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5143500" cx="9144000"/>
  <p:notesSz cx="6858000" cy="9144000"/>
  <p:embeddedFontLst>
    <p:embeddedFont>
      <p:font typeface="Average"/>
      <p:regular r:id="rId40"/>
    </p:embeddedFont>
    <p:embeddedFont>
      <p:font typeface="Oswald"/>
      <p:regular r:id="rId41"/>
      <p:bold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verage-regular.fntdata"/><Relationship Id="rId20" Type="http://schemas.openxmlformats.org/officeDocument/2006/relationships/slide" Target="slides/slide15.xml"/><Relationship Id="rId42" Type="http://schemas.openxmlformats.org/officeDocument/2006/relationships/font" Target="fonts/Oswald-bold.fntdata"/><Relationship Id="rId41" Type="http://schemas.openxmlformats.org/officeDocument/2006/relationships/font" Target="fonts/Oswald-regular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968ee5a5c3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968ee5a5c3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9548c472c6_0_9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9548c472c6_0_9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9556a3277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9556a3277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989eca0bbc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989eca0bb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989eca0bbc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989eca0bbc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989eca0bbc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989eca0bbc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989eca0bbc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989eca0bbc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9548c472c6_0_9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9548c472c6_0_9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968ee5a5c3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968ee5a5c3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97dc1d9b9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97dc1d9b9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968ee5a5c3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968ee5a5c3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968ee5a5c3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968ee5a5c3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968ee5a5c3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968ee5a5c3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9548c472c6_0_9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9548c472c6_0_9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97bed3ead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97bed3ead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97bed3ead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97bed3ead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9548c472c6_0_9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9548c472c6_0_9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989eca0bbc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989eca0bbc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968ee5a5c3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968ee5a5c3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968ee5a5c3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968ee5a5c3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9548c472c6_0_9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9548c472c6_0_9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968ee5a5c3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968ee5a5c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989eca0bb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989eca0bb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97dc1d9b9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97dc1d9b9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968ee5a5c3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968ee5a5c3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9548c472c6_0_9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9548c472c6_0_9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968ee5a5c3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968ee5a5c3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9548c472c6_0_9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9548c472c6_0_9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548c472c6_0_9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9548c472c6_0_9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56a327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56a327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968ee5a5c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968ee5a5c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968ee5a5c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968ee5a5c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989eca0bb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989eca0bb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Tax Notice Review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By: Jim Kohl, CPP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all Notices are Bad</a:t>
            </a:r>
            <a:endParaRPr/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You heard me correctly… Not all notices are </a:t>
            </a:r>
            <a:r>
              <a:rPr lang="en" u="sng">
                <a:latin typeface="Oswald"/>
                <a:ea typeface="Oswald"/>
                <a:cs typeface="Oswald"/>
                <a:sym typeface="Oswald"/>
              </a:rPr>
              <a:t>BAD</a:t>
            </a:r>
            <a:endParaRPr u="sng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Notices will sometimes contain Important information: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Rates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Filing forms*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New State Info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New online service,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PIN number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Sometimes they will send you a notice letting you know you checked into the site.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i="1" lang="en" sz="1600">
                <a:latin typeface="Oswald"/>
                <a:ea typeface="Oswald"/>
                <a:cs typeface="Oswald"/>
                <a:sym typeface="Oswald"/>
              </a:rPr>
              <a:t>*</a:t>
            </a:r>
            <a:r>
              <a:rPr i="1" lang="en" sz="1600">
                <a:latin typeface="Oswald"/>
                <a:ea typeface="Oswald"/>
                <a:cs typeface="Oswald"/>
                <a:sym typeface="Oswald"/>
              </a:rPr>
              <a:t>Monthly filer notice could be a proactive heads up to fix your frequency. </a:t>
            </a:r>
            <a:r>
              <a:rPr lang="en">
                <a:latin typeface="Oswald"/>
                <a:ea typeface="Oswald"/>
                <a:cs typeface="Oswald"/>
                <a:sym typeface="Oswald"/>
              </a:rPr>
              <a:t> 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123" name="Google Shape;123;p22"/>
          <p:cNvCxnSpPr/>
          <p:nvPr/>
        </p:nvCxnSpPr>
        <p:spPr>
          <a:xfrm flipH="1" rot="10800000">
            <a:off x="311700" y="972725"/>
            <a:ext cx="8505900" cy="45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What causes a Tax Notice?</a:t>
            </a:r>
            <a:endParaRPr sz="5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Cause?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4" name="Google Shape;134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 tax notice can be sent for many reasons. The information typically revolves around: 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AutoNum type="arabicPeriod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 correction on a return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AutoNum type="arabicPeriod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 balance due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AutoNum type="arabicPeriod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Overpayment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AutoNum type="arabicPeriod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Timing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There is often a simple solution to an issue indicated in a tax notice. 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135" name="Google Shape;135;p24"/>
          <p:cNvCxnSpPr/>
          <p:nvPr/>
        </p:nvCxnSpPr>
        <p:spPr>
          <a:xfrm flipH="1" rot="10800000">
            <a:off x="311700" y="972725"/>
            <a:ext cx="8505900" cy="45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Correction on a Return</a:t>
            </a:r>
            <a:endParaRPr/>
          </a:p>
        </p:txBody>
      </p:sp>
      <p:sp>
        <p:nvSpPr>
          <p:cNvPr id="141" name="Google Shape;141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There are various reasons for a return to be corrected and an agency to notify you of a change.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Most often a notice of this nature will include: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914400" rtl="0" algn="l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AutoNum type="arabicPeriod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Problem the agency found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AutoNum type="arabicPeriod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Changes they made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AutoNum type="arabicPeriod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Action you need to take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142" name="Google Shape;142;p25"/>
          <p:cNvCxnSpPr/>
          <p:nvPr/>
        </p:nvCxnSpPr>
        <p:spPr>
          <a:xfrm flipH="1" rot="10800000">
            <a:off x="311700" y="972725"/>
            <a:ext cx="8505900" cy="45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Balance Due</a:t>
            </a:r>
            <a:endParaRPr/>
          </a:p>
        </p:txBody>
      </p:sp>
      <p:sp>
        <p:nvSpPr>
          <p:cNvPr id="148" name="Google Shape;148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The worst kind of notice?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 balance due may indicate: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914400" rtl="0" algn="l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AutoNum type="arabicPeriod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Tax filed but unpaid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AutoNum type="arabicPeriod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Assessment amount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AutoNum type="arabicPeriod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Penalty &amp; Interest 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149" name="Google Shape;149;p26"/>
          <p:cNvCxnSpPr/>
          <p:nvPr/>
        </p:nvCxnSpPr>
        <p:spPr>
          <a:xfrm flipH="1" rot="10800000">
            <a:off x="311700" y="972725"/>
            <a:ext cx="8505900" cy="45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50" name="Google Shape;150;p26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">
            <a:off x="3500239" y="3996175"/>
            <a:ext cx="533206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Overpayment</a:t>
            </a:r>
            <a:endParaRPr/>
          </a:p>
        </p:txBody>
      </p:sp>
      <p:sp>
        <p:nvSpPr>
          <p:cNvPr id="156" name="Google Shape;156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False safety…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An overpayment notice can be a record of an overpayment amount recorded on the quarterly return. </a:t>
            </a:r>
            <a:br>
              <a:rPr lang="en">
                <a:latin typeface="Oswald"/>
                <a:ea typeface="Oswald"/>
                <a:cs typeface="Oswald"/>
                <a:sym typeface="Oswald"/>
              </a:rPr>
            </a:b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An overpayment notice can also be the start of something much bigger… 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157" name="Google Shape;157;p27"/>
          <p:cNvCxnSpPr/>
          <p:nvPr/>
        </p:nvCxnSpPr>
        <p:spPr>
          <a:xfrm flipH="1" rot="10800000">
            <a:off x="311700" y="972725"/>
            <a:ext cx="8505900" cy="45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58" name="Google Shape;15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7211" y="2574325"/>
            <a:ext cx="2269587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Timing</a:t>
            </a:r>
            <a:endParaRPr/>
          </a:p>
        </p:txBody>
      </p:sp>
      <p:sp>
        <p:nvSpPr>
          <p:cNvPr id="164" name="Google Shape;164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Sometimes you’re ahead of the game!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You may have already addressed an issue, amended a return, remitted additional funds, etc.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>
                <a:latin typeface="Oswald"/>
                <a:ea typeface="Oswald"/>
                <a:cs typeface="Oswald"/>
                <a:sym typeface="Oswald"/>
              </a:rPr>
              <a:t>Tax agencies are notoriously late or behind the curve. Some notices are just sent because they are automatically generated.  </a:t>
            </a:r>
            <a:endParaRPr i="1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cxnSp>
        <p:nvCxnSpPr>
          <p:cNvPr id="165" name="Google Shape;165;p28"/>
          <p:cNvCxnSpPr/>
          <p:nvPr/>
        </p:nvCxnSpPr>
        <p:spPr>
          <a:xfrm flipH="1" rot="10800000">
            <a:off x="311700" y="972725"/>
            <a:ext cx="8505900" cy="45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Assessment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Information </a:t>
            </a:r>
            <a:endParaRPr/>
          </a:p>
        </p:txBody>
      </p:sp>
      <p:sp>
        <p:nvSpPr>
          <p:cNvPr id="176" name="Google Shape;176;p30"/>
          <p:cNvSpPr txBox="1"/>
          <p:nvPr>
            <p:ph idx="1" type="body"/>
          </p:nvPr>
        </p:nvSpPr>
        <p:spPr>
          <a:xfrm>
            <a:off x="326400" y="1152475"/>
            <a:ext cx="8505900" cy="371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Each notice or letter contains </a:t>
            </a: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 LOT</a:t>
            </a:r>
            <a:r>
              <a:rPr lang="en">
                <a:latin typeface="Oswald"/>
                <a:ea typeface="Oswald"/>
                <a:cs typeface="Oswald"/>
                <a:sym typeface="Oswald"/>
              </a:rPr>
              <a:t> of valuable information.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 sz="2100" u="sng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It is important that you read it carefully! </a:t>
            </a:r>
            <a:endParaRPr i="1" sz="2100" u="sng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i="1" u="sng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Confirming this information up front can not only save time.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It can also help to spot a scam notice as well. </a:t>
            </a:r>
            <a:endParaRPr/>
          </a:p>
        </p:txBody>
      </p:sp>
      <p:cxnSp>
        <p:nvCxnSpPr>
          <p:cNvPr id="177" name="Google Shape;177;p30"/>
          <p:cNvCxnSpPr/>
          <p:nvPr/>
        </p:nvCxnSpPr>
        <p:spPr>
          <a:xfrm flipH="1" rot="10800000">
            <a:off x="311700" y="972725"/>
            <a:ext cx="8505900" cy="45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Information</a:t>
            </a:r>
            <a:endParaRPr/>
          </a:p>
        </p:txBody>
      </p:sp>
      <p:sp>
        <p:nvSpPr>
          <p:cNvPr id="183" name="Google Shape;183;p3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Char char="●"/>
            </a:pPr>
            <a:r>
              <a:rPr lang="en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Notice type</a:t>
            </a:r>
            <a:endParaRPr sz="2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8300" lvl="0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Char char="●"/>
            </a:pPr>
            <a:r>
              <a:rPr lang="en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Contact Information</a:t>
            </a:r>
            <a:endParaRPr sz="2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8300" lvl="0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Char char="●"/>
            </a:pPr>
            <a:r>
              <a:rPr lang="en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Page Count </a:t>
            </a:r>
            <a:endParaRPr sz="2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8300" lvl="0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Char char="●"/>
            </a:pPr>
            <a:r>
              <a:rPr lang="en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Period in question</a:t>
            </a:r>
            <a:endParaRPr sz="2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3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Char char="●"/>
            </a:pPr>
            <a:r>
              <a:rPr lang="en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Taxpayer ID</a:t>
            </a:r>
            <a:endParaRPr sz="2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83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Char char="●"/>
            </a:pPr>
            <a:r>
              <a:rPr lang="en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Tax Year</a:t>
            </a:r>
            <a:endParaRPr sz="2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83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Char char="●"/>
            </a:pPr>
            <a:r>
              <a:rPr lang="en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Notice Date </a:t>
            </a:r>
            <a:endParaRPr sz="1800"/>
          </a:p>
        </p:txBody>
      </p:sp>
      <p:cxnSp>
        <p:nvCxnSpPr>
          <p:cNvPr id="185" name="Google Shape;185;p31"/>
          <p:cNvCxnSpPr/>
          <p:nvPr/>
        </p:nvCxnSpPr>
        <p:spPr>
          <a:xfrm flipH="1" rot="10800000">
            <a:off x="311700" y="972725"/>
            <a:ext cx="8505900" cy="45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265500" y="226050"/>
            <a:ext cx="4045200" cy="81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Jim Kohl, CPP</a:t>
            </a:r>
            <a:endParaRPr/>
          </a:p>
        </p:txBody>
      </p:sp>
      <p:sp>
        <p:nvSpPr>
          <p:cNvPr id="66" name="Google Shape;66;p14"/>
          <p:cNvSpPr txBox="1"/>
          <p:nvPr>
            <p:ph idx="1" type="subTitle"/>
          </p:nvPr>
        </p:nvSpPr>
        <p:spPr>
          <a:xfrm>
            <a:off x="265500" y="1233325"/>
            <a:ext cx="4045200" cy="33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swald"/>
                <a:ea typeface="Oswald"/>
                <a:cs typeface="Oswald"/>
                <a:sym typeface="Oswald"/>
              </a:rPr>
              <a:t>Payroll career started in 2006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 sz="1800">
                <a:latin typeface="Oswald"/>
                <a:ea typeface="Oswald"/>
                <a:cs typeface="Oswald"/>
                <a:sym typeface="Oswald"/>
              </a:rPr>
              <a:t>Paychex, Inc (9 years)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 sz="1800">
                <a:latin typeface="Oswald"/>
                <a:ea typeface="Oswald"/>
                <a:cs typeface="Oswald"/>
                <a:sym typeface="Oswald"/>
              </a:rPr>
              <a:t>Namely, Inc (4 years)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swald"/>
                <a:ea typeface="Oswald"/>
                <a:cs typeface="Oswald"/>
                <a:sym typeface="Oswald"/>
              </a:rPr>
              <a:t>Currently building out a new form of payroll: 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 sz="1800">
                <a:latin typeface="Oswald"/>
                <a:ea typeface="Oswald"/>
                <a:cs typeface="Oswald"/>
                <a:sym typeface="Oswald"/>
              </a:rPr>
              <a:t>Check Technologies, Inc. (1 year) 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swald"/>
                <a:ea typeface="Oswald"/>
                <a:cs typeface="Oswald"/>
                <a:sym typeface="Oswald"/>
              </a:rPr>
              <a:t>CPP in 2018. MBA 2020. Multiple presentations for APA, and HR conferences. Published payroll articles. 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/>
          <p:nvPr/>
        </p:nvSpPr>
        <p:spPr>
          <a:xfrm>
            <a:off x="4894800" y="4314675"/>
            <a:ext cx="794100" cy="43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 rotWithShape="1">
          <a:blip r:embed="rId3">
            <a:alphaModFix amt="72000"/>
          </a:blip>
          <a:srcRect b="2315" l="-27814" r="44661" t="14107"/>
          <a:stretch/>
        </p:blipFill>
        <p:spPr>
          <a:xfrm>
            <a:off x="4038750" y="709326"/>
            <a:ext cx="4209975" cy="372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by Step</a:t>
            </a:r>
            <a:endParaRPr/>
          </a:p>
        </p:txBody>
      </p:sp>
      <p:sp>
        <p:nvSpPr>
          <p:cNvPr id="191" name="Google Shape;191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Step 1: Confirm the ID in question. Whether it is for a company (or an individual), confirming the ID can prevent a lot of downstream headache.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Step 2: Check for time period - When is a response (or payment) due?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Step 3: Send notice to the “RIGHT” payroll provider to save P&amp;I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Step 4: Scan notice and save all notices</a:t>
            </a:r>
            <a:endParaRPr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192" name="Google Shape;192;p32"/>
          <p:cNvCxnSpPr/>
          <p:nvPr/>
        </p:nvCxnSpPr>
        <p:spPr>
          <a:xfrm flipH="1" rot="10800000">
            <a:off x="311700" y="972725"/>
            <a:ext cx="8505900" cy="45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</a:t>
            </a:r>
            <a:endParaRPr/>
          </a:p>
        </p:txBody>
      </p:sp>
      <p:sp>
        <p:nvSpPr>
          <p:cNvPr id="198" name="Google Shape;198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What if you want to talk to someone about the notice?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Notices include contact information: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Phone number on notice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○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General agency toll-free numbers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○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Department specific numbers </a:t>
            </a:r>
            <a:br>
              <a:rPr lang="en">
                <a:latin typeface="Oswald"/>
                <a:ea typeface="Oswald"/>
                <a:cs typeface="Oswald"/>
                <a:sym typeface="Oswald"/>
              </a:rPr>
            </a:b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If a specific agent/employee is working the case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○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The notice will show a specific phone number to reach that employee or the department manager.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199" name="Google Shape;199;p33"/>
          <p:cNvCxnSpPr/>
          <p:nvPr/>
        </p:nvCxnSpPr>
        <p:spPr>
          <a:xfrm flipH="1" rot="10800000">
            <a:off x="311700" y="972725"/>
            <a:ext cx="8505900" cy="45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4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of Attorney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of Attorney</a:t>
            </a:r>
            <a:endParaRPr/>
          </a:p>
        </p:txBody>
      </p:sp>
      <p:sp>
        <p:nvSpPr>
          <p:cNvPr id="210" name="Google Shape;210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 power of attorney (POA) is a legal document giving one person (Third Party) the power to act for another person or entity.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Things to note: </a:t>
            </a:r>
            <a:endParaRPr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914400" rtl="0" algn="l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AutoNum type="arabicPeriod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Nothing lasts forever… some expire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AutoNum type="arabicPeriod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Can delay resolution… will take time to go on file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211" name="Google Shape;211;p35"/>
          <p:cNvCxnSpPr/>
          <p:nvPr/>
        </p:nvCxnSpPr>
        <p:spPr>
          <a:xfrm flipH="1" rot="10800000">
            <a:off x="311700" y="972725"/>
            <a:ext cx="8505900" cy="45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 txBox="1"/>
          <p:nvPr>
            <p:ph type="title"/>
          </p:nvPr>
        </p:nvSpPr>
        <p:spPr>
          <a:xfrm>
            <a:off x="265500" y="381500"/>
            <a:ext cx="4045200" cy="68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IRS uses Form 2848</a:t>
            </a:r>
            <a:endParaRPr sz="3000"/>
          </a:p>
        </p:txBody>
      </p:sp>
      <p:sp>
        <p:nvSpPr>
          <p:cNvPr id="217" name="Google Shape;217;p36"/>
          <p:cNvSpPr txBox="1"/>
          <p:nvPr>
            <p:ph idx="1" type="subTitle"/>
          </p:nvPr>
        </p:nvSpPr>
        <p:spPr>
          <a:xfrm>
            <a:off x="265500" y="1064300"/>
            <a:ext cx="4045200" cy="37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Ability to: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Sign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Communicate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File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Review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Also State POA’s: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IL-2848 (Illinois)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N-848 (Hawaii)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RD-1061 (Georgia)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8" name="Google Shape;218;p3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9" name="Google Shape;21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2503" y="0"/>
            <a:ext cx="395099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7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Abatement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Contacting the Agency</a:t>
            </a:r>
            <a:endParaRPr/>
          </a:p>
        </p:txBody>
      </p:sp>
      <p:sp>
        <p:nvSpPr>
          <p:cNvPr id="230" name="Google Shape;230;p3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AutoNum type="arabicPeriod"/>
            </a:pPr>
            <a:r>
              <a:rPr lang="en" sz="1800">
                <a:latin typeface="Oswald"/>
                <a:ea typeface="Oswald"/>
                <a:cs typeface="Oswald"/>
                <a:sym typeface="Oswald"/>
              </a:rPr>
              <a:t>Write down number you are calling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○"/>
            </a:pPr>
            <a:r>
              <a:rPr lang="en" sz="1600">
                <a:latin typeface="Oswald"/>
                <a:ea typeface="Oswald"/>
                <a:cs typeface="Oswald"/>
                <a:sym typeface="Oswald"/>
              </a:rPr>
              <a:t>If you are transferred ask for new number/extension of transfer</a:t>
            </a:r>
            <a:br>
              <a:rPr lang="en" sz="1400">
                <a:latin typeface="Oswald"/>
                <a:ea typeface="Oswald"/>
                <a:cs typeface="Oswald"/>
                <a:sym typeface="Oswald"/>
              </a:rPr>
            </a:br>
            <a:endParaRPr sz="1400"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AutoNum type="arabicPeriod"/>
            </a:pPr>
            <a:r>
              <a:rPr lang="en" sz="1800">
                <a:latin typeface="Oswald"/>
                <a:ea typeface="Oswald"/>
                <a:cs typeface="Oswald"/>
                <a:sym typeface="Oswald"/>
              </a:rPr>
              <a:t>Write down day and time of call 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○"/>
            </a:pPr>
            <a:r>
              <a:rPr lang="en" sz="1600">
                <a:latin typeface="Oswald"/>
                <a:ea typeface="Oswald"/>
                <a:cs typeface="Oswald"/>
                <a:sym typeface="Oswald"/>
              </a:rPr>
              <a:t>And any subsequent calls</a:t>
            </a:r>
            <a:br>
              <a:rPr lang="en" sz="1600">
                <a:latin typeface="Oswald"/>
                <a:ea typeface="Oswald"/>
                <a:cs typeface="Oswald"/>
                <a:sym typeface="Oswald"/>
              </a:rPr>
            </a:br>
            <a:endParaRPr sz="1600"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AutoNum type="arabicPeriod"/>
            </a:pPr>
            <a:r>
              <a:rPr lang="en" sz="1800">
                <a:latin typeface="Oswald"/>
                <a:ea typeface="Oswald"/>
                <a:cs typeface="Oswald"/>
                <a:sym typeface="Oswald"/>
              </a:rPr>
              <a:t>Write down agent ID and Name 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Oswald"/>
              <a:buChar char="○"/>
            </a:pPr>
            <a:r>
              <a:rPr lang="en" sz="1600">
                <a:latin typeface="Oswald"/>
                <a:ea typeface="Oswald"/>
                <a:cs typeface="Oswald"/>
                <a:sym typeface="Oswald"/>
              </a:rPr>
              <a:t>If transferred write down each consecutive person</a:t>
            </a:r>
            <a:endParaRPr sz="16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1" name="Google Shape;231;p3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AutoNum type="arabicPeriod" startAt="4"/>
            </a:pPr>
            <a:r>
              <a:rPr lang="en" sz="1800">
                <a:latin typeface="Oswald"/>
                <a:ea typeface="Oswald"/>
                <a:cs typeface="Oswald"/>
                <a:sym typeface="Oswald"/>
              </a:rPr>
              <a:t>When possible, ask for: 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Oswald"/>
              <a:buChar char="○"/>
            </a:pPr>
            <a:r>
              <a:rPr lang="en" sz="1600">
                <a:latin typeface="Oswald"/>
                <a:ea typeface="Oswald"/>
                <a:cs typeface="Oswald"/>
                <a:sym typeface="Oswald"/>
              </a:rPr>
              <a:t>Direct line</a:t>
            </a:r>
            <a:endParaRPr sz="1600">
              <a:latin typeface="Oswald"/>
              <a:ea typeface="Oswald"/>
              <a:cs typeface="Oswald"/>
              <a:sym typeface="Oswald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Oswald"/>
              <a:buChar char="○"/>
            </a:pPr>
            <a:r>
              <a:rPr lang="en" sz="1600">
                <a:latin typeface="Oswald"/>
                <a:ea typeface="Oswald"/>
                <a:cs typeface="Oswald"/>
                <a:sym typeface="Oswald"/>
              </a:rPr>
              <a:t>Direct Email Address </a:t>
            </a:r>
            <a:endParaRPr sz="1600">
              <a:latin typeface="Oswald"/>
              <a:ea typeface="Oswald"/>
              <a:cs typeface="Oswald"/>
              <a:sym typeface="Oswald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Oswald"/>
              <a:buChar char="○"/>
            </a:pPr>
            <a:r>
              <a:rPr lang="en" sz="1600">
                <a:latin typeface="Oswald"/>
                <a:ea typeface="Oswald"/>
                <a:cs typeface="Oswald"/>
                <a:sym typeface="Oswald"/>
              </a:rPr>
              <a:t>Confirmations of all correspondence</a:t>
            </a:r>
            <a:br>
              <a:rPr lang="en" sz="1600">
                <a:latin typeface="Oswald"/>
                <a:ea typeface="Oswald"/>
                <a:cs typeface="Oswald"/>
                <a:sym typeface="Oswald"/>
              </a:rPr>
            </a:br>
            <a:endParaRPr sz="1600"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AutoNum type="arabicPeriod" startAt="4"/>
            </a:pPr>
            <a:r>
              <a:rPr lang="en" sz="1800">
                <a:latin typeface="Oswald"/>
                <a:ea typeface="Oswald"/>
                <a:cs typeface="Oswald"/>
                <a:sym typeface="Oswald"/>
              </a:rPr>
              <a:t>Keep organized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Oswald"/>
              <a:buChar char="○"/>
            </a:pPr>
            <a:r>
              <a:rPr lang="en" sz="1600">
                <a:latin typeface="Oswald"/>
                <a:ea typeface="Oswald"/>
                <a:cs typeface="Oswald"/>
                <a:sym typeface="Oswald"/>
              </a:rPr>
              <a:t>Folder per notice (or agency)</a:t>
            </a:r>
            <a:br>
              <a:rPr lang="en" sz="1600">
                <a:latin typeface="Oswald"/>
                <a:ea typeface="Oswald"/>
                <a:cs typeface="Oswald"/>
                <a:sym typeface="Oswald"/>
              </a:rPr>
            </a:br>
            <a:endParaRPr sz="1600"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AutoNum type="arabicPeriod" startAt="4"/>
            </a:pPr>
            <a:r>
              <a:rPr lang="en" sz="1800">
                <a:latin typeface="Oswald"/>
                <a:ea typeface="Oswald"/>
                <a:cs typeface="Oswald"/>
                <a:sym typeface="Oswald"/>
              </a:rPr>
              <a:t>Never give up!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232" name="Google Shape;232;p38"/>
          <p:cNvCxnSpPr/>
          <p:nvPr/>
        </p:nvCxnSpPr>
        <p:spPr>
          <a:xfrm flipH="1" rot="10800000">
            <a:off x="311700" y="972725"/>
            <a:ext cx="8505900" cy="45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Reasonable Cause</a:t>
            </a:r>
            <a:endParaRPr/>
          </a:p>
        </p:txBody>
      </p:sp>
      <p:sp>
        <p:nvSpPr>
          <p:cNvPr id="238" name="Google Shape;238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If you have a legitimate reason for not being able to file or pay taxes on time, you can request an abatement of the amount owed.  Reasonable causes: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Natural disasters or similar hazards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Inability to obtain relevant tax records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Death or Illness of the parties involved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These are not the only reasons. The agency may also consider any other reason that shows you tried in good faith to meet the tax obligations but could not.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Whatever the reason, you may have to prove it, evidence can help.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cxnSp>
        <p:nvCxnSpPr>
          <p:cNvPr id="239" name="Google Shape;239;p39"/>
          <p:cNvCxnSpPr/>
          <p:nvPr/>
        </p:nvCxnSpPr>
        <p:spPr>
          <a:xfrm flipH="1" rot="10800000">
            <a:off x="311700" y="972725"/>
            <a:ext cx="8505900" cy="45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IRS First-Time Penalty Abatement</a:t>
            </a:r>
            <a:endParaRPr sz="4200">
              <a:solidFill>
                <a:srgbClr val="FFFFFF"/>
              </a:solidFill>
            </a:endParaRPr>
          </a:p>
        </p:txBody>
      </p:sp>
      <p:sp>
        <p:nvSpPr>
          <p:cNvPr id="245" name="Google Shape;245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The first-time penalty abatement (FTA) waiver is an administrative waiver that the IRS may grant to relieve taxpayers from failure-to-file, failure-to-pay and failure-to-deposit penalties if certain criteria are met.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The policy behind this procedure is to reward taxpayers for having a clean compliance history; everyone is entitled to one mistake.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Individuals and businesses may request FTA for any failure-to-file, failure-to-pay or failure-to-deposit penalty.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246" name="Google Shape;246;p40"/>
          <p:cNvCxnSpPr/>
          <p:nvPr/>
        </p:nvCxnSpPr>
        <p:spPr>
          <a:xfrm flipH="1" rot="10800000">
            <a:off x="311700" y="972725"/>
            <a:ext cx="8505900" cy="45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1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Resolution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/>
        </p:nvSpPr>
        <p:spPr>
          <a:xfrm>
            <a:off x="711250" y="1866600"/>
            <a:ext cx="8023500" cy="14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CC0000"/>
                </a:solidFill>
                <a:latin typeface="Oswald"/>
                <a:ea typeface="Oswald"/>
                <a:cs typeface="Oswald"/>
                <a:sym typeface="Oswald"/>
              </a:rPr>
              <a:t>Disclaimer: </a:t>
            </a:r>
            <a:r>
              <a:rPr lang="en" sz="19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rPr>
              <a:t>There are many reasons a tax agency will send a notice to an individual or company. For purposes of this presentation we will be focusing on notices to companies (Employers) who receive notices for income and employment tax reasons. </a:t>
            </a:r>
            <a:endParaRPr sz="1900">
              <a:solidFill>
                <a:schemeClr val="accent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Resolution</a:t>
            </a:r>
            <a:endParaRPr/>
          </a:p>
        </p:txBody>
      </p:sp>
      <p:sp>
        <p:nvSpPr>
          <p:cNvPr id="257" name="Google Shape;257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Resolutions may vary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Some notices can be resolved in minutes.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Some notice can take months.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Some might not happen…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Responding to the agency </a:t>
            </a:r>
            <a:r>
              <a:rPr lang="en" u="sng">
                <a:latin typeface="Oswald"/>
                <a:ea typeface="Oswald"/>
                <a:cs typeface="Oswald"/>
                <a:sym typeface="Oswald"/>
              </a:rPr>
              <a:t>before</a:t>
            </a:r>
            <a:r>
              <a:rPr lang="en">
                <a:latin typeface="Oswald"/>
                <a:ea typeface="Oswald"/>
                <a:cs typeface="Oswald"/>
                <a:sym typeface="Oswald"/>
              </a:rPr>
              <a:t> the deadline can help you avoid tax penalties and interest.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258" name="Google Shape;258;p42"/>
          <p:cNvCxnSpPr/>
          <p:nvPr/>
        </p:nvCxnSpPr>
        <p:spPr>
          <a:xfrm flipH="1" rot="10800000">
            <a:off x="311700" y="972725"/>
            <a:ext cx="8505900" cy="45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Another NOTICE?!</a:t>
            </a:r>
            <a:endParaRPr/>
          </a:p>
        </p:txBody>
      </p:sp>
      <p:cxnSp>
        <p:nvCxnSpPr>
          <p:cNvPr id="264" name="Google Shape;264;p43"/>
          <p:cNvCxnSpPr/>
          <p:nvPr/>
        </p:nvCxnSpPr>
        <p:spPr>
          <a:xfrm flipH="1" rot="10800000">
            <a:off x="311700" y="972725"/>
            <a:ext cx="8505900" cy="45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5" name="Google Shape;265;p43"/>
          <p:cNvSpPr txBox="1"/>
          <p:nvPr/>
        </p:nvSpPr>
        <p:spPr>
          <a:xfrm>
            <a:off x="326400" y="1257025"/>
            <a:ext cx="8505900" cy="3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rPr>
              <a:t>Remember!</a:t>
            </a:r>
            <a:endParaRPr sz="1800">
              <a:solidFill>
                <a:schemeClr val="accent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rPr>
              <a:t>Some informational notices might be about account changes… </a:t>
            </a:r>
            <a:endParaRPr sz="1800">
              <a:solidFill>
                <a:schemeClr val="accent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rPr>
              <a:t>One of those changes can be your abatement, correction or confirmation that your account is in balance.</a:t>
            </a:r>
            <a:endParaRPr sz="1800">
              <a:solidFill>
                <a:schemeClr val="accent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COVID Impact</a:t>
            </a:r>
            <a:endParaRPr/>
          </a:p>
        </p:txBody>
      </p:sp>
      <p:sp>
        <p:nvSpPr>
          <p:cNvPr id="271" name="Google Shape;271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What c</a:t>
            </a:r>
            <a:r>
              <a:rPr lang="en">
                <a:latin typeface="Oswald"/>
                <a:ea typeface="Oswald"/>
                <a:cs typeface="Oswald"/>
                <a:sym typeface="Oswald"/>
              </a:rPr>
              <a:t>hanges has this year seen?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Employees</a:t>
            </a:r>
            <a:r>
              <a:rPr lang="en">
                <a:latin typeface="Oswald"/>
                <a:ea typeface="Oswald"/>
                <a:cs typeface="Oswald"/>
                <a:sym typeface="Oswald"/>
              </a:rPr>
              <a:t> - Not in office. On leave. Rehired. Let go.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Taxes </a:t>
            </a:r>
            <a:r>
              <a:rPr lang="en">
                <a:latin typeface="Oswald"/>
                <a:ea typeface="Oswald"/>
                <a:cs typeface="Oswald"/>
                <a:sym typeface="Oswald"/>
              </a:rPr>
              <a:t>- Some remitted. Late options to file. Delayed payments.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Agencies </a:t>
            </a:r>
            <a:r>
              <a:rPr lang="en">
                <a:latin typeface="Oswald"/>
                <a:ea typeface="Oswald"/>
                <a:cs typeface="Oswald"/>
                <a:sym typeface="Oswald"/>
              </a:rPr>
              <a:t>- Also not in office. Late on </a:t>
            </a:r>
            <a:r>
              <a:rPr lang="en">
                <a:latin typeface="Oswald"/>
                <a:ea typeface="Oswald"/>
                <a:cs typeface="Oswald"/>
                <a:sym typeface="Oswald"/>
              </a:rPr>
              <a:t>reconciling</a:t>
            </a:r>
            <a:r>
              <a:rPr lang="en">
                <a:latin typeface="Oswald"/>
                <a:ea typeface="Oswald"/>
                <a:cs typeface="Oswald"/>
                <a:sym typeface="Oswald"/>
              </a:rPr>
              <a:t>. Backed up!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>
                <a:latin typeface="Oswald"/>
                <a:ea typeface="Oswald"/>
                <a:cs typeface="Oswald"/>
                <a:sym typeface="Oswald"/>
              </a:rPr>
              <a:t>There are already reports on no</a:t>
            </a:r>
            <a:r>
              <a:rPr i="1" lang="en">
                <a:latin typeface="Oswald"/>
                <a:ea typeface="Oswald"/>
                <a:cs typeface="Oswald"/>
                <a:sym typeface="Oswald"/>
              </a:rPr>
              <a:t>tices that shouldn’t have gone out. Stay diligent!</a:t>
            </a:r>
            <a:endParaRPr i="1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272" name="Google Shape;272;p44"/>
          <p:cNvCxnSpPr/>
          <p:nvPr/>
        </p:nvCxnSpPr>
        <p:spPr>
          <a:xfrm flipH="1" rot="10800000">
            <a:off x="311700" y="972725"/>
            <a:ext cx="8505900" cy="45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5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 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6"/>
          <p:cNvSpPr txBox="1"/>
          <p:nvPr>
            <p:ph idx="1" type="body"/>
          </p:nvPr>
        </p:nvSpPr>
        <p:spPr>
          <a:xfrm>
            <a:off x="940500" y="4230575"/>
            <a:ext cx="53700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Twitter: @TheJimKohl</a:t>
            </a:r>
            <a:endParaRPr/>
          </a:p>
        </p:txBody>
      </p:sp>
      <p:pic>
        <p:nvPicPr>
          <p:cNvPr id="283" name="Google Shape;28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298975"/>
            <a:ext cx="633575" cy="46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638" y="3612975"/>
            <a:ext cx="523701" cy="46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6"/>
          <p:cNvSpPr txBox="1"/>
          <p:nvPr/>
        </p:nvSpPr>
        <p:spPr>
          <a:xfrm>
            <a:off x="945275" y="3669875"/>
            <a:ext cx="5370000" cy="5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LinkedIn: Jim Kohl, CPP</a:t>
            </a:r>
            <a:endParaRPr sz="21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86" name="Google Shape;286;p46"/>
          <p:cNvSpPr txBox="1"/>
          <p:nvPr/>
        </p:nvSpPr>
        <p:spPr>
          <a:xfrm>
            <a:off x="2456550" y="2015500"/>
            <a:ext cx="42309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Thank you!</a:t>
            </a:r>
            <a:endParaRPr sz="36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Than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 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swald"/>
              <a:buChar char="●"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What are Tax Notices? </a:t>
            </a:r>
            <a:endParaRPr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swald"/>
              <a:buChar char="●"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What causes a Tax Notice? </a:t>
            </a:r>
            <a:endParaRPr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swald"/>
              <a:buChar char="●"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First Assessment </a:t>
            </a:r>
            <a:endParaRPr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swald"/>
              <a:buChar char="●"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Power of Attorney </a:t>
            </a:r>
            <a:endParaRPr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swald"/>
              <a:buChar char="●"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Abatement</a:t>
            </a:r>
            <a:endParaRPr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swald"/>
              <a:buChar char="●"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Resolution </a:t>
            </a:r>
            <a:endParaRPr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swald"/>
              <a:buChar char="●"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Questions</a:t>
            </a:r>
            <a:endParaRPr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80" name="Google Shape;80;p16"/>
          <p:cNvCxnSpPr/>
          <p:nvPr/>
        </p:nvCxnSpPr>
        <p:spPr>
          <a:xfrm flipH="1" rot="10800000">
            <a:off x="402500" y="1012925"/>
            <a:ext cx="8436900" cy="4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Tax Notices?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Defined</a:t>
            </a:r>
            <a:endParaRPr sz="4200">
              <a:solidFill>
                <a:srgbClr val="FFFFFF"/>
              </a:solidFill>
            </a:endParaRPr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 tax notice is a letter (or online notification) from a tax agency.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The notice is used to alert a taxpayer about an issue with the following: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swald"/>
              <a:buChar char="●"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Account</a:t>
            </a:r>
            <a:endParaRPr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Oswald"/>
              <a:buChar char="○"/>
            </a:pPr>
            <a:r>
              <a:rPr lang="en" sz="1600">
                <a:latin typeface="Oswald"/>
                <a:ea typeface="Oswald"/>
                <a:cs typeface="Oswald"/>
                <a:sym typeface="Oswald"/>
              </a:rPr>
              <a:t>(Including informational changes)</a:t>
            </a:r>
            <a:endParaRPr sz="1600"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swald"/>
              <a:buChar char="●"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Payment</a:t>
            </a:r>
            <a:endParaRPr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Oswald"/>
              <a:buChar char="○"/>
            </a:pPr>
            <a:r>
              <a:rPr lang="en" sz="1600">
                <a:latin typeface="Oswald"/>
                <a:ea typeface="Oswald"/>
                <a:cs typeface="Oswald"/>
                <a:sym typeface="Oswald"/>
              </a:rPr>
              <a:t>(Underpaid/Overpaid)</a:t>
            </a:r>
            <a:endParaRPr sz="1600"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swald"/>
              <a:buChar char="●"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Tax return</a:t>
            </a:r>
            <a:endParaRPr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Oswald"/>
              <a:buChar char="○"/>
            </a:pPr>
            <a:r>
              <a:rPr lang="en" sz="1600">
                <a:latin typeface="Oswald"/>
                <a:ea typeface="Oswald"/>
                <a:cs typeface="Oswald"/>
                <a:sym typeface="Oswald"/>
              </a:rPr>
              <a:t>(Filed late, not filed, more </a:t>
            </a:r>
            <a:r>
              <a:rPr lang="en" sz="1600">
                <a:latin typeface="Oswald"/>
                <a:ea typeface="Oswald"/>
                <a:cs typeface="Oswald"/>
                <a:sym typeface="Oswald"/>
              </a:rPr>
              <a:t>information</a:t>
            </a:r>
            <a:r>
              <a:rPr lang="en" sz="1600">
                <a:latin typeface="Oswald"/>
                <a:ea typeface="Oswald"/>
                <a:cs typeface="Oswald"/>
                <a:sym typeface="Oswald"/>
              </a:rPr>
              <a:t> needed) </a:t>
            </a:r>
            <a:endParaRPr sz="16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92" name="Google Shape;92;p18"/>
          <p:cNvCxnSpPr/>
          <p:nvPr/>
        </p:nvCxnSpPr>
        <p:spPr>
          <a:xfrm flipH="1" rot="10800000">
            <a:off x="311700" y="972725"/>
            <a:ext cx="8505900" cy="45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265500" y="344475"/>
            <a:ext cx="4045200" cy="74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Account Changes</a:t>
            </a:r>
            <a:endParaRPr sz="3000"/>
          </a:p>
        </p:txBody>
      </p:sp>
      <p:sp>
        <p:nvSpPr>
          <p:cNvPr id="98" name="Google Shape;98;p19"/>
          <p:cNvSpPr txBox="1"/>
          <p:nvPr>
            <p:ph idx="1" type="subTitle"/>
          </p:nvPr>
        </p:nvSpPr>
        <p:spPr>
          <a:xfrm>
            <a:off x="265500" y="1150349"/>
            <a:ext cx="4045200" cy="30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rPr>
              <a:t>The IRS may send you a letter confirming that they have updated your address based on recent filings. </a:t>
            </a:r>
            <a:endParaRPr sz="1800">
              <a:solidFill>
                <a:schemeClr val="accent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rPr>
              <a:t>This may be a simple change like “ST” for “Street”, or an update to the last known address on file. </a:t>
            </a:r>
            <a:endParaRPr sz="1800">
              <a:solidFill>
                <a:schemeClr val="accent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rPr>
              <a:t>Informational account changes while not containing a monetary impact, should still be responded to as needed. </a:t>
            </a:r>
            <a:endParaRPr sz="1800">
              <a:solidFill>
                <a:schemeClr val="accent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9" name="Google Shape;99;p1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9851" y="55650"/>
            <a:ext cx="3896299" cy="489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Payment/Refund</a:t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766625"/>
            <a:ext cx="3999900" cy="166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swald"/>
                <a:ea typeface="Oswald"/>
                <a:cs typeface="Oswald"/>
                <a:sym typeface="Oswald"/>
              </a:rPr>
              <a:t>If you have a balance on your tax account, you’ll get a notice letting you know: 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 sz="1800">
                <a:latin typeface="Oswald"/>
                <a:ea typeface="Oswald"/>
                <a:cs typeface="Oswald"/>
                <a:sym typeface="Oswald"/>
              </a:rPr>
              <a:t>How much you owe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 sz="1800">
                <a:latin typeface="Oswald"/>
                <a:ea typeface="Oswald"/>
                <a:cs typeface="Oswald"/>
                <a:sym typeface="Oswald"/>
              </a:rPr>
              <a:t>When it’s due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 sz="1800">
                <a:latin typeface="Oswald"/>
                <a:ea typeface="Oswald"/>
                <a:cs typeface="Oswald"/>
                <a:sym typeface="Oswald"/>
              </a:rPr>
              <a:t>How to pay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7" name="Google Shape;107;p20"/>
          <p:cNvSpPr txBox="1"/>
          <p:nvPr>
            <p:ph idx="2" type="body"/>
          </p:nvPr>
        </p:nvSpPr>
        <p:spPr>
          <a:xfrm>
            <a:off x="4572000" y="1766625"/>
            <a:ext cx="3999900" cy="166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swald"/>
                <a:ea typeface="Oswald"/>
                <a:cs typeface="Oswald"/>
                <a:sym typeface="Oswald"/>
              </a:rPr>
              <a:t>If you have an overpayment on your tax account, you’ll get a notice letting you know: 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 sz="1800">
                <a:latin typeface="Oswald"/>
                <a:ea typeface="Oswald"/>
                <a:cs typeface="Oswald"/>
                <a:sym typeface="Oswald"/>
              </a:rPr>
              <a:t>Refund amount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 sz="1800">
                <a:latin typeface="Oswald"/>
                <a:ea typeface="Oswald"/>
                <a:cs typeface="Oswald"/>
                <a:sym typeface="Oswald"/>
              </a:rPr>
              <a:t>Period it is from 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 sz="1800">
                <a:latin typeface="Oswald"/>
                <a:ea typeface="Oswald"/>
                <a:cs typeface="Oswald"/>
                <a:sym typeface="Oswald"/>
              </a:rPr>
              <a:t>When they will refund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108" name="Google Shape;108;p20"/>
          <p:cNvCxnSpPr/>
          <p:nvPr/>
        </p:nvCxnSpPr>
        <p:spPr>
          <a:xfrm flipH="1" rot="10800000">
            <a:off x="311700" y="972725"/>
            <a:ext cx="8505900" cy="45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Tax Return</a:t>
            </a:r>
            <a:endParaRPr sz="4200">
              <a:solidFill>
                <a:srgbClr val="FFFFFF"/>
              </a:solidFill>
            </a:endParaRPr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Oswald"/>
                <a:ea typeface="Oswald"/>
                <a:cs typeface="Oswald"/>
                <a:sym typeface="Oswald"/>
              </a:rPr>
              <a:t>Missing?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 sz="1800">
                <a:latin typeface="Oswald"/>
                <a:ea typeface="Oswald"/>
                <a:cs typeface="Oswald"/>
                <a:sym typeface="Oswald"/>
              </a:rPr>
              <a:t>Agencies will reach out if you have established a relationship and then a return is not filed. </a:t>
            </a:r>
            <a:br>
              <a:rPr lang="en" sz="1800">
                <a:latin typeface="Oswald"/>
                <a:ea typeface="Oswald"/>
                <a:cs typeface="Oswald"/>
                <a:sym typeface="Oswald"/>
              </a:rPr>
            </a:b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 sz="1800">
                <a:latin typeface="Oswald"/>
                <a:ea typeface="Oswald"/>
                <a:cs typeface="Oswald"/>
                <a:sym typeface="Oswald"/>
              </a:rPr>
              <a:t>These may come with assessments 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○"/>
            </a:pPr>
            <a:r>
              <a:rPr lang="en" sz="1800">
                <a:latin typeface="Oswald"/>
                <a:ea typeface="Oswald"/>
                <a:cs typeface="Oswald"/>
                <a:sym typeface="Oswald"/>
              </a:rPr>
              <a:t>(i.e. your previous filings were for X, we determine you owe Y.) 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5" name="Google Shape;115;p2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Oswald"/>
                <a:ea typeface="Oswald"/>
                <a:cs typeface="Oswald"/>
                <a:sym typeface="Oswald"/>
              </a:rPr>
              <a:t>Late?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 sz="1800">
                <a:latin typeface="Oswald"/>
                <a:ea typeface="Oswald"/>
                <a:cs typeface="Oswald"/>
                <a:sym typeface="Oswald"/>
              </a:rPr>
              <a:t>Agencies may reach out and acknowledge a late filing with no penalty as a courtesy. </a:t>
            </a:r>
            <a:br>
              <a:rPr lang="en" sz="1800">
                <a:latin typeface="Oswald"/>
                <a:ea typeface="Oswald"/>
                <a:cs typeface="Oswald"/>
                <a:sym typeface="Oswald"/>
              </a:rPr>
            </a:b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 sz="1800">
                <a:latin typeface="Oswald"/>
                <a:ea typeface="Oswald"/>
                <a:cs typeface="Oswald"/>
                <a:sym typeface="Oswald"/>
              </a:rPr>
              <a:t>Agencies will let you know if your filing was late. 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○"/>
            </a:pPr>
            <a:r>
              <a:rPr lang="en" sz="1800">
                <a:latin typeface="Oswald"/>
                <a:ea typeface="Oswald"/>
                <a:cs typeface="Oswald"/>
                <a:sym typeface="Oswald"/>
              </a:rPr>
              <a:t>Even if you use a 3rd party to file, the agency will reach out and could penalize for late filings. 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116" name="Google Shape;116;p21"/>
          <p:cNvCxnSpPr/>
          <p:nvPr/>
        </p:nvCxnSpPr>
        <p:spPr>
          <a:xfrm flipH="1" rot="10800000">
            <a:off x="311700" y="972725"/>
            <a:ext cx="8505900" cy="45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