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4"/>
    <p:sldMasterId id="2147483666" r:id="rId5"/>
    <p:sldMasterId id="2147483817" r:id="rId6"/>
  </p:sldMasterIdLst>
  <p:notesMasterIdLst>
    <p:notesMasterId r:id="rId37"/>
  </p:notesMasterIdLst>
  <p:handoutMasterIdLst>
    <p:handoutMasterId r:id="rId38"/>
  </p:handoutMasterIdLst>
  <p:sldIdLst>
    <p:sldId id="1130" r:id="rId7"/>
    <p:sldId id="1090" r:id="rId8"/>
    <p:sldId id="1128" r:id="rId9"/>
    <p:sldId id="1159" r:id="rId10"/>
    <p:sldId id="1135" r:id="rId11"/>
    <p:sldId id="1133" r:id="rId12"/>
    <p:sldId id="1134" r:id="rId13"/>
    <p:sldId id="1137" r:id="rId14"/>
    <p:sldId id="1139" r:id="rId15"/>
    <p:sldId id="1140" r:id="rId16"/>
    <p:sldId id="1145" r:id="rId17"/>
    <p:sldId id="1163" r:id="rId18"/>
    <p:sldId id="1146" r:id="rId19"/>
    <p:sldId id="1141" r:id="rId20"/>
    <p:sldId id="1142" r:id="rId21"/>
    <p:sldId id="1153" r:id="rId22"/>
    <p:sldId id="1143" r:id="rId23"/>
    <p:sldId id="1155" r:id="rId24"/>
    <p:sldId id="1144" r:id="rId25"/>
    <p:sldId id="1156" r:id="rId26"/>
    <p:sldId id="1157" r:id="rId27"/>
    <p:sldId id="1161" r:id="rId28"/>
    <p:sldId id="1162" r:id="rId29"/>
    <p:sldId id="1150" r:id="rId30"/>
    <p:sldId id="1154" r:id="rId31"/>
    <p:sldId id="1160" r:id="rId32"/>
    <p:sldId id="1148" r:id="rId33"/>
    <p:sldId id="1152" r:id="rId34"/>
    <p:sldId id="1149" r:id="rId35"/>
    <p:sldId id="1151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7">
          <p15:clr>
            <a:srgbClr val="A4A3A4"/>
          </p15:clr>
        </p15:guide>
        <p15:guide id="2" pos="3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ses, Shelley" initials="MS" lastIdx="10" clrIdx="6">
    <p:extLst>
      <p:ext uri="{19B8F6BF-5375-455C-9EA6-DF929625EA0E}">
        <p15:presenceInfo xmlns:p15="http://schemas.microsoft.com/office/powerpoint/2012/main" userId="S::shelley.moses@ryan.com::e9eba948-7342-4a89-90a7-ef1062a20193" providerId="AD"/>
      </p:ext>
    </p:extLst>
  </p:cmAuthor>
  <p:cmAuthor id="1" name="Mills, Tony" initials="MT" lastIdx="49" clrIdx="0">
    <p:extLst>
      <p:ext uri="{19B8F6BF-5375-455C-9EA6-DF929625EA0E}">
        <p15:presenceInfo xmlns:p15="http://schemas.microsoft.com/office/powerpoint/2012/main" userId="S-1-5-21-757756422-152467695-1549874597-2716" providerId="AD"/>
      </p:ext>
    </p:extLst>
  </p:cmAuthor>
  <p:cmAuthor id="8" name="Shaguri, Obadya Ray" initials="SOR" lastIdx="9" clrIdx="7">
    <p:extLst>
      <p:ext uri="{19B8F6BF-5375-455C-9EA6-DF929625EA0E}">
        <p15:presenceInfo xmlns:p15="http://schemas.microsoft.com/office/powerpoint/2012/main" userId="S-1-5-21-757756422-152467695-1549874597-121848" providerId="AD"/>
      </p:ext>
    </p:extLst>
  </p:cmAuthor>
  <p:cmAuthor id="2" name="Branyan, Luke" initials="BL" lastIdx="1" clrIdx="1">
    <p:extLst>
      <p:ext uri="{19B8F6BF-5375-455C-9EA6-DF929625EA0E}">
        <p15:presenceInfo xmlns:p15="http://schemas.microsoft.com/office/powerpoint/2012/main" userId="S::luke.branyan@ryan.com::e35210b7-d20c-4cdb-87ef-c9eb62f46855" providerId="AD"/>
      </p:ext>
    </p:extLst>
  </p:cmAuthor>
  <p:cmAuthor id="3" name="Mileti, Joseph" initials="MJ" lastIdx="13" clrIdx="2">
    <p:extLst>
      <p:ext uri="{19B8F6BF-5375-455C-9EA6-DF929625EA0E}">
        <p15:presenceInfo xmlns:p15="http://schemas.microsoft.com/office/powerpoint/2012/main" userId="S::joe.mileti@ryan.com::204c7d14-bda1-4a69-a891-0b0cef48a8a7" providerId="AD"/>
      </p:ext>
    </p:extLst>
  </p:cmAuthor>
  <p:cmAuthor id="4" name="Pepper, Whit" initials="PW" lastIdx="2" clrIdx="3">
    <p:extLst>
      <p:ext uri="{19B8F6BF-5375-455C-9EA6-DF929625EA0E}">
        <p15:presenceInfo xmlns:p15="http://schemas.microsoft.com/office/powerpoint/2012/main" userId="S-1-5-21-757756422-152467695-1549874597-111259" providerId="AD"/>
      </p:ext>
    </p:extLst>
  </p:cmAuthor>
  <p:cmAuthor id="5" name="Agnelli, Michael" initials="AM" lastIdx="6" clrIdx="4">
    <p:extLst>
      <p:ext uri="{19B8F6BF-5375-455C-9EA6-DF929625EA0E}">
        <p15:presenceInfo xmlns:p15="http://schemas.microsoft.com/office/powerpoint/2012/main" userId="S::michael.agnelli@ryan.com::2ec483ae-833d-4541-a73b-df1c7c141555" providerId="AD"/>
      </p:ext>
    </p:extLst>
  </p:cmAuthor>
  <p:cmAuthor id="6" name="Pickard, Danielle" initials="PD" lastIdx="20" clrIdx="5">
    <p:extLst>
      <p:ext uri="{19B8F6BF-5375-455C-9EA6-DF929625EA0E}">
        <p15:presenceInfo xmlns:p15="http://schemas.microsoft.com/office/powerpoint/2012/main" userId="S-1-5-21-757756422-152467695-1549874597-1250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866"/>
    <a:srgbClr val="BA8033"/>
    <a:srgbClr val="A2A2A2"/>
    <a:srgbClr val="6C6C6C"/>
    <a:srgbClr val="485254"/>
    <a:srgbClr val="F8F8F8"/>
    <a:srgbClr val="FF00FF"/>
    <a:srgbClr val="365888"/>
    <a:srgbClr val="01AF4F"/>
    <a:srgbClr val="D6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5417" autoAdjust="0"/>
  </p:normalViewPr>
  <p:slideViewPr>
    <p:cSldViewPr snapToGrid="0">
      <p:cViewPr varScale="1">
        <p:scale>
          <a:sx n="143" d="100"/>
          <a:sy n="143" d="100"/>
        </p:scale>
        <p:origin x="900" y="114"/>
      </p:cViewPr>
      <p:guideLst>
        <p:guide orient="horz" pos="1007"/>
        <p:guide pos="348"/>
      </p:guideLst>
    </p:cSldViewPr>
  </p:slideViewPr>
  <p:outlineViewPr>
    <p:cViewPr>
      <p:scale>
        <a:sx n="33" d="100"/>
        <a:sy n="33" d="100"/>
      </p:scale>
      <p:origin x="0" y="-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5EA8D-DD57-44D7-9F7F-E617557D575E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A16CD-2447-4534-84EA-A57623E317B8}">
      <dgm:prSet phldrT="[Text]" custT="1"/>
      <dgm:spPr>
        <a:xfrm>
          <a:off x="0" y="1140"/>
          <a:ext cx="1338884" cy="919719"/>
        </a:xfrm>
        <a:prstGeom prst="roundRect">
          <a:avLst/>
        </a:prstGeom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100" b="0" dirty="0">
              <a:solidFill>
                <a:schemeClr val="tx2"/>
              </a:solidFill>
              <a:latin typeface="+mn-lt"/>
              <a:ea typeface="+mn-ea"/>
              <a:cs typeface="+mn-cs"/>
            </a:rPr>
            <a:t>PURPOSE</a:t>
          </a:r>
        </a:p>
      </dgm:t>
    </dgm:pt>
    <dgm:pt modelId="{D3079DC0-FED1-46DE-B9EB-10EA8C016C2B}" type="parTrans" cxnId="{BEFBF045-71F3-47DA-91FB-55F4852E41AB}">
      <dgm:prSet/>
      <dgm:spPr/>
      <dgm:t>
        <a:bodyPr/>
        <a:lstStyle/>
        <a:p>
          <a:endParaRPr lang="en-US"/>
        </a:p>
      </dgm:t>
    </dgm:pt>
    <dgm:pt modelId="{EA4D5469-35A7-4FFC-BCBB-DA3C85DC133C}" type="sibTrans" cxnId="{BEFBF045-71F3-47DA-91FB-55F4852E41AB}">
      <dgm:prSet/>
      <dgm:spPr/>
      <dgm:t>
        <a:bodyPr/>
        <a:lstStyle/>
        <a:p>
          <a:endParaRPr lang="en-US"/>
        </a:p>
      </dgm:t>
    </dgm:pt>
    <dgm:pt modelId="{C0C66CC1-52E8-45D1-AF5C-C379DE8738A1}">
      <dgm:prSet phldrT="[Text]" custT="1"/>
      <dgm:spPr>
        <a:xfrm>
          <a:off x="0" y="1012831"/>
          <a:ext cx="1338884" cy="919719"/>
        </a:xfrm>
        <a:prstGeom prst="roundRect">
          <a:avLst/>
        </a:prstGeom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100" b="0" dirty="0">
              <a:solidFill>
                <a:schemeClr val="tx2"/>
              </a:solidFill>
              <a:latin typeface="+mn-lt"/>
              <a:ea typeface="+mn-ea"/>
              <a:cs typeface="+mn-cs"/>
            </a:rPr>
            <a:t>BENEFITS</a:t>
          </a:r>
        </a:p>
      </dgm:t>
    </dgm:pt>
    <dgm:pt modelId="{81C78BDA-25F8-4C8C-B479-1E698508F483}" type="parTrans" cxnId="{E78FDA76-1082-4A14-A3FA-0C352EA75CFB}">
      <dgm:prSet/>
      <dgm:spPr/>
      <dgm:t>
        <a:bodyPr/>
        <a:lstStyle/>
        <a:p>
          <a:endParaRPr lang="en-US"/>
        </a:p>
      </dgm:t>
    </dgm:pt>
    <dgm:pt modelId="{0DE60C07-DEF7-4B90-9F30-54A82AAE9970}" type="sibTrans" cxnId="{E78FDA76-1082-4A14-A3FA-0C352EA75CFB}">
      <dgm:prSet/>
      <dgm:spPr/>
      <dgm:t>
        <a:bodyPr/>
        <a:lstStyle/>
        <a:p>
          <a:endParaRPr lang="en-US"/>
        </a:p>
      </dgm:t>
    </dgm:pt>
    <dgm:pt modelId="{16DFD482-101E-4D0E-BCFD-26C8300C426C}">
      <dgm:prSet phldrT="[Text]" custT="1"/>
      <dgm:spPr>
        <a:xfrm>
          <a:off x="1309622" y="2024526"/>
          <a:ext cx="4006659" cy="919710"/>
        </a:xfrm>
        <a:prstGeom prst="rightArrow">
          <a:avLst>
            <a:gd name="adj1" fmla="val 75000"/>
            <a:gd name="adj2" fmla="val 50000"/>
          </a:avLst>
        </a:prstGeom>
      </dgm:spPr>
      <dgm:t>
        <a:bodyPr lIns="91440" tIns="45720" anchor="ctr"/>
        <a:lstStyle/>
        <a:p>
          <a:pPr marL="114300" lvl="1" indent="-11430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>
            <a:solidFill>
              <a:srgbClr val="052866"/>
            </a:solidFill>
            <a:latin typeface="+mn-lt"/>
            <a:ea typeface="+mn-ea"/>
            <a:cs typeface="+mn-cs"/>
          </a:endParaRPr>
        </a:p>
      </dgm:t>
    </dgm:pt>
    <dgm:pt modelId="{BD77BC6F-DD8C-4A19-AA85-F2A89F1FECC7}" type="parTrans" cxnId="{BB8F0545-18AC-4510-9EA3-F94FD270E1A3}">
      <dgm:prSet/>
      <dgm:spPr/>
      <dgm:t>
        <a:bodyPr/>
        <a:lstStyle/>
        <a:p>
          <a:endParaRPr lang="en-US"/>
        </a:p>
      </dgm:t>
    </dgm:pt>
    <dgm:pt modelId="{4C018423-1BD8-42EF-90A9-78A2A1DC4A6D}" type="sibTrans" cxnId="{BB8F0545-18AC-4510-9EA3-F94FD270E1A3}">
      <dgm:prSet/>
      <dgm:spPr/>
      <dgm:t>
        <a:bodyPr/>
        <a:lstStyle/>
        <a:p>
          <a:endParaRPr lang="en-US"/>
        </a:p>
      </dgm:t>
    </dgm:pt>
    <dgm:pt modelId="{A7849F1D-520A-4965-A82F-9495FEA05FDC}">
      <dgm:prSet phldrT="[Text]" custT="1"/>
      <dgm:spPr>
        <a:xfrm>
          <a:off x="1306582" y="1145"/>
          <a:ext cx="4010541" cy="919710"/>
        </a:xfrm>
        <a:prstGeom prst="rightArrow">
          <a:avLst>
            <a:gd name="adj1" fmla="val 75000"/>
            <a:gd name="adj2" fmla="val 50000"/>
          </a:avLst>
        </a:prstGeom>
      </dgm:spPr>
      <dgm:t>
        <a:bodyPr lIns="91440" tIns="45720" anchor="ctr"/>
        <a:lstStyle/>
        <a:p>
          <a:pPr marL="114300" indent="-114300">
            <a:spcAft>
              <a:spcPts val="600"/>
            </a:spcAft>
            <a:buChar char="•"/>
          </a:pPr>
          <a:r>
            <a:rPr lang="en-US" sz="1100" dirty="0">
              <a:solidFill>
                <a:srgbClr val="052866"/>
              </a:solidFill>
              <a:latin typeface="+mn-lt"/>
              <a:ea typeface="+mn-ea"/>
              <a:cs typeface="+mn-cs"/>
            </a:rPr>
            <a:t>Consumer Protection</a:t>
          </a:r>
        </a:p>
      </dgm:t>
    </dgm:pt>
    <dgm:pt modelId="{0005DA47-0F6F-42AB-AA39-A01F091FEC94}" type="parTrans" cxnId="{E5475A0A-F741-4460-9B9D-76AA633496AE}">
      <dgm:prSet/>
      <dgm:spPr/>
      <dgm:t>
        <a:bodyPr/>
        <a:lstStyle/>
        <a:p>
          <a:endParaRPr lang="en-US"/>
        </a:p>
      </dgm:t>
    </dgm:pt>
    <dgm:pt modelId="{4A51E0F5-4FED-4A31-AF05-532A6BA2D287}" type="sibTrans" cxnId="{E5475A0A-F741-4460-9B9D-76AA633496AE}">
      <dgm:prSet/>
      <dgm:spPr/>
      <dgm:t>
        <a:bodyPr/>
        <a:lstStyle/>
        <a:p>
          <a:endParaRPr lang="en-US"/>
        </a:p>
      </dgm:t>
    </dgm:pt>
    <dgm:pt modelId="{192CFA9F-4868-4229-BC50-E26B61D29F17}">
      <dgm:prSet phldrT="[Text]" custT="1"/>
      <dgm:spPr>
        <a:xfrm>
          <a:off x="0" y="2024522"/>
          <a:ext cx="1338884" cy="919719"/>
        </a:xfrm>
        <a:prstGeom prst="roundRect">
          <a:avLst/>
        </a:prstGeom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100" b="0" dirty="0">
              <a:solidFill>
                <a:schemeClr val="tx2"/>
              </a:solidFill>
              <a:latin typeface="+mn-lt"/>
              <a:ea typeface="+mn-ea"/>
              <a:cs typeface="+mn-cs"/>
            </a:rPr>
            <a:t>CONSEQUENCES</a:t>
          </a:r>
        </a:p>
      </dgm:t>
    </dgm:pt>
    <dgm:pt modelId="{B78B515A-7D25-4D38-B9D6-AF108A240D58}" type="parTrans" cxnId="{778726B6-7061-4313-B179-682C2E348C3A}">
      <dgm:prSet/>
      <dgm:spPr/>
      <dgm:t>
        <a:bodyPr/>
        <a:lstStyle/>
        <a:p>
          <a:endParaRPr lang="en-US"/>
        </a:p>
      </dgm:t>
    </dgm:pt>
    <dgm:pt modelId="{AA24A443-C9D2-46DB-848F-E6189DC407EF}" type="sibTrans" cxnId="{778726B6-7061-4313-B179-682C2E348C3A}">
      <dgm:prSet/>
      <dgm:spPr/>
      <dgm:t>
        <a:bodyPr/>
        <a:lstStyle/>
        <a:p>
          <a:endParaRPr lang="en-US"/>
        </a:p>
      </dgm:t>
    </dgm:pt>
    <dgm:pt modelId="{B8396284-C5FB-4651-BF8E-D7229FE3DADE}">
      <dgm:prSet custT="1"/>
      <dgm:spPr>
        <a:xfrm>
          <a:off x="1306582" y="1012836"/>
          <a:ext cx="4010541" cy="919710"/>
        </a:xfrm>
        <a:prstGeom prst="rightArrow">
          <a:avLst>
            <a:gd name="adj1" fmla="val 75000"/>
            <a:gd name="adj2" fmla="val 50000"/>
          </a:avLst>
        </a:prstGeom>
      </dgm:spPr>
      <dgm:t>
        <a:bodyPr lIns="91440" tIns="45720" anchor="ctr"/>
        <a:lstStyle/>
        <a:p>
          <a:pPr marL="114300" indent="-114300">
            <a:spcAft>
              <a:spcPts val="600"/>
            </a:spcAft>
            <a:buChar char="•"/>
          </a:pPr>
          <a:endParaRPr lang="en-US" sz="1000" dirty="0">
            <a:solidFill>
              <a:srgbClr val="052866"/>
            </a:solidFill>
            <a:latin typeface="+mn-lt"/>
            <a:ea typeface="+mn-ea"/>
            <a:cs typeface="+mn-cs"/>
          </a:endParaRPr>
        </a:p>
      </dgm:t>
    </dgm:pt>
    <dgm:pt modelId="{D896AC77-D1E4-43C4-BF6C-FDBED9746E93}" type="parTrans" cxnId="{92D3ABE4-9FD2-48E6-BE84-C9A7BE7A1977}">
      <dgm:prSet/>
      <dgm:spPr/>
      <dgm:t>
        <a:bodyPr/>
        <a:lstStyle/>
        <a:p>
          <a:endParaRPr lang="en-US"/>
        </a:p>
      </dgm:t>
    </dgm:pt>
    <dgm:pt modelId="{9A884F4B-8C97-4CF4-8CE2-62C590AB5066}" type="sibTrans" cxnId="{92D3ABE4-9FD2-48E6-BE84-C9A7BE7A1977}">
      <dgm:prSet/>
      <dgm:spPr/>
      <dgm:t>
        <a:bodyPr/>
        <a:lstStyle/>
        <a:p>
          <a:endParaRPr lang="en-US"/>
        </a:p>
      </dgm:t>
    </dgm:pt>
    <dgm:pt modelId="{B9F76FD3-EAA6-42FE-8768-A251083708AC}">
      <dgm:prSet custT="1"/>
      <dgm:spPr/>
      <dgm:t>
        <a:bodyPr/>
        <a:lstStyle/>
        <a:p>
          <a:pPr marL="114300" indent="-114300">
            <a:spcAft>
              <a:spcPts val="600"/>
            </a:spcAft>
            <a:buChar char="•"/>
          </a:pPr>
          <a:r>
            <a:rPr lang="en-US" sz="1100" dirty="0">
              <a:solidFill>
                <a:srgbClr val="052866"/>
              </a:solidFill>
              <a:latin typeface="+mn-lt"/>
              <a:ea typeface="+mn-ea"/>
              <a:cs typeface="+mn-cs"/>
            </a:rPr>
            <a:t>Relieve Holder Expense</a:t>
          </a:r>
        </a:p>
      </dgm:t>
    </dgm:pt>
    <dgm:pt modelId="{6AD1930E-F46F-4826-886F-63D4CBD69CE2}" type="parTrans" cxnId="{2F59DB4F-7DFF-4E98-A205-5368D616C6B1}">
      <dgm:prSet/>
      <dgm:spPr/>
      <dgm:t>
        <a:bodyPr/>
        <a:lstStyle/>
        <a:p>
          <a:endParaRPr lang="en-US"/>
        </a:p>
      </dgm:t>
    </dgm:pt>
    <dgm:pt modelId="{E2B27337-A95C-4B3A-851E-66F5422C088E}" type="sibTrans" cxnId="{2F59DB4F-7DFF-4E98-A205-5368D616C6B1}">
      <dgm:prSet/>
      <dgm:spPr/>
      <dgm:t>
        <a:bodyPr/>
        <a:lstStyle/>
        <a:p>
          <a:endParaRPr lang="en-US"/>
        </a:p>
      </dgm:t>
    </dgm:pt>
    <dgm:pt modelId="{35ABFE2B-679A-407B-B024-81DA5B13841C}">
      <dgm:prSet custT="1"/>
      <dgm:spPr/>
      <dgm:t>
        <a:bodyPr/>
        <a:lstStyle/>
        <a:p>
          <a:pPr marL="114300" indent="-114300">
            <a:spcAft>
              <a:spcPts val="600"/>
            </a:spcAft>
            <a:buChar char="•"/>
          </a:pPr>
          <a:r>
            <a:rPr lang="en-US" sz="1100" dirty="0">
              <a:solidFill>
                <a:srgbClr val="052866"/>
              </a:solidFill>
              <a:latin typeface="+mn-lt"/>
              <a:ea typeface="+mn-ea"/>
              <a:cs typeface="+mn-cs"/>
            </a:rPr>
            <a:t>Economic Windfall to Benefit the Public</a:t>
          </a:r>
        </a:p>
      </dgm:t>
    </dgm:pt>
    <dgm:pt modelId="{99A46C81-039B-4638-8219-8237CF7C3D0A}" type="parTrans" cxnId="{5BEF6F7B-20F9-4277-AF0B-2CC8DF5D696A}">
      <dgm:prSet/>
      <dgm:spPr/>
      <dgm:t>
        <a:bodyPr/>
        <a:lstStyle/>
        <a:p>
          <a:endParaRPr lang="en-US"/>
        </a:p>
      </dgm:t>
    </dgm:pt>
    <dgm:pt modelId="{74EC5096-DC2C-4D20-9889-67D01325A788}" type="sibTrans" cxnId="{5BEF6F7B-20F9-4277-AF0B-2CC8DF5D696A}">
      <dgm:prSet/>
      <dgm:spPr/>
      <dgm:t>
        <a:bodyPr/>
        <a:lstStyle/>
        <a:p>
          <a:endParaRPr lang="en-US"/>
        </a:p>
      </dgm:t>
    </dgm:pt>
    <dgm:pt modelId="{C3A2F400-8593-42E5-BB97-28B757619A18}">
      <dgm:prSet custT="1"/>
      <dgm:spPr/>
      <dgm:t>
        <a:bodyPr/>
        <a:lstStyle/>
        <a:p>
          <a:pPr marL="114300" indent="-114300">
            <a:spcAft>
              <a:spcPts val="600"/>
            </a:spcAft>
            <a:buChar char="•"/>
          </a:pPr>
          <a:r>
            <a:rPr lang="en-US" sz="1100" dirty="0">
              <a:solidFill>
                <a:srgbClr val="052866"/>
              </a:solidFill>
              <a:latin typeface="+mn-lt"/>
              <a:ea typeface="+mn-ea"/>
              <a:cs typeface="+mn-cs"/>
            </a:rPr>
            <a:t>More Robust Controls in Place  Similar to Sarbanes-Oxley (“SOX”)</a:t>
          </a:r>
        </a:p>
      </dgm:t>
    </dgm:pt>
    <dgm:pt modelId="{627520A3-76B1-400D-8F82-64A584C7BAFE}" type="parTrans" cxnId="{91482E74-52E4-42DB-AE90-4A42BBCE3760}">
      <dgm:prSet/>
      <dgm:spPr/>
      <dgm:t>
        <a:bodyPr/>
        <a:lstStyle/>
        <a:p>
          <a:endParaRPr lang="en-US"/>
        </a:p>
      </dgm:t>
    </dgm:pt>
    <dgm:pt modelId="{FA578A71-2095-40A8-B708-B60CC7A624F0}" type="sibTrans" cxnId="{91482E74-52E4-42DB-AE90-4A42BBCE3760}">
      <dgm:prSet/>
      <dgm:spPr/>
      <dgm:t>
        <a:bodyPr/>
        <a:lstStyle/>
        <a:p>
          <a:endParaRPr lang="en-US"/>
        </a:p>
      </dgm:t>
    </dgm:pt>
    <dgm:pt modelId="{D7F321B5-B8F0-4C2F-A592-09606B3178C7}">
      <dgm:prSet custT="1"/>
      <dgm:spPr/>
      <dgm:t>
        <a:bodyPr/>
        <a:lstStyle/>
        <a:p>
          <a:pPr marL="114300" indent="-114300">
            <a:spcAft>
              <a:spcPts val="600"/>
            </a:spcAft>
            <a:buChar char="•"/>
          </a:pPr>
          <a:r>
            <a:rPr lang="en-US" sz="1100" dirty="0">
              <a:solidFill>
                <a:srgbClr val="052866"/>
              </a:solidFill>
              <a:latin typeface="+mn-lt"/>
              <a:ea typeface="+mn-ea"/>
              <a:cs typeface="+mn-cs"/>
            </a:rPr>
            <a:t>Good Customer Relations</a:t>
          </a:r>
        </a:p>
      </dgm:t>
    </dgm:pt>
    <dgm:pt modelId="{4B5C4DD4-CDA5-4AE5-A4BB-1230E155A0E9}" type="parTrans" cxnId="{290F0CF7-A8D2-4FA6-AD53-B5A75E7AE67B}">
      <dgm:prSet/>
      <dgm:spPr/>
      <dgm:t>
        <a:bodyPr/>
        <a:lstStyle/>
        <a:p>
          <a:endParaRPr lang="en-US"/>
        </a:p>
      </dgm:t>
    </dgm:pt>
    <dgm:pt modelId="{0F57D0C5-FDBB-4B98-BD44-60FB83717955}" type="sibTrans" cxnId="{290F0CF7-A8D2-4FA6-AD53-B5A75E7AE67B}">
      <dgm:prSet/>
      <dgm:spPr/>
      <dgm:t>
        <a:bodyPr/>
        <a:lstStyle/>
        <a:p>
          <a:endParaRPr lang="en-US"/>
        </a:p>
      </dgm:t>
    </dgm:pt>
    <dgm:pt modelId="{79AA857E-FD48-4DCB-915C-C2AB76973B06}">
      <dgm:prSet custT="1"/>
      <dgm:spPr/>
      <dgm:t>
        <a:bodyPr/>
        <a:lstStyle/>
        <a:p>
          <a:pPr marL="114300" indent="-114300">
            <a:spcAft>
              <a:spcPts val="600"/>
            </a:spcAft>
            <a:buChar char="•"/>
          </a:pPr>
          <a:r>
            <a:rPr lang="en-US" sz="1100" dirty="0">
              <a:solidFill>
                <a:srgbClr val="052866"/>
              </a:solidFill>
              <a:latin typeface="+mn-lt"/>
              <a:ea typeface="+mn-ea"/>
              <a:cs typeface="+mn-cs"/>
            </a:rPr>
            <a:t>Books and Records Organized</a:t>
          </a:r>
        </a:p>
      </dgm:t>
    </dgm:pt>
    <dgm:pt modelId="{5ABF0E15-4A6D-4D8F-88EC-0C166EC7CAAD}" type="parTrans" cxnId="{0ACC5939-6BEA-4ABD-8EA4-A610C3D90238}">
      <dgm:prSet/>
      <dgm:spPr/>
      <dgm:t>
        <a:bodyPr/>
        <a:lstStyle/>
        <a:p>
          <a:endParaRPr lang="en-US"/>
        </a:p>
      </dgm:t>
    </dgm:pt>
    <dgm:pt modelId="{D46720E0-0A07-4ED6-841D-C13E8BD7AB58}" type="sibTrans" cxnId="{0ACC5939-6BEA-4ABD-8EA4-A610C3D90238}">
      <dgm:prSet/>
      <dgm:spPr/>
      <dgm:t>
        <a:bodyPr/>
        <a:lstStyle/>
        <a:p>
          <a:endParaRPr lang="en-US"/>
        </a:p>
      </dgm:t>
    </dgm:pt>
    <dgm:pt modelId="{F2281AA6-0009-4F82-B7D0-463B349E1B4D}">
      <dgm:prSet custT="1"/>
      <dgm:spPr/>
      <dgm:t>
        <a:bodyPr/>
        <a:lstStyle/>
        <a:p>
          <a:pPr marL="114300" indent="-114300">
            <a:spcAft>
              <a:spcPts val="600"/>
            </a:spcAft>
            <a:buChar char="•"/>
          </a:pPr>
          <a:endParaRPr lang="en-US" sz="1000" dirty="0">
            <a:solidFill>
              <a:srgbClr val="052866"/>
            </a:solidFill>
            <a:latin typeface="+mn-lt"/>
            <a:ea typeface="+mn-ea"/>
            <a:cs typeface="+mn-cs"/>
          </a:endParaRPr>
        </a:p>
      </dgm:t>
    </dgm:pt>
    <dgm:pt modelId="{E6CBAC84-6FC1-4B2E-9347-A982A0B4A4A0}" type="parTrans" cxnId="{E164A3B2-944E-4F6B-9530-9B7E38D1845C}">
      <dgm:prSet/>
      <dgm:spPr/>
      <dgm:t>
        <a:bodyPr/>
        <a:lstStyle/>
        <a:p>
          <a:endParaRPr lang="en-US"/>
        </a:p>
      </dgm:t>
    </dgm:pt>
    <dgm:pt modelId="{E83FB3F7-8D32-4644-BE1F-8F9EFCB14A3D}" type="sibTrans" cxnId="{E164A3B2-944E-4F6B-9530-9B7E38D1845C}">
      <dgm:prSet/>
      <dgm:spPr/>
      <dgm:t>
        <a:bodyPr/>
        <a:lstStyle/>
        <a:p>
          <a:endParaRPr lang="en-US"/>
        </a:p>
      </dgm:t>
    </dgm:pt>
    <dgm:pt modelId="{5E241907-008F-484B-9D6F-46A4FDFDE1BB}">
      <dgm:prSet custT="1"/>
      <dgm:spPr/>
      <dgm:t>
        <a:bodyPr/>
        <a:lstStyle/>
        <a:p>
          <a:pPr marL="114300" lvl="1" indent="-11430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Revenue Generation - As of </a:t>
          </a:r>
          <a:r>
            <a:rPr lang="en-US" sz="1100" b="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2016,</a:t>
          </a: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 over $40 billion was being held at the states’ offices</a:t>
          </a:r>
        </a:p>
      </dgm:t>
    </dgm:pt>
    <dgm:pt modelId="{40B4E62B-16B0-4169-87C9-6A41EB91EE76}" type="parTrans" cxnId="{F303CBE4-6B57-438D-B1C8-CF80B29269B6}">
      <dgm:prSet/>
      <dgm:spPr/>
      <dgm:t>
        <a:bodyPr/>
        <a:lstStyle/>
        <a:p>
          <a:endParaRPr lang="en-US"/>
        </a:p>
      </dgm:t>
    </dgm:pt>
    <dgm:pt modelId="{07C42861-191F-4FE7-A67B-AD38A6A1880F}" type="sibTrans" cxnId="{F303CBE4-6B57-438D-B1C8-CF80B29269B6}">
      <dgm:prSet/>
      <dgm:spPr/>
      <dgm:t>
        <a:bodyPr/>
        <a:lstStyle/>
        <a:p>
          <a:endParaRPr lang="en-US"/>
        </a:p>
      </dgm:t>
    </dgm:pt>
    <dgm:pt modelId="{E037ABA1-C525-4007-8C14-65C5ACC0A814}">
      <dgm:prSet custT="1"/>
      <dgm:spPr/>
      <dgm:t>
        <a:bodyPr/>
        <a:lstStyle/>
        <a:p>
          <a:pPr marL="114300" lvl="1" indent="-11430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Time, Money and Effort of Holders to Achieve Compliance</a:t>
          </a:r>
        </a:p>
      </dgm:t>
    </dgm:pt>
    <dgm:pt modelId="{5A2F1CE7-7FD3-4587-A34C-023EE67A9D9C}" type="parTrans" cxnId="{D21AF75C-67C5-404D-8929-38D349F09AC9}">
      <dgm:prSet/>
      <dgm:spPr/>
      <dgm:t>
        <a:bodyPr/>
        <a:lstStyle/>
        <a:p>
          <a:endParaRPr lang="en-US"/>
        </a:p>
      </dgm:t>
    </dgm:pt>
    <dgm:pt modelId="{50B8A351-6331-4C41-9E62-ACF91FE393D7}" type="sibTrans" cxnId="{D21AF75C-67C5-404D-8929-38D349F09AC9}">
      <dgm:prSet/>
      <dgm:spPr/>
      <dgm:t>
        <a:bodyPr/>
        <a:lstStyle/>
        <a:p>
          <a:endParaRPr lang="en-US"/>
        </a:p>
      </dgm:t>
    </dgm:pt>
    <dgm:pt modelId="{D1C0E521-CC19-4D77-95AC-64095A49A82F}">
      <dgm:prSet custT="1"/>
      <dgm:spPr/>
      <dgm:t>
        <a:bodyPr/>
        <a:lstStyle/>
        <a:p>
          <a:pPr marL="114300" lvl="1" indent="-11430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>
            <a:solidFill>
              <a:srgbClr val="052866"/>
            </a:solidFill>
            <a:latin typeface="+mn-lt"/>
            <a:ea typeface="+mn-ea"/>
            <a:cs typeface="+mn-cs"/>
          </a:endParaRPr>
        </a:p>
      </dgm:t>
    </dgm:pt>
    <dgm:pt modelId="{25F4E830-B123-4031-B499-E45644D321A0}" type="parTrans" cxnId="{6AE886A8-217F-487B-B156-81E98F312388}">
      <dgm:prSet/>
      <dgm:spPr/>
      <dgm:t>
        <a:bodyPr/>
        <a:lstStyle/>
        <a:p>
          <a:endParaRPr lang="en-US"/>
        </a:p>
      </dgm:t>
    </dgm:pt>
    <dgm:pt modelId="{69B2ED8C-1BEF-4DD6-B1F9-6F4F1347ED67}" type="sibTrans" cxnId="{6AE886A8-217F-487B-B156-81E98F312388}">
      <dgm:prSet/>
      <dgm:spPr/>
      <dgm:t>
        <a:bodyPr/>
        <a:lstStyle/>
        <a:p>
          <a:endParaRPr lang="en-US"/>
        </a:p>
      </dgm:t>
    </dgm:pt>
    <dgm:pt modelId="{6FBF24C2-38C5-402F-B12F-99E5E54022B6}" type="pres">
      <dgm:prSet presAssocID="{1845EA8D-DD57-44D7-9F7F-E617557D575E}" presName="Name0" presStyleCnt="0">
        <dgm:presLayoutVars>
          <dgm:dir/>
          <dgm:animLvl val="lvl"/>
          <dgm:resizeHandles/>
        </dgm:presLayoutVars>
      </dgm:prSet>
      <dgm:spPr/>
    </dgm:pt>
    <dgm:pt modelId="{310BEDE1-B7F5-4821-AA6C-2BB8E85299A8}" type="pres">
      <dgm:prSet presAssocID="{C01A16CD-2447-4534-84EA-A57623E317B8}" presName="linNode" presStyleCnt="0"/>
      <dgm:spPr/>
    </dgm:pt>
    <dgm:pt modelId="{3EC87110-2D3E-4781-8661-65223FECC7A6}" type="pres">
      <dgm:prSet presAssocID="{C01A16CD-2447-4534-84EA-A57623E317B8}" presName="parentShp" presStyleLbl="node1" presStyleIdx="0" presStyleCnt="3" custScaleX="62093" custScaleY="100001" custLinFactNeighborX="-12798">
        <dgm:presLayoutVars>
          <dgm:bulletEnabled val="1"/>
        </dgm:presLayoutVars>
      </dgm:prSet>
      <dgm:spPr/>
    </dgm:pt>
    <dgm:pt modelId="{E2D408FD-3612-42B9-BD7D-0AD0F00DB04E}" type="pres">
      <dgm:prSet presAssocID="{C01A16CD-2447-4534-84EA-A57623E317B8}" presName="childShp" presStyleLbl="bgAccFollowNode1" presStyleIdx="0" presStyleCnt="3" custScaleX="123997" custLinFactNeighborX="-2576">
        <dgm:presLayoutVars>
          <dgm:bulletEnabled val="1"/>
        </dgm:presLayoutVars>
      </dgm:prSet>
      <dgm:spPr/>
    </dgm:pt>
    <dgm:pt modelId="{371A3DDC-0D52-42EA-BBC6-88F48B13E68B}" type="pres">
      <dgm:prSet presAssocID="{EA4D5469-35A7-4FFC-BCBB-DA3C85DC133C}" presName="spacing" presStyleCnt="0"/>
      <dgm:spPr/>
    </dgm:pt>
    <dgm:pt modelId="{2AB1C930-DF96-4E97-8AE2-2354CCC1C724}" type="pres">
      <dgm:prSet presAssocID="{C0C66CC1-52E8-45D1-AF5C-C379DE8738A1}" presName="linNode" presStyleCnt="0"/>
      <dgm:spPr/>
    </dgm:pt>
    <dgm:pt modelId="{8E38B0BB-D590-4009-995B-6ED450957452}" type="pres">
      <dgm:prSet presAssocID="{C0C66CC1-52E8-45D1-AF5C-C379DE8738A1}" presName="parentShp" presStyleLbl="node1" presStyleIdx="1" presStyleCnt="3" custScaleX="62093" custScaleY="100001" custLinFactNeighborX="-12798">
        <dgm:presLayoutVars>
          <dgm:bulletEnabled val="1"/>
        </dgm:presLayoutVars>
      </dgm:prSet>
      <dgm:spPr/>
    </dgm:pt>
    <dgm:pt modelId="{ECF5EB49-2142-4684-BEB4-8965F44F8333}" type="pres">
      <dgm:prSet presAssocID="{C0C66CC1-52E8-45D1-AF5C-C379DE8738A1}" presName="childShp" presStyleLbl="bgAccFollowNode1" presStyleIdx="1" presStyleCnt="3" custScaleX="123997" custLinFactNeighborX="-2576">
        <dgm:presLayoutVars>
          <dgm:bulletEnabled val="1"/>
        </dgm:presLayoutVars>
      </dgm:prSet>
      <dgm:spPr/>
    </dgm:pt>
    <dgm:pt modelId="{C24E4045-2CAE-4EDB-90EE-11F86922474F}" type="pres">
      <dgm:prSet presAssocID="{0DE60C07-DEF7-4B90-9F30-54A82AAE9970}" presName="spacing" presStyleCnt="0"/>
      <dgm:spPr/>
    </dgm:pt>
    <dgm:pt modelId="{842167D8-CF48-4F35-B5F9-B7F0F0B5466D}" type="pres">
      <dgm:prSet presAssocID="{192CFA9F-4868-4229-BC50-E26B61D29F17}" presName="linNode" presStyleCnt="0"/>
      <dgm:spPr/>
    </dgm:pt>
    <dgm:pt modelId="{9D0BC6BC-E299-428E-ACB3-A70EECC82A2B}" type="pres">
      <dgm:prSet presAssocID="{192CFA9F-4868-4229-BC50-E26B61D29F17}" presName="parentShp" presStyleLbl="node1" presStyleIdx="2" presStyleCnt="3" custScaleX="62093" custScaleY="100001" custLinFactNeighborX="-12717">
        <dgm:presLayoutVars>
          <dgm:bulletEnabled val="1"/>
        </dgm:presLayoutVars>
      </dgm:prSet>
      <dgm:spPr/>
    </dgm:pt>
    <dgm:pt modelId="{A468A782-DFF5-4312-BCF6-2623A4F80F23}" type="pres">
      <dgm:prSet presAssocID="{192CFA9F-4868-4229-BC50-E26B61D29F17}" presName="childShp" presStyleLbl="bgAccFollowNode1" presStyleIdx="2" presStyleCnt="3" custScaleX="123877" custLinFactNeighborX="-2525">
        <dgm:presLayoutVars>
          <dgm:bulletEnabled val="1"/>
        </dgm:presLayoutVars>
      </dgm:prSet>
      <dgm:spPr/>
    </dgm:pt>
  </dgm:ptLst>
  <dgm:cxnLst>
    <dgm:cxn modelId="{E5475A0A-F741-4460-9B9D-76AA633496AE}" srcId="{C01A16CD-2447-4534-84EA-A57623E317B8}" destId="{A7849F1D-520A-4965-A82F-9495FEA05FDC}" srcOrd="0" destOrd="0" parTransId="{0005DA47-0F6F-42AB-AA39-A01F091FEC94}" sibTransId="{4A51E0F5-4FED-4A31-AF05-532A6BA2D287}"/>
    <dgm:cxn modelId="{610A0419-6512-4219-9100-28E1878728A3}" type="presOf" srcId="{79AA857E-FD48-4DCB-915C-C2AB76973B06}" destId="{ECF5EB49-2142-4684-BEB4-8965F44F8333}" srcOrd="0" destOrd="3" presId="urn:microsoft.com/office/officeart/2005/8/layout/vList6"/>
    <dgm:cxn modelId="{0ACC5939-6BEA-4ABD-8EA4-A610C3D90238}" srcId="{C0C66CC1-52E8-45D1-AF5C-C379DE8738A1}" destId="{79AA857E-FD48-4DCB-915C-C2AB76973B06}" srcOrd="3" destOrd="0" parTransId="{5ABF0E15-4A6D-4D8F-88EC-0C166EC7CAAD}" sibTransId="{D46720E0-0A07-4ED6-841D-C13E8BD7AB58}"/>
    <dgm:cxn modelId="{D21AF75C-67C5-404D-8929-38D349F09AC9}" srcId="{192CFA9F-4868-4229-BC50-E26B61D29F17}" destId="{E037ABA1-C525-4007-8C14-65C5ACC0A814}" srcOrd="2" destOrd="0" parTransId="{5A2F1CE7-7FD3-4587-A34C-023EE67A9D9C}" sibTransId="{50B8A351-6331-4C41-9E62-ACF91FE393D7}"/>
    <dgm:cxn modelId="{090C725D-DE6F-46A4-A3BE-96715CBB29FD}" type="presOf" srcId="{C3A2F400-8593-42E5-BB97-28B757619A18}" destId="{ECF5EB49-2142-4684-BEB4-8965F44F8333}" srcOrd="0" destOrd="1" presId="urn:microsoft.com/office/officeart/2005/8/layout/vList6"/>
    <dgm:cxn modelId="{9FBEBB5D-5104-4BF3-8B55-2370B5B68350}" type="presOf" srcId="{16DFD482-101E-4D0E-BCFD-26C8300C426C}" destId="{A468A782-DFF5-4312-BCF6-2623A4F80F23}" srcOrd="0" destOrd="0" presId="urn:microsoft.com/office/officeart/2005/8/layout/vList6"/>
    <dgm:cxn modelId="{54758642-FEE5-4A54-AC1E-7FEB643543BF}" type="presOf" srcId="{C01A16CD-2447-4534-84EA-A57623E317B8}" destId="{3EC87110-2D3E-4781-8661-65223FECC7A6}" srcOrd="0" destOrd="0" presId="urn:microsoft.com/office/officeart/2005/8/layout/vList6"/>
    <dgm:cxn modelId="{6204AA42-6738-4CD3-B109-A4BEA8CE8218}" type="presOf" srcId="{E037ABA1-C525-4007-8C14-65C5ACC0A814}" destId="{A468A782-DFF5-4312-BCF6-2623A4F80F23}" srcOrd="0" destOrd="2" presId="urn:microsoft.com/office/officeart/2005/8/layout/vList6"/>
    <dgm:cxn modelId="{BB8F0545-18AC-4510-9EA3-F94FD270E1A3}" srcId="{192CFA9F-4868-4229-BC50-E26B61D29F17}" destId="{16DFD482-101E-4D0E-BCFD-26C8300C426C}" srcOrd="0" destOrd="0" parTransId="{BD77BC6F-DD8C-4A19-AA85-F2A89F1FECC7}" sibTransId="{4C018423-1BD8-42EF-90A9-78A2A1DC4A6D}"/>
    <dgm:cxn modelId="{BEFBF045-71F3-47DA-91FB-55F4852E41AB}" srcId="{1845EA8D-DD57-44D7-9F7F-E617557D575E}" destId="{C01A16CD-2447-4534-84EA-A57623E317B8}" srcOrd="0" destOrd="0" parTransId="{D3079DC0-FED1-46DE-B9EB-10EA8C016C2B}" sibTransId="{EA4D5469-35A7-4FFC-BCBB-DA3C85DC133C}"/>
    <dgm:cxn modelId="{97943668-6416-4AB3-91A7-1AEBC4990DAC}" type="presOf" srcId="{1845EA8D-DD57-44D7-9F7F-E617557D575E}" destId="{6FBF24C2-38C5-402F-B12F-99E5E54022B6}" srcOrd="0" destOrd="0" presId="urn:microsoft.com/office/officeart/2005/8/layout/vList6"/>
    <dgm:cxn modelId="{58F3304E-848A-4BB8-86B1-4ADABAB2D31C}" type="presOf" srcId="{D7F321B5-B8F0-4C2F-A592-09606B3178C7}" destId="{ECF5EB49-2142-4684-BEB4-8965F44F8333}" srcOrd="0" destOrd="2" presId="urn:microsoft.com/office/officeart/2005/8/layout/vList6"/>
    <dgm:cxn modelId="{2F59DB4F-7DFF-4E98-A205-5368D616C6B1}" srcId="{C01A16CD-2447-4534-84EA-A57623E317B8}" destId="{B9F76FD3-EAA6-42FE-8768-A251083708AC}" srcOrd="1" destOrd="0" parTransId="{6AD1930E-F46F-4826-886F-63D4CBD69CE2}" sibTransId="{E2B27337-A95C-4B3A-851E-66F5422C088E}"/>
    <dgm:cxn modelId="{07FC2974-EE42-4F47-8D7B-E6B75EEAB51D}" type="presOf" srcId="{F2281AA6-0009-4F82-B7D0-463B349E1B4D}" destId="{ECF5EB49-2142-4684-BEB4-8965F44F8333}" srcOrd="0" destOrd="4" presId="urn:microsoft.com/office/officeart/2005/8/layout/vList6"/>
    <dgm:cxn modelId="{91482E74-52E4-42DB-AE90-4A42BBCE3760}" srcId="{C0C66CC1-52E8-45D1-AF5C-C379DE8738A1}" destId="{C3A2F400-8593-42E5-BB97-28B757619A18}" srcOrd="1" destOrd="0" parTransId="{627520A3-76B1-400D-8F82-64A584C7BAFE}" sibTransId="{FA578A71-2095-40A8-B708-B60CC7A624F0}"/>
    <dgm:cxn modelId="{E78FDA76-1082-4A14-A3FA-0C352EA75CFB}" srcId="{1845EA8D-DD57-44D7-9F7F-E617557D575E}" destId="{C0C66CC1-52E8-45D1-AF5C-C379DE8738A1}" srcOrd="1" destOrd="0" parTransId="{81C78BDA-25F8-4C8C-B479-1E698508F483}" sibTransId="{0DE60C07-DEF7-4B90-9F30-54A82AAE9970}"/>
    <dgm:cxn modelId="{5BEF6F7B-20F9-4277-AF0B-2CC8DF5D696A}" srcId="{C01A16CD-2447-4534-84EA-A57623E317B8}" destId="{35ABFE2B-679A-407B-B024-81DA5B13841C}" srcOrd="2" destOrd="0" parTransId="{99A46C81-039B-4638-8219-8237CF7C3D0A}" sibTransId="{74EC5096-DC2C-4D20-9889-67D01325A788}"/>
    <dgm:cxn modelId="{1491DB96-B9D0-4EA3-B369-B2632FD9B66E}" type="presOf" srcId="{B9F76FD3-EAA6-42FE-8768-A251083708AC}" destId="{E2D408FD-3612-42B9-BD7D-0AD0F00DB04E}" srcOrd="0" destOrd="1" presId="urn:microsoft.com/office/officeart/2005/8/layout/vList6"/>
    <dgm:cxn modelId="{64AE959E-9BC7-4CEF-9B4D-1F87AB3C49D8}" type="presOf" srcId="{C0C66CC1-52E8-45D1-AF5C-C379DE8738A1}" destId="{8E38B0BB-D590-4009-995B-6ED450957452}" srcOrd="0" destOrd="0" presId="urn:microsoft.com/office/officeart/2005/8/layout/vList6"/>
    <dgm:cxn modelId="{CFF907A3-A6DB-490C-B820-3F6935BE93F0}" type="presOf" srcId="{192CFA9F-4868-4229-BC50-E26B61D29F17}" destId="{9D0BC6BC-E299-428E-ACB3-A70EECC82A2B}" srcOrd="0" destOrd="0" presId="urn:microsoft.com/office/officeart/2005/8/layout/vList6"/>
    <dgm:cxn modelId="{B58F31A7-8203-40E2-AA87-2338976EEEA0}" type="presOf" srcId="{35ABFE2B-679A-407B-B024-81DA5B13841C}" destId="{E2D408FD-3612-42B9-BD7D-0AD0F00DB04E}" srcOrd="0" destOrd="2" presId="urn:microsoft.com/office/officeart/2005/8/layout/vList6"/>
    <dgm:cxn modelId="{6AE886A8-217F-487B-B156-81E98F312388}" srcId="{192CFA9F-4868-4229-BC50-E26B61D29F17}" destId="{D1C0E521-CC19-4D77-95AC-64095A49A82F}" srcOrd="3" destOrd="0" parTransId="{25F4E830-B123-4031-B499-E45644D321A0}" sibTransId="{69B2ED8C-1BEF-4DD6-B1F9-6F4F1347ED67}"/>
    <dgm:cxn modelId="{5E9294AC-FBBF-42CF-A511-5EC39107E47C}" type="presOf" srcId="{B8396284-C5FB-4651-BF8E-D7229FE3DADE}" destId="{ECF5EB49-2142-4684-BEB4-8965F44F8333}" srcOrd="0" destOrd="0" presId="urn:microsoft.com/office/officeart/2005/8/layout/vList6"/>
    <dgm:cxn modelId="{E164A3B2-944E-4F6B-9530-9B7E38D1845C}" srcId="{C0C66CC1-52E8-45D1-AF5C-C379DE8738A1}" destId="{F2281AA6-0009-4F82-B7D0-463B349E1B4D}" srcOrd="4" destOrd="0" parTransId="{E6CBAC84-6FC1-4B2E-9347-A982A0B4A4A0}" sibTransId="{E83FB3F7-8D32-4644-BE1F-8F9EFCB14A3D}"/>
    <dgm:cxn modelId="{778726B6-7061-4313-B179-682C2E348C3A}" srcId="{1845EA8D-DD57-44D7-9F7F-E617557D575E}" destId="{192CFA9F-4868-4229-BC50-E26B61D29F17}" srcOrd="2" destOrd="0" parTransId="{B78B515A-7D25-4D38-B9D6-AF108A240D58}" sibTransId="{AA24A443-C9D2-46DB-848F-E6189DC407EF}"/>
    <dgm:cxn modelId="{16D722C1-A645-4454-9719-FA51D5DBFAC7}" type="presOf" srcId="{A7849F1D-520A-4965-A82F-9495FEA05FDC}" destId="{E2D408FD-3612-42B9-BD7D-0AD0F00DB04E}" srcOrd="0" destOrd="0" presId="urn:microsoft.com/office/officeart/2005/8/layout/vList6"/>
    <dgm:cxn modelId="{5CD2C3DA-7463-4859-A763-C72EC1282948}" type="presOf" srcId="{5E241907-008F-484B-9D6F-46A4FDFDE1BB}" destId="{A468A782-DFF5-4312-BCF6-2623A4F80F23}" srcOrd="0" destOrd="1" presId="urn:microsoft.com/office/officeart/2005/8/layout/vList6"/>
    <dgm:cxn modelId="{29BAD2DB-F03E-4E73-A560-6F0DBBF091CD}" type="presOf" srcId="{D1C0E521-CC19-4D77-95AC-64095A49A82F}" destId="{A468A782-DFF5-4312-BCF6-2623A4F80F23}" srcOrd="0" destOrd="3" presId="urn:microsoft.com/office/officeart/2005/8/layout/vList6"/>
    <dgm:cxn modelId="{92D3ABE4-9FD2-48E6-BE84-C9A7BE7A1977}" srcId="{C0C66CC1-52E8-45D1-AF5C-C379DE8738A1}" destId="{B8396284-C5FB-4651-BF8E-D7229FE3DADE}" srcOrd="0" destOrd="0" parTransId="{D896AC77-D1E4-43C4-BF6C-FDBED9746E93}" sibTransId="{9A884F4B-8C97-4CF4-8CE2-62C590AB5066}"/>
    <dgm:cxn modelId="{F303CBE4-6B57-438D-B1C8-CF80B29269B6}" srcId="{192CFA9F-4868-4229-BC50-E26B61D29F17}" destId="{5E241907-008F-484B-9D6F-46A4FDFDE1BB}" srcOrd="1" destOrd="0" parTransId="{40B4E62B-16B0-4169-87C9-6A41EB91EE76}" sibTransId="{07C42861-191F-4FE7-A67B-AD38A6A1880F}"/>
    <dgm:cxn modelId="{290F0CF7-A8D2-4FA6-AD53-B5A75E7AE67B}" srcId="{C0C66CC1-52E8-45D1-AF5C-C379DE8738A1}" destId="{D7F321B5-B8F0-4C2F-A592-09606B3178C7}" srcOrd="2" destOrd="0" parTransId="{4B5C4DD4-CDA5-4AE5-A4BB-1230E155A0E9}" sibTransId="{0F57D0C5-FDBB-4B98-BD44-60FB83717955}"/>
    <dgm:cxn modelId="{4AA599C7-28A5-45EB-BE40-0FBE50CE48A5}" type="presParOf" srcId="{6FBF24C2-38C5-402F-B12F-99E5E54022B6}" destId="{310BEDE1-B7F5-4821-AA6C-2BB8E85299A8}" srcOrd="0" destOrd="0" presId="urn:microsoft.com/office/officeart/2005/8/layout/vList6"/>
    <dgm:cxn modelId="{179BA9EE-9E8D-45E6-B854-902A38F250E2}" type="presParOf" srcId="{310BEDE1-B7F5-4821-AA6C-2BB8E85299A8}" destId="{3EC87110-2D3E-4781-8661-65223FECC7A6}" srcOrd="0" destOrd="0" presId="urn:microsoft.com/office/officeart/2005/8/layout/vList6"/>
    <dgm:cxn modelId="{99A56FCD-C215-40DF-A5F7-6B7F7945E989}" type="presParOf" srcId="{310BEDE1-B7F5-4821-AA6C-2BB8E85299A8}" destId="{E2D408FD-3612-42B9-BD7D-0AD0F00DB04E}" srcOrd="1" destOrd="0" presId="urn:microsoft.com/office/officeart/2005/8/layout/vList6"/>
    <dgm:cxn modelId="{5CFCD295-1B68-492C-B516-8EC2A1DEDAE6}" type="presParOf" srcId="{6FBF24C2-38C5-402F-B12F-99E5E54022B6}" destId="{371A3DDC-0D52-42EA-BBC6-88F48B13E68B}" srcOrd="1" destOrd="0" presId="urn:microsoft.com/office/officeart/2005/8/layout/vList6"/>
    <dgm:cxn modelId="{8382580D-58E8-46F1-A4AB-FFC6A5718B28}" type="presParOf" srcId="{6FBF24C2-38C5-402F-B12F-99E5E54022B6}" destId="{2AB1C930-DF96-4E97-8AE2-2354CCC1C724}" srcOrd="2" destOrd="0" presId="urn:microsoft.com/office/officeart/2005/8/layout/vList6"/>
    <dgm:cxn modelId="{F2B8ACD3-063F-4D4F-812A-CC663D6ED002}" type="presParOf" srcId="{2AB1C930-DF96-4E97-8AE2-2354CCC1C724}" destId="{8E38B0BB-D590-4009-995B-6ED450957452}" srcOrd="0" destOrd="0" presId="urn:microsoft.com/office/officeart/2005/8/layout/vList6"/>
    <dgm:cxn modelId="{73454E45-52CC-41E5-A274-B3A585891585}" type="presParOf" srcId="{2AB1C930-DF96-4E97-8AE2-2354CCC1C724}" destId="{ECF5EB49-2142-4684-BEB4-8965F44F8333}" srcOrd="1" destOrd="0" presId="urn:microsoft.com/office/officeart/2005/8/layout/vList6"/>
    <dgm:cxn modelId="{0D83F5B2-06B6-4D89-AB6A-FE2FDCC6C156}" type="presParOf" srcId="{6FBF24C2-38C5-402F-B12F-99E5E54022B6}" destId="{C24E4045-2CAE-4EDB-90EE-11F86922474F}" srcOrd="3" destOrd="0" presId="urn:microsoft.com/office/officeart/2005/8/layout/vList6"/>
    <dgm:cxn modelId="{7B5313CB-48AD-4E3F-9581-6043762A897A}" type="presParOf" srcId="{6FBF24C2-38C5-402F-B12F-99E5E54022B6}" destId="{842167D8-CF48-4F35-B5F9-B7F0F0B5466D}" srcOrd="4" destOrd="0" presId="urn:microsoft.com/office/officeart/2005/8/layout/vList6"/>
    <dgm:cxn modelId="{CE4C0B4A-8764-4E7C-8A11-019592CAED41}" type="presParOf" srcId="{842167D8-CF48-4F35-B5F9-B7F0F0B5466D}" destId="{9D0BC6BC-E299-428E-ACB3-A70EECC82A2B}" srcOrd="0" destOrd="0" presId="urn:microsoft.com/office/officeart/2005/8/layout/vList6"/>
    <dgm:cxn modelId="{90AAF872-2DC7-4994-8A03-836119EDE0BF}" type="presParOf" srcId="{842167D8-CF48-4F35-B5F9-B7F0F0B5466D}" destId="{A468A782-DFF5-4312-BCF6-2623A4F80F2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222C2-9A03-4495-84E3-034BAFB23153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B0DF7-AC58-46B3-8EFD-C59FA88F7E58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Phase I – Scoping</a:t>
          </a:r>
        </a:p>
      </dgm:t>
    </dgm:pt>
    <dgm:pt modelId="{8D910CF7-0638-452E-B586-1DE3FCEB31D2}" type="parTrans" cxnId="{38B19920-E87A-44AB-A885-33A0EDF651C8}">
      <dgm:prSet/>
      <dgm:spPr/>
      <dgm:t>
        <a:bodyPr/>
        <a:lstStyle/>
        <a:p>
          <a:endParaRPr lang="en-US"/>
        </a:p>
      </dgm:t>
    </dgm:pt>
    <dgm:pt modelId="{E314EC00-C41D-449C-BFED-B958B9CFC94A}" type="sibTrans" cxnId="{38B19920-E87A-44AB-A885-33A0EDF651C8}">
      <dgm:prSet/>
      <dgm:spPr/>
      <dgm:t>
        <a:bodyPr/>
        <a:lstStyle/>
        <a:p>
          <a:endParaRPr lang="en-US"/>
        </a:p>
      </dgm:t>
    </dgm:pt>
    <dgm:pt modelId="{43247A68-5ECB-4F8B-B6E4-AE8B5E0A1D91}">
      <dgm:prSet phldrT="[Text]"/>
      <dgm:spPr/>
      <dgm:t>
        <a:bodyPr/>
        <a:lstStyle/>
        <a:p>
          <a:r>
            <a:rPr lang="en-US" dirty="0">
              <a:solidFill>
                <a:srgbClr val="052866"/>
              </a:solidFill>
            </a:rPr>
            <a:t>Corporate information gathering</a:t>
          </a:r>
        </a:p>
      </dgm:t>
    </dgm:pt>
    <dgm:pt modelId="{465AEF3C-9517-47BF-9D1D-2A0009A40E59}" type="parTrans" cxnId="{E101414C-29C1-4092-A8D8-A75BA29C6DA2}">
      <dgm:prSet/>
      <dgm:spPr/>
      <dgm:t>
        <a:bodyPr/>
        <a:lstStyle/>
        <a:p>
          <a:endParaRPr lang="en-US"/>
        </a:p>
      </dgm:t>
    </dgm:pt>
    <dgm:pt modelId="{90C106F0-1AB6-44ED-8F16-9CFADB3A377F}" type="sibTrans" cxnId="{E101414C-29C1-4092-A8D8-A75BA29C6DA2}">
      <dgm:prSet/>
      <dgm:spPr/>
      <dgm:t>
        <a:bodyPr/>
        <a:lstStyle/>
        <a:p>
          <a:endParaRPr lang="en-US"/>
        </a:p>
      </dgm:t>
    </dgm:pt>
    <dgm:pt modelId="{694C30FE-AD5A-443B-8F93-ED95F3AF7C46}">
      <dgm:prSet phldrT="[Text]"/>
      <dgm:spPr/>
      <dgm:t>
        <a:bodyPr/>
        <a:lstStyle/>
        <a:p>
          <a:r>
            <a:rPr lang="en-US" dirty="0">
              <a:solidFill>
                <a:srgbClr val="052866"/>
              </a:solidFill>
            </a:rPr>
            <a:t>Entity selection and property type scoping</a:t>
          </a:r>
        </a:p>
      </dgm:t>
    </dgm:pt>
    <dgm:pt modelId="{23A68036-3DF2-4318-8217-4EACC1A96427}" type="parTrans" cxnId="{AF606A8E-0943-4E77-8181-2BAEE34CE366}">
      <dgm:prSet/>
      <dgm:spPr/>
      <dgm:t>
        <a:bodyPr/>
        <a:lstStyle/>
        <a:p>
          <a:endParaRPr lang="en-US"/>
        </a:p>
      </dgm:t>
    </dgm:pt>
    <dgm:pt modelId="{EA6877AF-0C57-40B8-A68C-D89C374A53DD}" type="sibTrans" cxnId="{AF606A8E-0943-4E77-8181-2BAEE34CE366}">
      <dgm:prSet/>
      <dgm:spPr/>
      <dgm:t>
        <a:bodyPr/>
        <a:lstStyle/>
        <a:p>
          <a:endParaRPr lang="en-US"/>
        </a:p>
      </dgm:t>
    </dgm:pt>
    <dgm:pt modelId="{51529225-2793-476E-81BC-F92FA1B18822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Phase IV – Settlement</a:t>
          </a:r>
        </a:p>
      </dgm:t>
    </dgm:pt>
    <dgm:pt modelId="{38F004D1-B67D-4025-8D0E-9F9C20BBD2AF}" type="parTrans" cxnId="{7EBFF88F-CBBC-47C7-9C4C-D74F5C007B8D}">
      <dgm:prSet/>
      <dgm:spPr/>
      <dgm:t>
        <a:bodyPr/>
        <a:lstStyle/>
        <a:p>
          <a:endParaRPr lang="en-US"/>
        </a:p>
      </dgm:t>
    </dgm:pt>
    <dgm:pt modelId="{9282364D-E906-4CDB-B676-B18F289EDA9A}" type="sibTrans" cxnId="{7EBFF88F-CBBC-47C7-9C4C-D74F5C007B8D}">
      <dgm:prSet/>
      <dgm:spPr/>
      <dgm:t>
        <a:bodyPr/>
        <a:lstStyle/>
        <a:p>
          <a:endParaRPr lang="en-US"/>
        </a:p>
      </dgm:t>
    </dgm:pt>
    <dgm:pt modelId="{8FF5DC99-2E41-44F8-9EFB-39E7E7BF759F}">
      <dgm:prSet phldrT="[Text]"/>
      <dgm:spPr/>
      <dgm:t>
        <a:bodyPr spcFirstLastPara="0" vert="horz" wrap="square" lIns="57150" tIns="28575" rIns="57150" bIns="28575" numCol="1" spcCol="1270" anchor="ctr" anchorCtr="0"/>
        <a:lstStyle/>
        <a:p>
          <a:r>
            <a:rPr lang="en-US" dirty="0">
              <a:solidFill>
                <a:srgbClr val="052866"/>
              </a:solidFill>
            </a:rPr>
            <a:t>Closing or settlement of the examination</a:t>
          </a:r>
        </a:p>
      </dgm:t>
    </dgm:pt>
    <dgm:pt modelId="{D687EE5D-78DC-424F-B653-DFA9E62B4AB2}" type="parTrans" cxnId="{1FD453BB-2208-4FD7-81A3-D3461F1395C1}">
      <dgm:prSet/>
      <dgm:spPr/>
      <dgm:t>
        <a:bodyPr/>
        <a:lstStyle/>
        <a:p>
          <a:endParaRPr lang="en-US"/>
        </a:p>
      </dgm:t>
    </dgm:pt>
    <dgm:pt modelId="{846C80F0-E395-4760-9B06-15E12673A75B}" type="sibTrans" cxnId="{1FD453BB-2208-4FD7-81A3-D3461F1395C1}">
      <dgm:prSet/>
      <dgm:spPr/>
      <dgm:t>
        <a:bodyPr/>
        <a:lstStyle/>
        <a:p>
          <a:endParaRPr lang="en-US"/>
        </a:p>
      </dgm:t>
    </dgm:pt>
    <dgm:pt modelId="{90670F4E-B2A7-4ECE-9ABF-593ACE35C673}">
      <dgm:prSet phldrT="[Text]" custT="1"/>
      <dgm:spPr/>
      <dgm:t>
        <a:bodyPr spcFirstLastPara="0" vert="horz" wrap="square" lIns="57150" tIns="28575" rIns="57150" bIns="28575" numCol="1" spcCol="1270" anchor="ctr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  <a:latin typeface="Lato Light"/>
              <a:ea typeface="+mn-ea"/>
              <a:cs typeface="+mn-cs"/>
            </a:rPr>
            <a:t>Record gathering and verification</a:t>
          </a:r>
        </a:p>
      </dgm:t>
    </dgm:pt>
    <dgm:pt modelId="{0694818E-4CDD-4383-B888-C02C1F3D5979}" type="parTrans" cxnId="{A571BF73-C2FC-40BA-9981-BB1570AEC80F}">
      <dgm:prSet/>
      <dgm:spPr/>
      <dgm:t>
        <a:bodyPr/>
        <a:lstStyle/>
        <a:p>
          <a:endParaRPr lang="en-US"/>
        </a:p>
      </dgm:t>
    </dgm:pt>
    <dgm:pt modelId="{6C18B752-35AC-4463-A540-9DFCA2640AEA}" type="sibTrans" cxnId="{A571BF73-C2FC-40BA-9981-BB1570AEC80F}">
      <dgm:prSet/>
      <dgm:spPr/>
      <dgm:t>
        <a:bodyPr/>
        <a:lstStyle/>
        <a:p>
          <a:endParaRPr lang="en-US"/>
        </a:p>
      </dgm:t>
    </dgm:pt>
    <dgm:pt modelId="{254A544D-7F8E-42CA-A529-E3E94AF1F2F0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Phase II – Data Gathering</a:t>
          </a:r>
        </a:p>
      </dgm:t>
    </dgm:pt>
    <dgm:pt modelId="{FF771AC9-FFFD-4612-9A15-5B9B83B4E168}" type="parTrans" cxnId="{A9BED971-F92E-4E25-B9A4-E7263A954E1C}">
      <dgm:prSet/>
      <dgm:spPr/>
      <dgm:t>
        <a:bodyPr/>
        <a:lstStyle/>
        <a:p>
          <a:endParaRPr lang="en-US"/>
        </a:p>
      </dgm:t>
    </dgm:pt>
    <dgm:pt modelId="{A95940BE-12FF-4015-B354-9C8425AD1808}" type="sibTrans" cxnId="{A9BED971-F92E-4E25-B9A4-E7263A954E1C}">
      <dgm:prSet/>
      <dgm:spPr/>
      <dgm:t>
        <a:bodyPr/>
        <a:lstStyle/>
        <a:p>
          <a:endParaRPr lang="en-US"/>
        </a:p>
      </dgm:t>
    </dgm:pt>
    <dgm:pt modelId="{DC2BD7AB-256E-48C4-99AD-E36C3EE4F512}">
      <dgm:prSet phldrT="[Text]"/>
      <dgm:spPr/>
      <dgm:t>
        <a:bodyPr spcFirstLastPara="0" vert="horz" wrap="square" lIns="57150" tIns="28575" rIns="57150" bIns="28575" numCol="1" spcCol="1270" anchor="ctr" anchorCtr="0"/>
        <a:lstStyle/>
        <a:p>
          <a:r>
            <a:rPr lang="en-US" sz="1500" kern="1200" dirty="0">
              <a:solidFill>
                <a:srgbClr val="052866"/>
              </a:solidFill>
            </a:rPr>
            <a:t>Quantification of amounts due</a:t>
          </a:r>
        </a:p>
      </dgm:t>
    </dgm:pt>
    <dgm:pt modelId="{5C1F63F0-367F-479D-B91E-4C58D3057126}" type="parTrans" cxnId="{04E4E259-2B22-4B21-BB9B-31E28A4F1671}">
      <dgm:prSet/>
      <dgm:spPr/>
      <dgm:t>
        <a:bodyPr/>
        <a:lstStyle/>
        <a:p>
          <a:endParaRPr lang="en-US"/>
        </a:p>
      </dgm:t>
    </dgm:pt>
    <dgm:pt modelId="{53EF9B59-3ABD-4F5D-B582-7D5F740EF5E8}" type="sibTrans" cxnId="{04E4E259-2B22-4B21-BB9B-31E28A4F1671}">
      <dgm:prSet/>
      <dgm:spPr/>
      <dgm:t>
        <a:bodyPr/>
        <a:lstStyle/>
        <a:p>
          <a:endParaRPr lang="en-US"/>
        </a:p>
      </dgm:t>
    </dgm:pt>
    <dgm:pt modelId="{5B09ADC9-CCBA-4C40-B171-1B0F1EE7A594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Phase III – Research</a:t>
          </a:r>
        </a:p>
      </dgm:t>
    </dgm:pt>
    <dgm:pt modelId="{701B5D2C-EB98-4E48-A661-F4399959252E}" type="parTrans" cxnId="{DCFF97FC-3849-430D-A591-E4792DA61977}">
      <dgm:prSet/>
      <dgm:spPr/>
      <dgm:t>
        <a:bodyPr/>
        <a:lstStyle/>
        <a:p>
          <a:endParaRPr lang="en-US"/>
        </a:p>
      </dgm:t>
    </dgm:pt>
    <dgm:pt modelId="{C9FB16DE-F489-4D0D-8708-2AF8ADD43A0A}" type="sibTrans" cxnId="{DCFF97FC-3849-430D-A591-E4792DA61977}">
      <dgm:prSet/>
      <dgm:spPr/>
      <dgm:t>
        <a:bodyPr/>
        <a:lstStyle/>
        <a:p>
          <a:endParaRPr lang="en-US"/>
        </a:p>
      </dgm:t>
    </dgm:pt>
    <dgm:pt modelId="{CCFDD9F2-69F2-4BB9-9DCC-CACDDB4A7E24}">
      <dgm:prSet phldrT="[Text]" custT="1"/>
      <dgm:spPr/>
      <dgm:t>
        <a:bodyPr spcFirstLastPara="0" vert="horz" wrap="square" lIns="57150" tIns="28575" rIns="57150" bIns="28575" numCol="1" spcCol="1270" anchor="ctr" anchorCtr="0"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  <a:latin typeface="Lato Light"/>
              <a:ea typeface="+mn-ea"/>
              <a:cs typeface="+mn-cs"/>
            </a:rPr>
            <a:t>Population scheduling</a:t>
          </a:r>
        </a:p>
      </dgm:t>
    </dgm:pt>
    <dgm:pt modelId="{3DCD84BB-6485-4CA7-B082-E5804F836224}" type="parTrans" cxnId="{1B3EEB9D-355D-4079-8355-109F29A992EA}">
      <dgm:prSet/>
      <dgm:spPr/>
      <dgm:t>
        <a:bodyPr/>
        <a:lstStyle/>
        <a:p>
          <a:endParaRPr lang="en-US"/>
        </a:p>
      </dgm:t>
    </dgm:pt>
    <dgm:pt modelId="{B85A041E-4DE2-42A9-A4D8-5D8DFB7D5D55}" type="sibTrans" cxnId="{1B3EEB9D-355D-4079-8355-109F29A992EA}">
      <dgm:prSet/>
      <dgm:spPr/>
      <dgm:t>
        <a:bodyPr/>
        <a:lstStyle/>
        <a:p>
          <a:endParaRPr lang="en-US"/>
        </a:p>
      </dgm:t>
    </dgm:pt>
    <dgm:pt modelId="{B5C613A6-1D04-46D4-9A17-B7BEA1A4E9C4}">
      <dgm:prSet phldrT="[Text]" custT="1"/>
      <dgm:spPr/>
      <dgm:t>
        <a:bodyPr spcFirstLastPara="0" vert="horz" wrap="square" lIns="57150" tIns="28575" rIns="57150" bIns="28575" numCol="1" spcCol="1270" anchor="ctr" anchorCtr="0"/>
        <a:lstStyle/>
        <a:p>
          <a:r>
            <a:rPr lang="en-US" sz="1500" kern="1200" dirty="0">
              <a:solidFill>
                <a:srgbClr val="052866"/>
              </a:solidFill>
              <a:latin typeface="Lato Light"/>
              <a:ea typeface="+mn-ea"/>
              <a:cs typeface="+mn-cs"/>
            </a:rPr>
            <a:t>Research</a:t>
          </a:r>
          <a:r>
            <a:rPr lang="en-US" sz="1500" kern="1200" dirty="0">
              <a:solidFill>
                <a:srgbClr val="052866"/>
              </a:solidFill>
            </a:rPr>
            <a:t>, remediation, and due diligence</a:t>
          </a:r>
        </a:p>
      </dgm:t>
    </dgm:pt>
    <dgm:pt modelId="{74FD43F7-EF9C-4F05-99BF-1DAFC89973D5}" type="parTrans" cxnId="{9AB66DD6-3D7B-41F4-9F52-B6C0291F7974}">
      <dgm:prSet/>
      <dgm:spPr/>
      <dgm:t>
        <a:bodyPr/>
        <a:lstStyle/>
        <a:p>
          <a:endParaRPr lang="en-US"/>
        </a:p>
      </dgm:t>
    </dgm:pt>
    <dgm:pt modelId="{F5952A66-2756-4BF8-B315-7C21F5FD133B}" type="sibTrans" cxnId="{9AB66DD6-3D7B-41F4-9F52-B6C0291F7974}">
      <dgm:prSet/>
      <dgm:spPr/>
      <dgm:t>
        <a:bodyPr/>
        <a:lstStyle/>
        <a:p>
          <a:endParaRPr lang="en-US"/>
        </a:p>
      </dgm:t>
    </dgm:pt>
    <dgm:pt modelId="{1B8D1023-2281-4F0A-8389-11FB871E0F1A}">
      <dgm:prSet phldrT="[Text]"/>
      <dgm:spPr/>
      <dgm:t>
        <a:bodyPr spcFirstLastPara="0" vert="horz" wrap="square" lIns="57150" tIns="28575" rIns="57150" bIns="28575" numCol="1" spcCol="1270" anchor="ctr" anchorCtr="0"/>
        <a:lstStyle/>
        <a:p>
          <a:r>
            <a:rPr lang="en-US" dirty="0">
              <a:solidFill>
                <a:srgbClr val="052866"/>
              </a:solidFill>
            </a:rPr>
            <a:t>Review</a:t>
          </a:r>
        </a:p>
      </dgm:t>
    </dgm:pt>
    <dgm:pt modelId="{0198CF8E-0ED6-4EAE-B09D-EBD0D52382B5}" type="parTrans" cxnId="{D1E8F3FE-5127-4814-95D5-2BACEDB268D4}">
      <dgm:prSet/>
      <dgm:spPr/>
      <dgm:t>
        <a:bodyPr/>
        <a:lstStyle/>
        <a:p>
          <a:endParaRPr lang="en-US"/>
        </a:p>
      </dgm:t>
    </dgm:pt>
    <dgm:pt modelId="{DB353810-FD95-4C43-819A-8CAE51B75436}" type="sibTrans" cxnId="{D1E8F3FE-5127-4814-95D5-2BACEDB268D4}">
      <dgm:prSet/>
      <dgm:spPr/>
      <dgm:t>
        <a:bodyPr/>
        <a:lstStyle/>
        <a:p>
          <a:endParaRPr lang="en-US"/>
        </a:p>
      </dgm:t>
    </dgm:pt>
    <dgm:pt modelId="{0F58E325-DC56-45C6-A58C-2D865173A011}" type="pres">
      <dgm:prSet presAssocID="{B8D222C2-9A03-4495-84E3-034BAFB23153}" presName="Name0" presStyleCnt="0">
        <dgm:presLayoutVars>
          <dgm:dir/>
          <dgm:animLvl val="lvl"/>
          <dgm:resizeHandles val="exact"/>
        </dgm:presLayoutVars>
      </dgm:prSet>
      <dgm:spPr/>
    </dgm:pt>
    <dgm:pt modelId="{014E521D-966B-4DA7-899E-9888C8C67218}" type="pres">
      <dgm:prSet presAssocID="{4ADB0DF7-AC58-46B3-8EFD-C59FA88F7E58}" presName="linNode" presStyleCnt="0"/>
      <dgm:spPr/>
    </dgm:pt>
    <dgm:pt modelId="{61BA52D6-9EF1-4A43-A0F0-765EE44256FF}" type="pres">
      <dgm:prSet presAssocID="{4ADB0DF7-AC58-46B3-8EFD-C59FA88F7E5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005C8B0-95DF-46A0-A784-CAC2AE2AB37A}" type="pres">
      <dgm:prSet presAssocID="{4ADB0DF7-AC58-46B3-8EFD-C59FA88F7E58}" presName="descendantText" presStyleLbl="alignAccFollowNode1" presStyleIdx="0" presStyleCnt="4">
        <dgm:presLayoutVars>
          <dgm:bulletEnabled val="1"/>
        </dgm:presLayoutVars>
      </dgm:prSet>
      <dgm:spPr/>
    </dgm:pt>
    <dgm:pt modelId="{55F3E677-EC42-4D5A-BDC9-53F00DE2ACE0}" type="pres">
      <dgm:prSet presAssocID="{E314EC00-C41D-449C-BFED-B958B9CFC94A}" presName="sp" presStyleCnt="0"/>
      <dgm:spPr/>
    </dgm:pt>
    <dgm:pt modelId="{9EE0D180-4462-4F4D-AD1D-184D3A35AEC2}" type="pres">
      <dgm:prSet presAssocID="{254A544D-7F8E-42CA-A529-E3E94AF1F2F0}" presName="linNode" presStyleCnt="0"/>
      <dgm:spPr/>
    </dgm:pt>
    <dgm:pt modelId="{29748411-294A-4EDE-974C-1D27C12F3DD5}" type="pres">
      <dgm:prSet presAssocID="{254A544D-7F8E-42CA-A529-E3E94AF1F2F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5959FE2-DAA2-42E0-8FA4-826714F22AE1}" type="pres">
      <dgm:prSet presAssocID="{254A544D-7F8E-42CA-A529-E3E94AF1F2F0}" presName="descendantText" presStyleLbl="alignAccFollowNode1" presStyleIdx="1" presStyleCnt="4">
        <dgm:presLayoutVars>
          <dgm:bulletEnabled val="1"/>
        </dgm:presLayoutVars>
      </dgm:prSet>
      <dgm:spPr>
        <a:xfrm rot="5400000">
          <a:off x="5309976" y="-1523146"/>
          <a:ext cx="572303" cy="5266944"/>
        </a:xfrm>
        <a:prstGeom prst="round2SameRect">
          <a:avLst/>
        </a:prstGeom>
      </dgm:spPr>
    </dgm:pt>
    <dgm:pt modelId="{B1E3B7E4-89A8-4EA2-8DCC-0F23B7A09F27}" type="pres">
      <dgm:prSet presAssocID="{A95940BE-12FF-4015-B354-9C8425AD1808}" presName="sp" presStyleCnt="0"/>
      <dgm:spPr/>
    </dgm:pt>
    <dgm:pt modelId="{887C0CBD-FF9C-4327-96BE-35741CC715A7}" type="pres">
      <dgm:prSet presAssocID="{5B09ADC9-CCBA-4C40-B171-1B0F1EE7A594}" presName="linNode" presStyleCnt="0"/>
      <dgm:spPr/>
    </dgm:pt>
    <dgm:pt modelId="{BF7EC486-270E-4224-91EC-1A420ACCD32F}" type="pres">
      <dgm:prSet presAssocID="{5B09ADC9-CCBA-4C40-B171-1B0F1EE7A59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61CEAFD-95D4-4267-823E-160E52AEA6C1}" type="pres">
      <dgm:prSet presAssocID="{5B09ADC9-CCBA-4C40-B171-1B0F1EE7A594}" presName="descendantText" presStyleLbl="alignAccFollowNode1" presStyleIdx="2" presStyleCnt="4">
        <dgm:presLayoutVars>
          <dgm:bulletEnabled val="1"/>
        </dgm:presLayoutVars>
      </dgm:prSet>
      <dgm:spPr>
        <a:xfrm rot="5400000">
          <a:off x="5309976" y="-771997"/>
          <a:ext cx="572303" cy="5266944"/>
        </a:xfrm>
        <a:prstGeom prst="round2SameRect">
          <a:avLst/>
        </a:prstGeom>
      </dgm:spPr>
    </dgm:pt>
    <dgm:pt modelId="{A627583F-360C-4C60-8360-A869FC887D58}" type="pres">
      <dgm:prSet presAssocID="{C9FB16DE-F489-4D0D-8708-2AF8ADD43A0A}" presName="sp" presStyleCnt="0"/>
      <dgm:spPr/>
    </dgm:pt>
    <dgm:pt modelId="{6DECB092-1093-4333-8FE5-E964B65717AA}" type="pres">
      <dgm:prSet presAssocID="{51529225-2793-476E-81BC-F92FA1B18822}" presName="linNode" presStyleCnt="0"/>
      <dgm:spPr/>
    </dgm:pt>
    <dgm:pt modelId="{B5BE0B5C-ED35-4556-900B-A6478EFEE50C}" type="pres">
      <dgm:prSet presAssocID="{51529225-2793-476E-81BC-F92FA1B1882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5BF622D-AC3F-4F9B-A75B-52EFB0CBCA01}" type="pres">
      <dgm:prSet presAssocID="{51529225-2793-476E-81BC-F92FA1B18822}" presName="descendantText" presStyleLbl="alignAccFollowNode1" presStyleIdx="3" presStyleCnt="4">
        <dgm:presLayoutVars>
          <dgm:bulletEnabled val="1"/>
        </dgm:presLayoutVars>
      </dgm:prSet>
      <dgm:spPr>
        <a:xfrm rot="5400000">
          <a:off x="5309976" y="-20849"/>
          <a:ext cx="572303" cy="5266944"/>
        </a:xfrm>
        <a:prstGeom prst="round2SameRect">
          <a:avLst/>
        </a:prstGeom>
      </dgm:spPr>
    </dgm:pt>
  </dgm:ptLst>
  <dgm:cxnLst>
    <dgm:cxn modelId="{38B19920-E87A-44AB-A885-33A0EDF651C8}" srcId="{B8D222C2-9A03-4495-84E3-034BAFB23153}" destId="{4ADB0DF7-AC58-46B3-8EFD-C59FA88F7E58}" srcOrd="0" destOrd="0" parTransId="{8D910CF7-0638-452E-B586-1DE3FCEB31D2}" sibTransId="{E314EC00-C41D-449C-BFED-B958B9CFC94A}"/>
    <dgm:cxn modelId="{73B82825-7D92-4E37-BB8B-B0F4A7FF954F}" type="presOf" srcId="{1B8D1023-2281-4F0A-8389-11FB871E0F1A}" destId="{75BF622D-AC3F-4F9B-A75B-52EFB0CBCA01}" srcOrd="0" destOrd="0" presId="urn:microsoft.com/office/officeart/2005/8/layout/vList5"/>
    <dgm:cxn modelId="{E101414C-29C1-4092-A8D8-A75BA29C6DA2}" srcId="{4ADB0DF7-AC58-46B3-8EFD-C59FA88F7E58}" destId="{43247A68-5ECB-4F8B-B6E4-AE8B5E0A1D91}" srcOrd="0" destOrd="0" parTransId="{465AEF3C-9517-47BF-9D1D-2A0009A40E59}" sibTransId="{90C106F0-1AB6-44ED-8F16-9CFADB3A377F}"/>
    <dgm:cxn modelId="{0B9FA84C-7908-4A24-9139-B6F1F4770972}" type="presOf" srcId="{B5C613A6-1D04-46D4-9A17-B7BEA1A4E9C4}" destId="{461CEAFD-95D4-4267-823E-160E52AEA6C1}" srcOrd="0" destOrd="0" presId="urn:microsoft.com/office/officeart/2005/8/layout/vList5"/>
    <dgm:cxn modelId="{A9BED971-F92E-4E25-B9A4-E7263A954E1C}" srcId="{B8D222C2-9A03-4495-84E3-034BAFB23153}" destId="{254A544D-7F8E-42CA-A529-E3E94AF1F2F0}" srcOrd="1" destOrd="0" parTransId="{FF771AC9-FFFD-4612-9A15-5B9B83B4E168}" sibTransId="{A95940BE-12FF-4015-B354-9C8425AD1808}"/>
    <dgm:cxn modelId="{A571BF73-C2FC-40BA-9981-BB1570AEC80F}" srcId="{254A544D-7F8E-42CA-A529-E3E94AF1F2F0}" destId="{90670F4E-B2A7-4ECE-9ABF-593ACE35C673}" srcOrd="0" destOrd="0" parTransId="{0694818E-4CDD-4383-B888-C02C1F3D5979}" sibTransId="{6C18B752-35AC-4463-A540-9DFCA2640AEA}"/>
    <dgm:cxn modelId="{B7DB4055-F68E-4D67-8AA7-A271B2530910}" type="presOf" srcId="{4ADB0DF7-AC58-46B3-8EFD-C59FA88F7E58}" destId="{61BA52D6-9EF1-4A43-A0F0-765EE44256FF}" srcOrd="0" destOrd="0" presId="urn:microsoft.com/office/officeart/2005/8/layout/vList5"/>
    <dgm:cxn modelId="{C18A8079-13C5-425B-A503-24D2A1635B8C}" type="presOf" srcId="{51529225-2793-476E-81BC-F92FA1B18822}" destId="{B5BE0B5C-ED35-4556-900B-A6478EFEE50C}" srcOrd="0" destOrd="0" presId="urn:microsoft.com/office/officeart/2005/8/layout/vList5"/>
    <dgm:cxn modelId="{04E4E259-2B22-4B21-BB9B-31E28A4F1671}" srcId="{5B09ADC9-CCBA-4C40-B171-1B0F1EE7A594}" destId="{DC2BD7AB-256E-48C4-99AD-E36C3EE4F512}" srcOrd="1" destOrd="0" parTransId="{5C1F63F0-367F-479D-B91E-4C58D3057126}" sibTransId="{53EF9B59-3ABD-4F5D-B582-7D5F740EF5E8}"/>
    <dgm:cxn modelId="{AC20047B-B1E8-4892-AC9E-57E102A340DA}" type="presOf" srcId="{CCFDD9F2-69F2-4BB9-9DCC-CACDDB4A7E24}" destId="{45959FE2-DAA2-42E0-8FA4-826714F22AE1}" srcOrd="0" destOrd="1" presId="urn:microsoft.com/office/officeart/2005/8/layout/vList5"/>
    <dgm:cxn modelId="{AF606A8E-0943-4E77-8181-2BAEE34CE366}" srcId="{4ADB0DF7-AC58-46B3-8EFD-C59FA88F7E58}" destId="{694C30FE-AD5A-443B-8F93-ED95F3AF7C46}" srcOrd="1" destOrd="0" parTransId="{23A68036-3DF2-4318-8217-4EACC1A96427}" sibTransId="{EA6877AF-0C57-40B8-A68C-D89C374A53DD}"/>
    <dgm:cxn modelId="{7EBFF88F-CBBC-47C7-9C4C-D74F5C007B8D}" srcId="{B8D222C2-9A03-4495-84E3-034BAFB23153}" destId="{51529225-2793-476E-81BC-F92FA1B18822}" srcOrd="3" destOrd="0" parTransId="{38F004D1-B67D-4025-8D0E-9F9C20BBD2AF}" sibTransId="{9282364D-E906-4CDB-B676-B18F289EDA9A}"/>
    <dgm:cxn modelId="{6EDB1393-E253-4254-84FA-35F3A863630E}" type="presOf" srcId="{254A544D-7F8E-42CA-A529-E3E94AF1F2F0}" destId="{29748411-294A-4EDE-974C-1D27C12F3DD5}" srcOrd="0" destOrd="0" presId="urn:microsoft.com/office/officeart/2005/8/layout/vList5"/>
    <dgm:cxn modelId="{7A11A396-6156-4C85-A6F5-CEEA0A0FE75E}" type="presOf" srcId="{5B09ADC9-CCBA-4C40-B171-1B0F1EE7A594}" destId="{BF7EC486-270E-4224-91EC-1A420ACCD32F}" srcOrd="0" destOrd="0" presId="urn:microsoft.com/office/officeart/2005/8/layout/vList5"/>
    <dgm:cxn modelId="{1B3EEB9D-355D-4079-8355-109F29A992EA}" srcId="{254A544D-7F8E-42CA-A529-E3E94AF1F2F0}" destId="{CCFDD9F2-69F2-4BB9-9DCC-CACDDB4A7E24}" srcOrd="1" destOrd="0" parTransId="{3DCD84BB-6485-4CA7-B082-E5804F836224}" sibTransId="{B85A041E-4DE2-42A9-A4D8-5D8DFB7D5D55}"/>
    <dgm:cxn modelId="{EF08DF9E-8BE1-435F-8D38-842798C24EA0}" type="presOf" srcId="{8FF5DC99-2E41-44F8-9EFB-39E7E7BF759F}" destId="{75BF622D-AC3F-4F9B-A75B-52EFB0CBCA01}" srcOrd="0" destOrd="1" presId="urn:microsoft.com/office/officeart/2005/8/layout/vList5"/>
    <dgm:cxn modelId="{DA8187AD-71F1-46AC-83B9-0FFF4541756B}" type="presOf" srcId="{B8D222C2-9A03-4495-84E3-034BAFB23153}" destId="{0F58E325-DC56-45C6-A58C-2D865173A011}" srcOrd="0" destOrd="0" presId="urn:microsoft.com/office/officeart/2005/8/layout/vList5"/>
    <dgm:cxn modelId="{1FD453BB-2208-4FD7-81A3-D3461F1395C1}" srcId="{51529225-2793-476E-81BC-F92FA1B18822}" destId="{8FF5DC99-2E41-44F8-9EFB-39E7E7BF759F}" srcOrd="1" destOrd="0" parTransId="{D687EE5D-78DC-424F-B653-DFA9E62B4AB2}" sibTransId="{846C80F0-E395-4760-9B06-15E12673A75B}"/>
    <dgm:cxn modelId="{B3D6AED0-7BF0-4661-8A07-F867C13C47DD}" type="presOf" srcId="{DC2BD7AB-256E-48C4-99AD-E36C3EE4F512}" destId="{461CEAFD-95D4-4267-823E-160E52AEA6C1}" srcOrd="0" destOrd="1" presId="urn:microsoft.com/office/officeart/2005/8/layout/vList5"/>
    <dgm:cxn modelId="{9AB66DD6-3D7B-41F4-9F52-B6C0291F7974}" srcId="{5B09ADC9-CCBA-4C40-B171-1B0F1EE7A594}" destId="{B5C613A6-1D04-46D4-9A17-B7BEA1A4E9C4}" srcOrd="0" destOrd="0" parTransId="{74FD43F7-EF9C-4F05-99BF-1DAFC89973D5}" sibTransId="{F5952A66-2756-4BF8-B315-7C21F5FD133B}"/>
    <dgm:cxn modelId="{2D5743E1-49FE-4F66-821F-26A5E2A95009}" type="presOf" srcId="{90670F4E-B2A7-4ECE-9ABF-593ACE35C673}" destId="{45959FE2-DAA2-42E0-8FA4-826714F22AE1}" srcOrd="0" destOrd="0" presId="urn:microsoft.com/office/officeart/2005/8/layout/vList5"/>
    <dgm:cxn modelId="{1D48DBE3-0DA7-45A4-9902-152B451A3777}" type="presOf" srcId="{694C30FE-AD5A-443B-8F93-ED95F3AF7C46}" destId="{1005C8B0-95DF-46A0-A784-CAC2AE2AB37A}" srcOrd="0" destOrd="1" presId="urn:microsoft.com/office/officeart/2005/8/layout/vList5"/>
    <dgm:cxn modelId="{A8399DE9-4FD4-4BCC-8D6B-88A067BA0BEC}" type="presOf" srcId="{43247A68-5ECB-4F8B-B6E4-AE8B5E0A1D91}" destId="{1005C8B0-95DF-46A0-A784-CAC2AE2AB37A}" srcOrd="0" destOrd="0" presId="urn:microsoft.com/office/officeart/2005/8/layout/vList5"/>
    <dgm:cxn modelId="{DCFF97FC-3849-430D-A591-E4792DA61977}" srcId="{B8D222C2-9A03-4495-84E3-034BAFB23153}" destId="{5B09ADC9-CCBA-4C40-B171-1B0F1EE7A594}" srcOrd="2" destOrd="0" parTransId="{701B5D2C-EB98-4E48-A661-F4399959252E}" sibTransId="{C9FB16DE-F489-4D0D-8708-2AF8ADD43A0A}"/>
    <dgm:cxn modelId="{D1E8F3FE-5127-4814-95D5-2BACEDB268D4}" srcId="{51529225-2793-476E-81BC-F92FA1B18822}" destId="{1B8D1023-2281-4F0A-8389-11FB871E0F1A}" srcOrd="0" destOrd="0" parTransId="{0198CF8E-0ED6-4EAE-B09D-EBD0D52382B5}" sibTransId="{DB353810-FD95-4C43-819A-8CAE51B75436}"/>
    <dgm:cxn modelId="{A469A94D-5879-4635-B546-47466618CF18}" type="presParOf" srcId="{0F58E325-DC56-45C6-A58C-2D865173A011}" destId="{014E521D-966B-4DA7-899E-9888C8C67218}" srcOrd="0" destOrd="0" presId="urn:microsoft.com/office/officeart/2005/8/layout/vList5"/>
    <dgm:cxn modelId="{229CB35F-F870-4AE9-863B-0D9EA2BF2037}" type="presParOf" srcId="{014E521D-966B-4DA7-899E-9888C8C67218}" destId="{61BA52D6-9EF1-4A43-A0F0-765EE44256FF}" srcOrd="0" destOrd="0" presId="urn:microsoft.com/office/officeart/2005/8/layout/vList5"/>
    <dgm:cxn modelId="{003534A9-9980-48EF-8228-D752FAA7C73D}" type="presParOf" srcId="{014E521D-966B-4DA7-899E-9888C8C67218}" destId="{1005C8B0-95DF-46A0-A784-CAC2AE2AB37A}" srcOrd="1" destOrd="0" presId="urn:microsoft.com/office/officeart/2005/8/layout/vList5"/>
    <dgm:cxn modelId="{08AE9F6C-2F92-47FC-BB7E-A57D5D06DC73}" type="presParOf" srcId="{0F58E325-DC56-45C6-A58C-2D865173A011}" destId="{55F3E677-EC42-4D5A-BDC9-53F00DE2ACE0}" srcOrd="1" destOrd="0" presId="urn:microsoft.com/office/officeart/2005/8/layout/vList5"/>
    <dgm:cxn modelId="{30E9ED17-631C-4A7B-9BB2-D553D06CFD1E}" type="presParOf" srcId="{0F58E325-DC56-45C6-A58C-2D865173A011}" destId="{9EE0D180-4462-4F4D-AD1D-184D3A35AEC2}" srcOrd="2" destOrd="0" presId="urn:microsoft.com/office/officeart/2005/8/layout/vList5"/>
    <dgm:cxn modelId="{62258692-004C-4AB9-9B68-53995E8F768E}" type="presParOf" srcId="{9EE0D180-4462-4F4D-AD1D-184D3A35AEC2}" destId="{29748411-294A-4EDE-974C-1D27C12F3DD5}" srcOrd="0" destOrd="0" presId="urn:microsoft.com/office/officeart/2005/8/layout/vList5"/>
    <dgm:cxn modelId="{241F3D90-A98A-4A3B-AFCF-723A76D93264}" type="presParOf" srcId="{9EE0D180-4462-4F4D-AD1D-184D3A35AEC2}" destId="{45959FE2-DAA2-42E0-8FA4-826714F22AE1}" srcOrd="1" destOrd="0" presId="urn:microsoft.com/office/officeart/2005/8/layout/vList5"/>
    <dgm:cxn modelId="{40FDDA53-1948-489C-91B9-B9211967A452}" type="presParOf" srcId="{0F58E325-DC56-45C6-A58C-2D865173A011}" destId="{B1E3B7E4-89A8-4EA2-8DCC-0F23B7A09F27}" srcOrd="3" destOrd="0" presId="urn:microsoft.com/office/officeart/2005/8/layout/vList5"/>
    <dgm:cxn modelId="{4D703946-9105-428D-A542-48E706C24DE9}" type="presParOf" srcId="{0F58E325-DC56-45C6-A58C-2D865173A011}" destId="{887C0CBD-FF9C-4327-96BE-35741CC715A7}" srcOrd="4" destOrd="0" presId="urn:microsoft.com/office/officeart/2005/8/layout/vList5"/>
    <dgm:cxn modelId="{BA01B7A4-95C2-4108-90C7-83AF3DB5D495}" type="presParOf" srcId="{887C0CBD-FF9C-4327-96BE-35741CC715A7}" destId="{BF7EC486-270E-4224-91EC-1A420ACCD32F}" srcOrd="0" destOrd="0" presId="urn:microsoft.com/office/officeart/2005/8/layout/vList5"/>
    <dgm:cxn modelId="{CD909C8B-EC76-49F6-B862-24D79E1E88A8}" type="presParOf" srcId="{887C0CBD-FF9C-4327-96BE-35741CC715A7}" destId="{461CEAFD-95D4-4267-823E-160E52AEA6C1}" srcOrd="1" destOrd="0" presId="urn:microsoft.com/office/officeart/2005/8/layout/vList5"/>
    <dgm:cxn modelId="{47CB245D-965C-48D8-86D1-937FAA7A04B7}" type="presParOf" srcId="{0F58E325-DC56-45C6-A58C-2D865173A011}" destId="{A627583F-360C-4C60-8360-A869FC887D58}" srcOrd="5" destOrd="0" presId="urn:microsoft.com/office/officeart/2005/8/layout/vList5"/>
    <dgm:cxn modelId="{FAF6A5C9-88EF-4E80-8FD7-F0DB2C86C9DF}" type="presParOf" srcId="{0F58E325-DC56-45C6-A58C-2D865173A011}" destId="{6DECB092-1093-4333-8FE5-E964B65717AA}" srcOrd="6" destOrd="0" presId="urn:microsoft.com/office/officeart/2005/8/layout/vList5"/>
    <dgm:cxn modelId="{036EAA9D-4F78-4EFD-801E-C483874CEA93}" type="presParOf" srcId="{6DECB092-1093-4333-8FE5-E964B65717AA}" destId="{B5BE0B5C-ED35-4556-900B-A6478EFEE50C}" srcOrd="0" destOrd="0" presId="urn:microsoft.com/office/officeart/2005/8/layout/vList5"/>
    <dgm:cxn modelId="{5B174893-1C3B-4F0A-BB9E-68786DBC69A1}" type="presParOf" srcId="{6DECB092-1093-4333-8FE5-E964B65717AA}" destId="{75BF622D-AC3F-4F9B-A75B-52EFB0CBCA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408FD-3612-42B9-BD7D-0AD0F00DB04E}">
      <dsp:nvSpPr>
        <dsp:cNvPr id="0" name=""/>
        <dsp:cNvSpPr/>
      </dsp:nvSpPr>
      <dsp:spPr>
        <a:xfrm>
          <a:off x="1323395" y="3118"/>
          <a:ext cx="4062146" cy="12505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6985" bIns="6985" numCol="1" spcCol="1270" anchor="ctr" anchorCtr="0">
          <a:noAutofit/>
        </a:bodyPr>
        <a:lstStyle/>
        <a:p>
          <a:pPr marL="114300" lvl="1" indent="-11430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Consumer Protection</a:t>
          </a:r>
        </a:p>
        <a:p>
          <a:pPr marL="114300" lvl="1" indent="-11430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Relieve Holder Expense</a:t>
          </a:r>
        </a:p>
        <a:p>
          <a:pPr marL="114300" lvl="1" indent="-11430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Economic Windfall to Benefit the Public</a:t>
          </a:r>
        </a:p>
      </dsp:txBody>
      <dsp:txXfrm>
        <a:off x="1323395" y="159436"/>
        <a:ext cx="3593194" cy="937905"/>
      </dsp:txXfrm>
    </dsp:sp>
    <dsp:sp modelId="{3EC87110-2D3E-4781-8661-65223FECC7A6}">
      <dsp:nvSpPr>
        <dsp:cNvPr id="0" name=""/>
        <dsp:cNvSpPr/>
      </dsp:nvSpPr>
      <dsp:spPr>
        <a:xfrm>
          <a:off x="0" y="3112"/>
          <a:ext cx="1356112" cy="1250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PURPOSE</a:t>
          </a:r>
        </a:p>
      </dsp:txBody>
      <dsp:txXfrm>
        <a:off x="61047" y="64159"/>
        <a:ext cx="1234018" cy="1128458"/>
      </dsp:txXfrm>
    </dsp:sp>
    <dsp:sp modelId="{ECF5EB49-2142-4684-BEB4-8965F44F8333}">
      <dsp:nvSpPr>
        <dsp:cNvPr id="0" name=""/>
        <dsp:cNvSpPr/>
      </dsp:nvSpPr>
      <dsp:spPr>
        <a:xfrm>
          <a:off x="1323395" y="1378725"/>
          <a:ext cx="4062146" cy="12505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6350" bIns="6350" numCol="1" spcCol="1270" anchor="ctr" anchorCtr="0">
          <a:noAutofit/>
        </a:bodyPr>
        <a:lstStyle/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>
            <a:solidFill>
              <a:srgbClr val="052866"/>
            </a:solidFill>
            <a:latin typeface="+mn-lt"/>
            <a:ea typeface="+mn-ea"/>
            <a:cs typeface="+mn-cs"/>
          </a:endParaRPr>
        </a:p>
        <a:p>
          <a:pPr marL="114300" lvl="1" indent="-11430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More Robust Controls in Place  Similar to Sarbanes-Oxley (“SOX”)</a:t>
          </a:r>
        </a:p>
        <a:p>
          <a:pPr marL="114300" lvl="1" indent="-11430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Good Customer Relations</a:t>
          </a:r>
        </a:p>
        <a:p>
          <a:pPr marL="114300" lvl="1" indent="-11430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Books and Records Organized</a:t>
          </a:r>
        </a:p>
        <a:p>
          <a:pPr marL="114300" lvl="1" indent="-11430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>
            <a:solidFill>
              <a:srgbClr val="052866"/>
            </a:solidFill>
            <a:latin typeface="+mn-lt"/>
            <a:ea typeface="+mn-ea"/>
            <a:cs typeface="+mn-cs"/>
          </a:endParaRPr>
        </a:p>
      </dsp:txBody>
      <dsp:txXfrm>
        <a:off x="1323395" y="1535043"/>
        <a:ext cx="3593194" cy="937905"/>
      </dsp:txXfrm>
    </dsp:sp>
    <dsp:sp modelId="{8E38B0BB-D590-4009-995B-6ED450957452}">
      <dsp:nvSpPr>
        <dsp:cNvPr id="0" name=""/>
        <dsp:cNvSpPr/>
      </dsp:nvSpPr>
      <dsp:spPr>
        <a:xfrm>
          <a:off x="0" y="1378719"/>
          <a:ext cx="1356112" cy="1250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BENEFITS</a:t>
          </a:r>
        </a:p>
      </dsp:txBody>
      <dsp:txXfrm>
        <a:off x="61047" y="1439766"/>
        <a:ext cx="1234018" cy="1128458"/>
      </dsp:txXfrm>
    </dsp:sp>
    <dsp:sp modelId="{A468A782-DFF5-4312-BCF6-2623A4F80F23}">
      <dsp:nvSpPr>
        <dsp:cNvPr id="0" name=""/>
        <dsp:cNvSpPr/>
      </dsp:nvSpPr>
      <dsp:spPr>
        <a:xfrm>
          <a:off x="1326474" y="2754332"/>
          <a:ext cx="4058215" cy="12505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6350" bIns="6350" numCol="1" spcCol="1270" anchor="ctr" anchorCtr="0">
          <a:noAutofit/>
        </a:bodyPr>
        <a:lstStyle/>
        <a:p>
          <a:pPr marL="114300" lvl="1" indent="-11430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>
            <a:solidFill>
              <a:srgbClr val="052866"/>
            </a:solidFill>
            <a:latin typeface="+mn-lt"/>
            <a:ea typeface="+mn-ea"/>
            <a:cs typeface="+mn-cs"/>
          </a:endParaRPr>
        </a:p>
        <a:p>
          <a:pPr marL="114300" lvl="1" indent="-11430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Revenue Generation - As of </a:t>
          </a:r>
          <a:r>
            <a:rPr lang="en-US" sz="1100" b="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2016,</a:t>
          </a: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 over $40 billion was being held at the states’ offices</a:t>
          </a:r>
        </a:p>
        <a:p>
          <a:pPr marL="114300" lvl="1" indent="-11430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100" kern="1200" dirty="0">
              <a:solidFill>
                <a:srgbClr val="052866"/>
              </a:solidFill>
              <a:latin typeface="+mn-lt"/>
              <a:ea typeface="+mn-ea"/>
              <a:cs typeface="+mn-cs"/>
            </a:rPr>
            <a:t>Time, Money and Effort of Holders to Achieve Compliance</a:t>
          </a:r>
        </a:p>
        <a:p>
          <a:pPr marL="114300" lvl="1" indent="-114300" algn="l" defTabSz="4000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000" kern="1200" dirty="0">
            <a:solidFill>
              <a:srgbClr val="052866"/>
            </a:solidFill>
            <a:latin typeface="+mn-lt"/>
            <a:ea typeface="+mn-ea"/>
            <a:cs typeface="+mn-cs"/>
          </a:endParaRPr>
        </a:p>
      </dsp:txBody>
      <dsp:txXfrm>
        <a:off x="1326474" y="2910650"/>
        <a:ext cx="3589263" cy="937905"/>
      </dsp:txXfrm>
    </dsp:sp>
    <dsp:sp modelId="{9D0BC6BC-E299-428E-ACB3-A70EECC82A2B}">
      <dsp:nvSpPr>
        <dsp:cNvPr id="0" name=""/>
        <dsp:cNvSpPr/>
      </dsp:nvSpPr>
      <dsp:spPr>
        <a:xfrm>
          <a:off x="0" y="2754325"/>
          <a:ext cx="1356112" cy="1250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CONSEQUENCES</a:t>
          </a:r>
        </a:p>
      </dsp:txBody>
      <dsp:txXfrm>
        <a:off x="61047" y="2815372"/>
        <a:ext cx="1234018" cy="1128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5C8B0-95DF-46A0-A784-CAC2AE2AB37A}">
      <dsp:nvSpPr>
        <dsp:cNvPr id="0" name=""/>
        <dsp:cNvSpPr/>
      </dsp:nvSpPr>
      <dsp:spPr>
        <a:xfrm rot="5400000">
          <a:off x="5309976" y="-2274294"/>
          <a:ext cx="57230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</a:rPr>
            <a:t>Corporate information gathering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</a:rPr>
            <a:t>Entity selection and property type scoping</a:t>
          </a:r>
        </a:p>
      </dsp:txBody>
      <dsp:txXfrm rot="-5400000">
        <a:off x="2962656" y="100964"/>
        <a:ext cx="5239006" cy="516427"/>
      </dsp:txXfrm>
    </dsp:sp>
    <dsp:sp modelId="{61BA52D6-9EF1-4A43-A0F0-765EE44256FF}">
      <dsp:nvSpPr>
        <dsp:cNvPr id="0" name=""/>
        <dsp:cNvSpPr/>
      </dsp:nvSpPr>
      <dsp:spPr>
        <a:xfrm>
          <a:off x="0" y="1487"/>
          <a:ext cx="2962656" cy="71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/>
              </a:solidFill>
            </a:rPr>
            <a:t>Phase I – Scoping</a:t>
          </a:r>
        </a:p>
      </dsp:txBody>
      <dsp:txXfrm>
        <a:off x="34922" y="36409"/>
        <a:ext cx="2892812" cy="645535"/>
      </dsp:txXfrm>
    </dsp:sp>
    <dsp:sp modelId="{45959FE2-DAA2-42E0-8FA4-826714F22AE1}">
      <dsp:nvSpPr>
        <dsp:cNvPr id="0" name=""/>
        <dsp:cNvSpPr/>
      </dsp:nvSpPr>
      <dsp:spPr>
        <a:xfrm rot="5400000">
          <a:off x="5309976" y="-1523146"/>
          <a:ext cx="57230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  <a:latin typeface="Lato Light"/>
              <a:ea typeface="+mn-ea"/>
              <a:cs typeface="+mn-cs"/>
            </a:rPr>
            <a:t>Record gathering and verification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  <a:latin typeface="Lato Light"/>
              <a:ea typeface="+mn-ea"/>
              <a:cs typeface="+mn-cs"/>
            </a:rPr>
            <a:t>Population scheduling</a:t>
          </a:r>
        </a:p>
      </dsp:txBody>
      <dsp:txXfrm rot="-5400000">
        <a:off x="2962656" y="852112"/>
        <a:ext cx="5239006" cy="516427"/>
      </dsp:txXfrm>
    </dsp:sp>
    <dsp:sp modelId="{29748411-294A-4EDE-974C-1D27C12F3DD5}">
      <dsp:nvSpPr>
        <dsp:cNvPr id="0" name=""/>
        <dsp:cNvSpPr/>
      </dsp:nvSpPr>
      <dsp:spPr>
        <a:xfrm>
          <a:off x="0" y="752635"/>
          <a:ext cx="2962656" cy="71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/>
              </a:solidFill>
            </a:rPr>
            <a:t>Phase II – Data Gathering</a:t>
          </a:r>
        </a:p>
      </dsp:txBody>
      <dsp:txXfrm>
        <a:off x="34922" y="787557"/>
        <a:ext cx="2892812" cy="645535"/>
      </dsp:txXfrm>
    </dsp:sp>
    <dsp:sp modelId="{461CEAFD-95D4-4267-823E-160E52AEA6C1}">
      <dsp:nvSpPr>
        <dsp:cNvPr id="0" name=""/>
        <dsp:cNvSpPr/>
      </dsp:nvSpPr>
      <dsp:spPr>
        <a:xfrm rot="5400000">
          <a:off x="5309976" y="-771997"/>
          <a:ext cx="57230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  <a:latin typeface="Lato Light"/>
              <a:ea typeface="+mn-ea"/>
              <a:cs typeface="+mn-cs"/>
            </a:rPr>
            <a:t>Research</a:t>
          </a:r>
          <a:r>
            <a:rPr lang="en-US" sz="1500" kern="1200" dirty="0">
              <a:solidFill>
                <a:srgbClr val="052866"/>
              </a:solidFill>
            </a:rPr>
            <a:t>, remediation, and due diligence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</a:rPr>
            <a:t>Quantification of amounts due</a:t>
          </a:r>
        </a:p>
      </dsp:txBody>
      <dsp:txXfrm rot="-5400000">
        <a:off x="2962656" y="1603261"/>
        <a:ext cx="5239006" cy="516427"/>
      </dsp:txXfrm>
    </dsp:sp>
    <dsp:sp modelId="{BF7EC486-270E-4224-91EC-1A420ACCD32F}">
      <dsp:nvSpPr>
        <dsp:cNvPr id="0" name=""/>
        <dsp:cNvSpPr/>
      </dsp:nvSpPr>
      <dsp:spPr>
        <a:xfrm>
          <a:off x="0" y="1503784"/>
          <a:ext cx="2962656" cy="71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/>
              </a:solidFill>
            </a:rPr>
            <a:t>Phase III – Research</a:t>
          </a:r>
        </a:p>
      </dsp:txBody>
      <dsp:txXfrm>
        <a:off x="34922" y="1538706"/>
        <a:ext cx="2892812" cy="645535"/>
      </dsp:txXfrm>
    </dsp:sp>
    <dsp:sp modelId="{75BF622D-AC3F-4F9B-A75B-52EFB0CBCA01}">
      <dsp:nvSpPr>
        <dsp:cNvPr id="0" name=""/>
        <dsp:cNvSpPr/>
      </dsp:nvSpPr>
      <dsp:spPr>
        <a:xfrm rot="5400000">
          <a:off x="5309976" y="-20849"/>
          <a:ext cx="57230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</a:rPr>
            <a:t>Review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52866"/>
              </a:solidFill>
            </a:rPr>
            <a:t>Closing or settlement of the examination</a:t>
          </a:r>
        </a:p>
      </dsp:txBody>
      <dsp:txXfrm rot="-5400000">
        <a:off x="2962656" y="2354409"/>
        <a:ext cx="5239006" cy="516427"/>
      </dsp:txXfrm>
    </dsp:sp>
    <dsp:sp modelId="{B5BE0B5C-ED35-4556-900B-A6478EFEE50C}">
      <dsp:nvSpPr>
        <dsp:cNvPr id="0" name=""/>
        <dsp:cNvSpPr/>
      </dsp:nvSpPr>
      <dsp:spPr>
        <a:xfrm>
          <a:off x="0" y="2254933"/>
          <a:ext cx="2962656" cy="71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/>
              </a:solidFill>
            </a:rPr>
            <a:t>Phase IV – Settlement</a:t>
          </a:r>
        </a:p>
      </dsp:txBody>
      <dsp:txXfrm>
        <a:off x="34922" y="2289855"/>
        <a:ext cx="2892812" cy="645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0AD5-5770-0047-B01C-0D44DA2D50F8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FC40-8C88-4245-9DEA-E93D21258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52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90C62-4511-1647-9FD9-4790B2DD9EDB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0710-3577-E74A-9C2F-93CD90266D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31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3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0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83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05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35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46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41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29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2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4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13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43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14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91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87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48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33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74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16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7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61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2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4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1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7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6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31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299F-4D05-1943-8020-CDEB27E1C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307" y="3209136"/>
            <a:ext cx="8244229" cy="663959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EE5818-9702-2F45-AAB8-1A1D42C35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263" y="3913188"/>
            <a:ext cx="8245475" cy="29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5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5" y="2590015"/>
            <a:ext cx="802005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CF41F4-0424-9046-B452-3EE32012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45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63562" y="734898"/>
            <a:ext cx="8034337" cy="33813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  <a:cs typeface="Gotham Book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7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975" y="1483894"/>
            <a:ext cx="8020050" cy="1102519"/>
          </a:xfrm>
        </p:spPr>
        <p:txBody>
          <a:bodyPr anchor="t" anchorCtr="0">
            <a:normAutofit/>
          </a:bodyPr>
          <a:lstStyle>
            <a:lvl1pPr algn="ctr">
              <a:defRPr sz="2800">
                <a:ln w="6350" cmpd="sng">
                  <a:noFill/>
                </a:ln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5" y="2590015"/>
            <a:ext cx="802005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97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19" y="1125460"/>
            <a:ext cx="8031162" cy="3435371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  <a:lvl2pPr>
              <a:defRPr>
                <a:latin typeface="Lato Light" panose="020F0302020204030203" pitchFamily="34" charset="0"/>
              </a:defRPr>
            </a:lvl2pPr>
            <a:lvl3pPr>
              <a:defRPr>
                <a:latin typeface="Lato Light" panose="020F0302020204030203" pitchFamily="34" charset="0"/>
              </a:defRPr>
            </a:lvl3pPr>
            <a:lvl4pPr>
              <a:defRPr>
                <a:latin typeface="Lato Light" panose="020F0302020204030203" pitchFamily="34" charset="0"/>
              </a:defRPr>
            </a:lvl4pPr>
            <a:lvl5pPr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2" y="734898"/>
            <a:ext cx="8034337" cy="33813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Lato Light" panose="020F0302020204030203" pitchFamily="34" charset="0"/>
                <a:cs typeface="Gotham Book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396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theme" Target="../theme/theme2.xml"/><Relationship Id="rId7" Type="http://schemas.openxmlformats.org/officeDocument/2006/relationships/slide" Target="../slides/slide9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" Target="../slides/slide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2.xml"/><Relationship Id="rId3" Type="http://schemas.openxmlformats.org/officeDocument/2006/relationships/theme" Target="../theme/theme3.xml"/><Relationship Id="rId7" Type="http://schemas.openxmlformats.org/officeDocument/2006/relationships/slide" Target="../slides/slide1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" Target="../slides/slide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D262CF-02AA-A445-9FB1-1AB953E325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CADA7-93A5-B640-81F2-4B13816E6F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8485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4913846"/>
            <a:ext cx="9144000" cy="229653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419" y="883560"/>
            <a:ext cx="8031162" cy="3435371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552451" y="4913846"/>
            <a:ext cx="365760" cy="229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algn="ctr">
              <a:defRPr sz="100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fld id="{93D61182-44B0-D747-8108-FDA0C13481D9}" type="slidenum">
              <a:rPr lang="en-US" sz="900" smtClean="0">
                <a:latin typeface="Lato Light" panose="020F0302020204030203" pitchFamily="34" charset="0"/>
                <a:cs typeface="Gotham Book"/>
              </a:rPr>
              <a:pPr lvl="0"/>
              <a:t>‹#›</a:t>
            </a:fld>
            <a:endParaRPr lang="en-US" sz="900" dirty="0">
              <a:latin typeface="Lato Light" panose="020F0302020204030203" pitchFamily="34" charset="0"/>
              <a:cs typeface="Gotham 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A5858-727C-744D-AF26-09051A1081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914" y="4949495"/>
            <a:ext cx="477667" cy="169545"/>
          </a:xfrm>
          <a:prstGeom prst="rect">
            <a:avLst/>
          </a:prstGeom>
        </p:spPr>
      </p:pic>
      <p:sp>
        <p:nvSpPr>
          <p:cNvPr id="8" name="Rectangle 7">
            <a:hlinkClick r:id="rId6" action="ppaction://hlinksldjump"/>
            <a:extLst>
              <a:ext uri="{FF2B5EF4-FFF2-40B4-BE49-F238E27FC236}">
                <a16:creationId xmlns:a16="http://schemas.microsoft.com/office/drawing/2014/main" id="{4DA9500C-9692-A34E-A95F-3750D127B22D}"/>
              </a:ext>
            </a:extLst>
          </p:cNvPr>
          <p:cNvSpPr/>
          <p:nvPr userDrawn="1"/>
        </p:nvSpPr>
        <p:spPr>
          <a:xfrm>
            <a:off x="918211" y="4917234"/>
            <a:ext cx="885344" cy="22965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52E40F8C-A337-3541-9EA0-58C6198DA351}"/>
              </a:ext>
            </a:extLst>
          </p:cNvPr>
          <p:cNvSpPr/>
          <p:nvPr userDrawn="1"/>
        </p:nvSpPr>
        <p:spPr>
          <a:xfrm>
            <a:off x="960419" y="4914034"/>
            <a:ext cx="795717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u="sng" kern="1200" cap="all" baseline="0" dirty="0">
                <a:solidFill>
                  <a:schemeClr val="tx1"/>
                </a:solidFill>
                <a:latin typeface="+mj-lt"/>
                <a:ea typeface="+mn-ea"/>
                <a:cs typeface="Gotham Book"/>
              </a:rPr>
              <a:t>AUP 101</a:t>
            </a:r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6F1CD8CE-F4B1-4A41-9E61-70F1B8F5D6EA}"/>
              </a:ext>
            </a:extLst>
          </p:cNvPr>
          <p:cNvSpPr/>
          <p:nvPr userDrawn="1"/>
        </p:nvSpPr>
        <p:spPr>
          <a:xfrm>
            <a:off x="3714186" y="4917234"/>
            <a:ext cx="985254" cy="22965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820551-F51E-674F-9155-811E972D1068}"/>
              </a:ext>
            </a:extLst>
          </p:cNvPr>
          <p:cNvSpPr/>
          <p:nvPr userDrawn="1"/>
        </p:nvSpPr>
        <p:spPr>
          <a:xfrm>
            <a:off x="3715396" y="4924391"/>
            <a:ext cx="984291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u="sng" cap="all" baseline="0" dirty="0">
                <a:solidFill>
                  <a:schemeClr val="tx1"/>
                </a:solidFill>
                <a:latin typeface="+mj-lt"/>
                <a:cs typeface="Gotham Book"/>
              </a:rPr>
              <a:t>RISKS OF NON-COMPLIANCE</a:t>
            </a:r>
          </a:p>
        </p:txBody>
      </p:sp>
      <p:sp>
        <p:nvSpPr>
          <p:cNvPr id="13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90F6BD24-1397-8842-8944-479835593047}"/>
              </a:ext>
            </a:extLst>
          </p:cNvPr>
          <p:cNvSpPr/>
          <p:nvPr userDrawn="1"/>
        </p:nvSpPr>
        <p:spPr>
          <a:xfrm>
            <a:off x="2738499" y="4917234"/>
            <a:ext cx="940324" cy="22965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666F1-7461-FF4C-97B3-5BBC29BEBE73}"/>
              </a:ext>
            </a:extLst>
          </p:cNvPr>
          <p:cNvSpPr/>
          <p:nvPr userDrawn="1"/>
        </p:nvSpPr>
        <p:spPr>
          <a:xfrm>
            <a:off x="2770092" y="4924391"/>
            <a:ext cx="908732" cy="2296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u="sng" cap="all" baseline="0" dirty="0">
                <a:solidFill>
                  <a:schemeClr val="tx1"/>
                </a:solidFill>
                <a:latin typeface="+mj-lt"/>
                <a:cs typeface="Gotham Book"/>
              </a:rPr>
              <a:t>HOLDER OBLIGATIONS</a:t>
            </a:r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169624DD-CAD8-BF43-8AF1-3D7FC4EBC395}"/>
              </a:ext>
            </a:extLst>
          </p:cNvPr>
          <p:cNvSpPr/>
          <p:nvPr userDrawn="1"/>
        </p:nvSpPr>
        <p:spPr>
          <a:xfrm>
            <a:off x="1833329" y="4917234"/>
            <a:ext cx="874578" cy="22965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106D4-2F11-0743-A52A-BD8E689BADD8}"/>
              </a:ext>
            </a:extLst>
          </p:cNvPr>
          <p:cNvSpPr/>
          <p:nvPr userDrawn="1"/>
        </p:nvSpPr>
        <p:spPr>
          <a:xfrm>
            <a:off x="1805925" y="4924391"/>
            <a:ext cx="901982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u="sng" cap="all" baseline="0" dirty="0">
                <a:solidFill>
                  <a:schemeClr val="tx1"/>
                </a:solidFill>
                <a:latin typeface="+mj-lt"/>
                <a:cs typeface="Gotham Book"/>
              </a:rPr>
              <a:t>THIRD PARTY ADMINISTRATORS</a:t>
            </a: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F02DF622-90D3-1947-8B71-09FD8F42F19C}"/>
              </a:ext>
            </a:extLst>
          </p:cNvPr>
          <p:cNvSpPr/>
          <p:nvPr userDrawn="1"/>
        </p:nvSpPr>
        <p:spPr>
          <a:xfrm>
            <a:off x="5746837" y="4917234"/>
            <a:ext cx="853958" cy="22965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45CEC4-5B9F-A345-B150-E64CC18211C4}"/>
              </a:ext>
            </a:extLst>
          </p:cNvPr>
          <p:cNvSpPr/>
          <p:nvPr userDrawn="1"/>
        </p:nvSpPr>
        <p:spPr>
          <a:xfrm>
            <a:off x="5764566" y="4924391"/>
            <a:ext cx="818500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u="sng" cap="all" baseline="0" dirty="0">
                <a:solidFill>
                  <a:schemeClr val="tx1"/>
                </a:solidFill>
                <a:latin typeface="+mj-lt"/>
                <a:cs typeface="Gotham Book"/>
              </a:rPr>
              <a:t>RESOURCES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70C50D-4B7A-5A48-AF79-733D2138D166}"/>
              </a:ext>
            </a:extLst>
          </p:cNvPr>
          <p:cNvSpPr/>
          <p:nvPr userDrawn="1"/>
        </p:nvSpPr>
        <p:spPr>
          <a:xfrm>
            <a:off x="6636253" y="4924391"/>
            <a:ext cx="757216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cap="all" baseline="0" dirty="0">
              <a:solidFill>
                <a:schemeClr val="tx1"/>
              </a:solidFill>
              <a:latin typeface="+mj-lt"/>
              <a:cs typeface="Gotham Book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4E6FE2-04F9-B54F-B574-70BC773FF8B7}"/>
              </a:ext>
            </a:extLst>
          </p:cNvPr>
          <p:cNvSpPr/>
          <p:nvPr userDrawn="1"/>
        </p:nvSpPr>
        <p:spPr>
          <a:xfrm>
            <a:off x="918211" y="4910457"/>
            <a:ext cx="885344" cy="229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hlinkClick r:id="rId6" action="ppaction://hlinksldjump"/>
            <a:extLst>
              <a:ext uri="{FF2B5EF4-FFF2-40B4-BE49-F238E27FC236}">
                <a16:creationId xmlns:a16="http://schemas.microsoft.com/office/drawing/2014/main" id="{5B54D26D-E415-A443-AE2A-00A81EB61BC7}"/>
              </a:ext>
            </a:extLst>
          </p:cNvPr>
          <p:cNvSpPr/>
          <p:nvPr userDrawn="1"/>
        </p:nvSpPr>
        <p:spPr>
          <a:xfrm>
            <a:off x="4734010" y="4917234"/>
            <a:ext cx="985254" cy="22965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9EEB58-BE7E-874D-A0C7-39C455D6765F}"/>
              </a:ext>
            </a:extLst>
          </p:cNvPr>
          <p:cNvSpPr/>
          <p:nvPr userDrawn="1"/>
        </p:nvSpPr>
        <p:spPr>
          <a:xfrm>
            <a:off x="4734973" y="4924391"/>
            <a:ext cx="984291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u="sng" cap="all" baseline="0" dirty="0">
                <a:solidFill>
                  <a:schemeClr val="tx1"/>
                </a:solidFill>
                <a:latin typeface="+mj-lt"/>
                <a:cs typeface="Gotham Book"/>
              </a:rPr>
              <a:t>INTERNAL CONSIDERATIONS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A6ABFA-9EFA-4E4B-8739-6CD3DA7D1153}"/>
              </a:ext>
            </a:extLst>
          </p:cNvPr>
          <p:cNvSpPr/>
          <p:nvPr userDrawn="1"/>
        </p:nvSpPr>
        <p:spPr>
          <a:xfrm>
            <a:off x="937083" y="4910456"/>
            <a:ext cx="860521" cy="229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</p:sldLayoutIdLst>
  <p:hf sldNum="0" hdr="0" dt="0"/>
  <p:txStyles>
    <p:titleStyle>
      <a:lvl1pPr algn="ctr" defTabSz="457200" rtl="0" eaLnBrk="1" latinLnBrk="0" hangingPunct="1">
        <a:lnSpc>
          <a:spcPct val="85000"/>
        </a:lnSpc>
        <a:spcBef>
          <a:spcPct val="0"/>
        </a:spcBef>
        <a:buNone/>
        <a:defRPr sz="3000" b="0" i="0" kern="1200" cap="all" spc="-160" baseline="0">
          <a:ln w="6350" cmpd="sng">
            <a:noFill/>
          </a:ln>
          <a:solidFill>
            <a:srgbClr val="BA8033"/>
          </a:solidFill>
          <a:latin typeface="Lato Light" panose="020F0302020204030203" pitchFamily="34" charset="0"/>
          <a:ea typeface="+mj-ea"/>
          <a:cs typeface="Gotham Light"/>
        </a:defRPr>
      </a:lvl1pPr>
    </p:titleStyle>
    <p:bodyStyle>
      <a:lvl1pPr marL="173038" indent="-173038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•"/>
        <a:defRPr sz="18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1pPr>
      <a:lvl2pPr marL="346075" indent="-173038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–"/>
        <a:defRPr sz="18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2pPr>
      <a:lvl3pPr marL="517525" indent="-171450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•"/>
        <a:defRPr sz="16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3pPr>
      <a:lvl4pPr marL="690563" indent="-173038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–"/>
        <a:defRPr sz="14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4pPr>
      <a:lvl5pPr marL="854075" indent="-163513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»"/>
        <a:defRPr sz="14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B7E202-8FA6-664C-B567-F2B1EC5F2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4913846"/>
            <a:ext cx="9144000" cy="2296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419" y="883560"/>
            <a:ext cx="8031162" cy="3435371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552451" y="4913846"/>
            <a:ext cx="365760" cy="229654"/>
          </a:xfrm>
          <a:prstGeom prst="rect">
            <a:avLst/>
          </a:prstGeom>
          <a:solidFill>
            <a:srgbClr val="BA8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algn="ctr">
              <a:defRPr sz="1000">
                <a:solidFill>
                  <a:srgbClr val="FFFFF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fld id="{93D61182-44B0-D747-8108-FDA0C13481D9}" type="slidenum">
              <a:rPr lang="en-US" sz="900" smtClean="0">
                <a:latin typeface="Lato Light" panose="020F0302020204030203" pitchFamily="34" charset="0"/>
                <a:cs typeface="Gotham Book"/>
              </a:rPr>
              <a:pPr lvl="0"/>
              <a:t>‹#›</a:t>
            </a:fld>
            <a:endParaRPr lang="en-US" sz="900" dirty="0">
              <a:latin typeface="Lato Light" panose="020F0302020204030203" pitchFamily="34" charset="0"/>
              <a:cs typeface="Gotham Book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469F2-12B6-AD40-878B-390C2AC715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915" y="4949495"/>
            <a:ext cx="477665" cy="169544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DB44C452-67CC-EB43-B42C-CA5FE1515A52}"/>
              </a:ext>
            </a:extLst>
          </p:cNvPr>
          <p:cNvSpPr/>
          <p:nvPr userDrawn="1"/>
        </p:nvSpPr>
        <p:spPr>
          <a:xfrm>
            <a:off x="942904" y="4913845"/>
            <a:ext cx="885344" cy="229655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CE9E02-6EEF-7846-B278-27F19D255E2F}"/>
              </a:ext>
            </a:extLst>
          </p:cNvPr>
          <p:cNvSpPr/>
          <p:nvPr userDrawn="1"/>
        </p:nvSpPr>
        <p:spPr>
          <a:xfrm>
            <a:off x="998573" y="4921002"/>
            <a:ext cx="795717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u="none" kern="1200" cap="all" baseline="0" dirty="0">
                <a:solidFill>
                  <a:srgbClr val="A2A2A2"/>
                </a:solidFill>
                <a:latin typeface="+mj-lt"/>
                <a:ea typeface="+mn-ea"/>
                <a:cs typeface="Gotham Book"/>
              </a:rPr>
              <a:t>YOUR FOCUS AND PRIORITIES</a:t>
            </a: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497190FB-60DC-C843-A869-BAE6E8B90870}"/>
              </a:ext>
            </a:extLst>
          </p:cNvPr>
          <p:cNvSpPr/>
          <p:nvPr userDrawn="1"/>
        </p:nvSpPr>
        <p:spPr>
          <a:xfrm>
            <a:off x="3738879" y="4913845"/>
            <a:ext cx="985254" cy="229655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736835-FC46-9542-9E7D-99455554E603}"/>
              </a:ext>
            </a:extLst>
          </p:cNvPr>
          <p:cNvSpPr/>
          <p:nvPr userDrawn="1"/>
        </p:nvSpPr>
        <p:spPr>
          <a:xfrm>
            <a:off x="3739842" y="4921002"/>
            <a:ext cx="984291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cap="all" baseline="0" dirty="0">
                <a:solidFill>
                  <a:srgbClr val="A2A2A2"/>
                </a:solidFill>
                <a:latin typeface="+mj-lt"/>
                <a:cs typeface="Gotham Book"/>
              </a:rPr>
              <a:t>INDUSTRY-LEADING TECHNOLOGY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E6088DFF-B4DA-F74F-A7AE-7C36B27BE7CB}"/>
              </a:ext>
            </a:extLst>
          </p:cNvPr>
          <p:cNvSpPr/>
          <p:nvPr userDrawn="1"/>
        </p:nvSpPr>
        <p:spPr>
          <a:xfrm>
            <a:off x="2763192" y="4913845"/>
            <a:ext cx="940324" cy="229655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3B7040-95C0-BC4D-AA57-ECBE6E93AB02}"/>
              </a:ext>
            </a:extLst>
          </p:cNvPr>
          <p:cNvSpPr/>
          <p:nvPr userDrawn="1"/>
        </p:nvSpPr>
        <p:spPr>
          <a:xfrm>
            <a:off x="2794785" y="4921002"/>
            <a:ext cx="908732" cy="2296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cap="all" baseline="0" dirty="0">
                <a:solidFill>
                  <a:srgbClr val="A2A2A2"/>
                </a:solidFill>
                <a:latin typeface="+mj-lt"/>
                <a:cs typeface="Gotham Book"/>
              </a:rPr>
              <a:t>FRAMEWORK FOR BEST PRACTICES</a:t>
            </a:r>
          </a:p>
        </p:txBody>
      </p:sp>
      <p:sp>
        <p:nvSpPr>
          <p:cNvPr id="17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8DB6116F-6D87-6F49-9A46-132964F0B76B}"/>
              </a:ext>
            </a:extLst>
          </p:cNvPr>
          <p:cNvSpPr/>
          <p:nvPr userDrawn="1"/>
        </p:nvSpPr>
        <p:spPr>
          <a:xfrm>
            <a:off x="1858022" y="4913845"/>
            <a:ext cx="874578" cy="229655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8B90B-9E03-B849-90CF-B53F5A9ADD9E}"/>
              </a:ext>
            </a:extLst>
          </p:cNvPr>
          <p:cNvSpPr/>
          <p:nvPr userDrawn="1"/>
        </p:nvSpPr>
        <p:spPr>
          <a:xfrm>
            <a:off x="1830618" y="4921002"/>
            <a:ext cx="901982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cap="all" baseline="0" dirty="0">
                <a:solidFill>
                  <a:srgbClr val="A2A2A2"/>
                </a:solidFill>
                <a:latin typeface="+mj-lt"/>
                <a:cs typeface="Gotham Book"/>
              </a:rPr>
              <a:t>EXPERTISE TO BRING YOU VALUE</a:t>
            </a:r>
          </a:p>
        </p:txBody>
      </p:sp>
      <p:sp>
        <p:nvSpPr>
          <p:cNvPr id="19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9401BC2B-DB9E-D047-B9A3-8B6B0822AAAB}"/>
              </a:ext>
            </a:extLst>
          </p:cNvPr>
          <p:cNvSpPr/>
          <p:nvPr userDrawn="1"/>
        </p:nvSpPr>
        <p:spPr>
          <a:xfrm>
            <a:off x="5771530" y="4913845"/>
            <a:ext cx="853958" cy="229655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90A093-D950-5F4A-BE75-FC15BD769A09}"/>
              </a:ext>
            </a:extLst>
          </p:cNvPr>
          <p:cNvSpPr/>
          <p:nvPr userDrawn="1"/>
        </p:nvSpPr>
        <p:spPr>
          <a:xfrm>
            <a:off x="5789259" y="4921002"/>
            <a:ext cx="818500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cap="all" baseline="0" dirty="0">
                <a:solidFill>
                  <a:srgbClr val="A2A2A2"/>
                </a:solidFill>
                <a:latin typeface="+mj-lt"/>
                <a:cs typeface="Gotham Book"/>
              </a:rPr>
              <a:t>ABOUT RYAN</a:t>
            </a:r>
          </a:p>
        </p:txBody>
      </p:sp>
      <p:sp>
        <p:nvSpPr>
          <p:cNvPr id="21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F8B731B2-B067-C742-84BE-9D8308C97064}"/>
              </a:ext>
            </a:extLst>
          </p:cNvPr>
          <p:cNvSpPr/>
          <p:nvPr userDrawn="1"/>
        </p:nvSpPr>
        <p:spPr>
          <a:xfrm>
            <a:off x="6660946" y="4913845"/>
            <a:ext cx="757216" cy="229655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07B926-1734-084F-A32D-164809C24099}"/>
              </a:ext>
            </a:extLst>
          </p:cNvPr>
          <p:cNvSpPr/>
          <p:nvPr userDrawn="1"/>
        </p:nvSpPr>
        <p:spPr>
          <a:xfrm>
            <a:off x="6677744" y="4921002"/>
            <a:ext cx="721758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cap="all" baseline="0" dirty="0">
                <a:solidFill>
                  <a:srgbClr val="A2A2A2"/>
                </a:solidFill>
                <a:latin typeface="+mj-lt"/>
                <a:cs typeface="Gotham Book"/>
              </a:rPr>
              <a:t>APPENDIX: CASE STUDIES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D7D38E-0A41-B547-B0AD-DF06FFDDCE53}"/>
              </a:ext>
            </a:extLst>
          </p:cNvPr>
          <p:cNvSpPr/>
          <p:nvPr userDrawn="1"/>
        </p:nvSpPr>
        <p:spPr>
          <a:xfrm>
            <a:off x="934929" y="4903109"/>
            <a:ext cx="885344" cy="229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ADE1349F-5810-6448-9CA8-CAA04831C54F}"/>
              </a:ext>
            </a:extLst>
          </p:cNvPr>
          <p:cNvSpPr/>
          <p:nvPr userDrawn="1"/>
        </p:nvSpPr>
        <p:spPr>
          <a:xfrm>
            <a:off x="3738879" y="4910266"/>
            <a:ext cx="985254" cy="229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hlinkClick r:id="" action="ppaction://noaction"/>
            <a:extLst>
              <a:ext uri="{FF2B5EF4-FFF2-40B4-BE49-F238E27FC236}">
                <a16:creationId xmlns:a16="http://schemas.microsoft.com/office/drawing/2014/main" id="{9B2A1C2A-0DAF-AB4F-B5DA-EE9E2E6F07EB}"/>
              </a:ext>
            </a:extLst>
          </p:cNvPr>
          <p:cNvSpPr/>
          <p:nvPr userDrawn="1"/>
        </p:nvSpPr>
        <p:spPr>
          <a:xfrm>
            <a:off x="2763192" y="4910266"/>
            <a:ext cx="940154" cy="229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hlinkClick r:id="" action="ppaction://noaction"/>
            <a:extLst>
              <a:ext uri="{FF2B5EF4-FFF2-40B4-BE49-F238E27FC236}">
                <a16:creationId xmlns:a16="http://schemas.microsoft.com/office/drawing/2014/main" id="{9A81A600-BCE8-944C-8388-A715B72540DD}"/>
              </a:ext>
            </a:extLst>
          </p:cNvPr>
          <p:cNvSpPr/>
          <p:nvPr userDrawn="1"/>
        </p:nvSpPr>
        <p:spPr>
          <a:xfrm>
            <a:off x="1858021" y="4910266"/>
            <a:ext cx="860521" cy="229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hlinkClick r:id="rId8" action="ppaction://hlinksldjump"/>
            <a:extLst>
              <a:ext uri="{FF2B5EF4-FFF2-40B4-BE49-F238E27FC236}">
                <a16:creationId xmlns:a16="http://schemas.microsoft.com/office/drawing/2014/main" id="{4B618559-1DD1-5649-AD76-361BABA75A8D}"/>
              </a:ext>
            </a:extLst>
          </p:cNvPr>
          <p:cNvSpPr/>
          <p:nvPr userDrawn="1"/>
        </p:nvSpPr>
        <p:spPr>
          <a:xfrm>
            <a:off x="5771530" y="4910266"/>
            <a:ext cx="853958" cy="229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hlinkClick r:id="" action="ppaction://noaction"/>
            <a:extLst>
              <a:ext uri="{FF2B5EF4-FFF2-40B4-BE49-F238E27FC236}">
                <a16:creationId xmlns:a16="http://schemas.microsoft.com/office/drawing/2014/main" id="{7B51CB8D-F02D-BD4F-9FC0-58318BF960E2}"/>
              </a:ext>
            </a:extLst>
          </p:cNvPr>
          <p:cNvSpPr/>
          <p:nvPr userDrawn="1"/>
        </p:nvSpPr>
        <p:spPr>
          <a:xfrm>
            <a:off x="6660946" y="4913845"/>
            <a:ext cx="757216" cy="229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hlinkClick r:id="rId6" action="ppaction://hlinksldjump"/>
            <a:extLst>
              <a:ext uri="{FF2B5EF4-FFF2-40B4-BE49-F238E27FC236}">
                <a16:creationId xmlns:a16="http://schemas.microsoft.com/office/drawing/2014/main" id="{6F3D796D-492E-A14B-BB42-952B7040587F}"/>
              </a:ext>
            </a:extLst>
          </p:cNvPr>
          <p:cNvSpPr/>
          <p:nvPr userDrawn="1"/>
        </p:nvSpPr>
        <p:spPr>
          <a:xfrm>
            <a:off x="4758703" y="4913845"/>
            <a:ext cx="985254" cy="229655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D7B0F2-DA7B-1A4F-B44A-7BB82ED05818}"/>
              </a:ext>
            </a:extLst>
          </p:cNvPr>
          <p:cNvSpPr/>
          <p:nvPr userDrawn="1"/>
        </p:nvSpPr>
        <p:spPr>
          <a:xfrm>
            <a:off x="4759666" y="4921002"/>
            <a:ext cx="984291" cy="222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cap="all" baseline="0" dirty="0">
                <a:solidFill>
                  <a:srgbClr val="A2A2A2"/>
                </a:solidFill>
                <a:latin typeface="+mj-lt"/>
                <a:cs typeface="Gotham Book"/>
              </a:rPr>
              <a:t>FEES BASED ON </a:t>
            </a:r>
            <a:br>
              <a:rPr lang="en-US" sz="600" cap="all" baseline="0" dirty="0">
                <a:solidFill>
                  <a:srgbClr val="A2A2A2"/>
                </a:solidFill>
                <a:latin typeface="+mj-lt"/>
                <a:cs typeface="Gotham Book"/>
              </a:rPr>
            </a:br>
            <a:r>
              <a:rPr lang="en-US" sz="600" cap="all" baseline="0" dirty="0">
                <a:solidFill>
                  <a:srgbClr val="A2A2A2"/>
                </a:solidFill>
                <a:latin typeface="+mj-lt"/>
                <a:cs typeface="Gotham Book"/>
              </a:rPr>
              <a:t>VALUE DELIVERED</a:t>
            </a:r>
          </a:p>
        </p:txBody>
      </p:sp>
      <p:sp>
        <p:nvSpPr>
          <p:cNvPr id="31" name="Rectangle 30">
            <a:hlinkClick r:id="" action="ppaction://noaction"/>
            <a:extLst>
              <a:ext uri="{FF2B5EF4-FFF2-40B4-BE49-F238E27FC236}">
                <a16:creationId xmlns:a16="http://schemas.microsoft.com/office/drawing/2014/main" id="{28B0FECE-51FA-9E49-9905-F8A7C24F7A27}"/>
              </a:ext>
            </a:extLst>
          </p:cNvPr>
          <p:cNvSpPr/>
          <p:nvPr userDrawn="1"/>
        </p:nvSpPr>
        <p:spPr>
          <a:xfrm>
            <a:off x="4758703" y="4903110"/>
            <a:ext cx="985254" cy="229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3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hf sldNum="0" hdr="0" dt="0"/>
  <p:txStyles>
    <p:titleStyle>
      <a:lvl1pPr algn="ctr" defTabSz="457200" rtl="0" eaLnBrk="1" latinLnBrk="0" hangingPunct="1">
        <a:lnSpc>
          <a:spcPct val="85000"/>
        </a:lnSpc>
        <a:spcBef>
          <a:spcPct val="0"/>
        </a:spcBef>
        <a:buNone/>
        <a:defRPr sz="3000" b="0" i="0" kern="1200" cap="all" spc="-160" baseline="0">
          <a:ln w="6350" cmpd="sng">
            <a:noFill/>
          </a:ln>
          <a:solidFill>
            <a:schemeClr val="bg1"/>
          </a:solidFill>
          <a:latin typeface="Lato Light" panose="020F0302020204030203" pitchFamily="34" charset="0"/>
          <a:ea typeface="+mj-ea"/>
          <a:cs typeface="Gotham Light"/>
        </a:defRPr>
      </a:lvl1pPr>
    </p:titleStyle>
    <p:bodyStyle>
      <a:lvl1pPr marL="173038" indent="-173038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•"/>
        <a:defRPr sz="18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1pPr>
      <a:lvl2pPr marL="346075" indent="-173038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–"/>
        <a:defRPr sz="18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2pPr>
      <a:lvl3pPr marL="517525" indent="-171450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•"/>
        <a:defRPr sz="16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3pPr>
      <a:lvl4pPr marL="690563" indent="-173038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–"/>
        <a:defRPr sz="14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4pPr>
      <a:lvl5pPr marL="854075" indent="-163513" algn="l" defTabSz="457200" rtl="0" eaLnBrk="1" latinLnBrk="0" hangingPunct="1">
        <a:lnSpc>
          <a:spcPct val="89000"/>
        </a:lnSpc>
        <a:spcBef>
          <a:spcPts val="1100"/>
        </a:spcBef>
        <a:buClr>
          <a:schemeClr val="accent1"/>
        </a:buClr>
        <a:buFont typeface="Arial"/>
        <a:buChar char="»"/>
        <a:defRPr sz="1400" b="0" i="0" kern="1200" spc="-20">
          <a:solidFill>
            <a:schemeClr val="bg1"/>
          </a:solidFill>
          <a:latin typeface="Lato Light" panose="020F0302020204030203" pitchFamily="34" charset="0"/>
          <a:ea typeface="+mn-ea"/>
          <a:cs typeface="Gotham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7.jpg"/></Relationships>
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4.png"/></Relationships>
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6.xml.rels><?xml version="1.0" encoding="UTF-8" standalone="yes"?>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7.jpg"/></Relationships>
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8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10.png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about:blank" TargetMode="External"/><Relationship Id="rId11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10" Type="http://schemas.openxmlformats.org/officeDocument/2006/relationships/image" Target="../media/image19.png"/><Relationship Id="rId4" Type="http://schemas.openxmlformats.org/officeDocument/2006/relationships/hyperlink" Target="about:blank" TargetMode="External"/><Relationship Id="rId9" Type="http://schemas.openxmlformats.org/officeDocument/2006/relationships/hyperlink" Target="about:blank" TargetMode="External"/></Relationships>
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EF429-0F83-4FBA-80E3-A677450C25C3}"/>
              </a:ext>
            </a:extLst>
          </p:cNvPr>
          <p:cNvSpPr txBox="1"/>
          <p:nvPr/>
        </p:nvSpPr>
        <p:spPr>
          <a:xfrm>
            <a:off x="4216774" y="4758963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52866"/>
                </a:solidFill>
                <a:latin typeface="Lato Light" panose="020F0502020204030203" pitchFamily="34" charset="0"/>
              </a:rPr>
              <a:t>09/16/20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4465B-C568-FC4C-9A77-84A865759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18334"/>
            <a:ext cx="9144000" cy="663959"/>
          </a:xfrm>
        </p:spPr>
        <p:txBody>
          <a:bodyPr/>
          <a:lstStyle/>
          <a:p>
            <a:r>
              <a:rPr lang="en-US" sz="2000" dirty="0">
                <a:solidFill>
                  <a:srgbClr val="052866"/>
                </a:solidFill>
              </a:rPr>
              <a:t>Introduction to Abandoned and Unclaimed Property</a:t>
            </a:r>
            <a:endParaRPr lang="en-US" sz="3200" b="1" dirty="0">
              <a:solidFill>
                <a:srgbClr val="052866"/>
              </a:solidFill>
              <a:highlight>
                <a:srgbClr val="FFFF00"/>
              </a:highlight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B86041B-19CA-4449-BFAA-C71EA4D2FFC3}"/>
              </a:ext>
            </a:extLst>
          </p:cNvPr>
          <p:cNvSpPr/>
          <p:nvPr/>
        </p:nvSpPr>
        <p:spPr>
          <a:xfrm>
            <a:off x="-1" y="0"/>
            <a:ext cx="9154592" cy="396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D19043-AFCF-4216-B3AB-E0778AA893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461"/>
            <a:ext cx="3375696" cy="300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food, bottle&#10;&#10;Description automatically generated">
            <a:extLst>
              <a:ext uri="{FF2B5EF4-FFF2-40B4-BE49-F238E27FC236}">
                <a16:creationId xmlns:a16="http://schemas.microsoft.com/office/drawing/2014/main" id="{2FBC9E60-1678-4984-80F7-1382A1D78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75696" y="461207"/>
            <a:ext cx="5778895" cy="29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9" y="765063"/>
            <a:ext cx="5276832" cy="290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There are over 100 property type codes established by NAUPA.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Intangible Property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Uncashed checks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Credit balances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Gift cards/certificates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Insurance proceeds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Equity related property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Layaways</a:t>
            </a: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AUP 101 </a:t>
            </a:r>
            <a:r>
              <a:rPr lang="en-US" sz="3200" dirty="0">
                <a:solidFill>
                  <a:srgbClr val="052866"/>
                </a:solidFill>
              </a:rPr>
              <a:t>COMMON PROPERTY TYPES</a:t>
            </a: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F4442-F46C-40B7-929E-08C189749AC5}"/>
              </a:ext>
            </a:extLst>
          </p:cNvPr>
          <p:cNvSpPr txBox="1"/>
          <p:nvPr/>
        </p:nvSpPr>
        <p:spPr>
          <a:xfrm>
            <a:off x="4919643" y="1344227"/>
            <a:ext cx="38306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Tangible Property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Safe deposit boxes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Collectibles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Jewelry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Precious metals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Other monies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3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Common areas of unclaimed property related to payroll are: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Uncashed payroll checks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Commissions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Garnishments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Expense checks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Benefit checks (e.g., FSA checks)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COMMON AREAS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PAYROLL PROPERTY TYPES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43BD4-B465-4F9A-B27C-76AB98A1F081}"/>
              </a:ext>
            </a:extLst>
          </p:cNvPr>
          <p:cNvSpPr txBox="1"/>
          <p:nvPr/>
        </p:nvSpPr>
        <p:spPr>
          <a:xfrm>
            <a:off x="506818" y="246028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4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06818" y="956949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Does your company use a Third Party Administrator (TPA) for payroll processing?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b="1" dirty="0">
                <a:solidFill>
                  <a:srgbClr val="BA8033"/>
                </a:solidFill>
              </a:rPr>
              <a:t>YES</a:t>
            </a:r>
            <a:endParaRPr lang="en-US" sz="1600" dirty="0">
              <a:solidFill>
                <a:srgbClr val="052866"/>
              </a:solidFill>
            </a:endParaRP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b="1" dirty="0">
                <a:solidFill>
                  <a:srgbClr val="BA8033"/>
                </a:solidFill>
              </a:rPr>
              <a:t>NO</a:t>
            </a: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POLLING QUESTION</a:t>
            </a:r>
          </a:p>
        </p:txBody>
      </p:sp>
    </p:spTree>
    <p:extLst>
      <p:ext uri="{BB962C8B-B14F-4D97-AF65-F5344CB8AC3E}">
        <p14:creationId xmlns:p14="http://schemas.microsoft.com/office/powerpoint/2010/main" val="380983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311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b="1" dirty="0">
                <a:solidFill>
                  <a:srgbClr val="BA8033"/>
                </a:solidFill>
              </a:rPr>
              <a:t>Review</a:t>
            </a:r>
            <a:r>
              <a:rPr lang="en-US" sz="1400" dirty="0">
                <a:solidFill>
                  <a:srgbClr val="052866"/>
                </a:solidFill>
              </a:rPr>
              <a:t> contract – consult with legal counsel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b="1" dirty="0">
                <a:solidFill>
                  <a:srgbClr val="BA8033"/>
                </a:solidFill>
              </a:rPr>
              <a:t>Determine</a:t>
            </a:r>
            <a:r>
              <a:rPr lang="en-US" sz="1400" dirty="0">
                <a:solidFill>
                  <a:srgbClr val="052866"/>
                </a:solidFill>
              </a:rPr>
              <a:t> who holds obligation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b="1" dirty="0">
                <a:solidFill>
                  <a:srgbClr val="BA8033"/>
                </a:solidFill>
              </a:rPr>
              <a:t>Fulfill</a:t>
            </a:r>
            <a:r>
              <a:rPr lang="en-US" sz="1400" dirty="0">
                <a:solidFill>
                  <a:srgbClr val="052866"/>
                </a:solidFill>
              </a:rPr>
              <a:t> unclaimed property compliance requirements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Obtain data from TPA to comply with unclaimed property rules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If TPA is responsible to comply with unclaimed property rules, ensure they do what they are contracted to do (e.g., due diligence and reporting)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Obtain copies of unclaimed property reports from the TPA if they are responsible for filing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Under audit, it will be the </a:t>
            </a:r>
            <a:r>
              <a:rPr lang="en-US" sz="1400" dirty="0">
                <a:solidFill>
                  <a:srgbClr val="BA8033"/>
                </a:solidFill>
              </a:rPr>
              <a:t>company’s responsibility </a:t>
            </a:r>
            <a:r>
              <a:rPr lang="en-US" sz="1400" dirty="0">
                <a:solidFill>
                  <a:srgbClr val="052866"/>
                </a:solidFill>
              </a:rPr>
              <a:t>to prove it is </a:t>
            </a:r>
            <a:r>
              <a:rPr lang="en-US" sz="1400" dirty="0">
                <a:solidFill>
                  <a:srgbClr val="BA8033"/>
                </a:solidFill>
              </a:rPr>
              <a:t>compliant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THIRD PARTY ADMINISTRATORS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(TPA)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1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119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Where to Report?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Rules of jurisdiction were established in the court case Texas v. New Jersey (65)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HOLDER OBLIGATIONS </a:t>
            </a:r>
            <a:r>
              <a:rPr lang="en-US" dirty="0">
                <a:solidFill>
                  <a:srgbClr val="052866"/>
                </a:solidFill>
              </a:rPr>
              <a:t>REPORTING REQUIREMENTS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43BD4-B465-4F9A-B27C-76AB98A1F081}"/>
              </a:ext>
            </a:extLst>
          </p:cNvPr>
          <p:cNvSpPr txBox="1"/>
          <p:nvPr/>
        </p:nvSpPr>
        <p:spPr>
          <a:xfrm>
            <a:off x="506818" y="246028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D2FAC8B9-C2EB-44D0-AB2C-DD52DE4D9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68" y="1393359"/>
            <a:ext cx="579596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82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06818" y="993663"/>
            <a:ext cx="8130363" cy="340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When to Report?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Typically annual reporting requirements – there are </a:t>
            </a:r>
            <a:r>
              <a:rPr lang="en-US" sz="1400" dirty="0">
                <a:solidFill>
                  <a:srgbClr val="BA8033"/>
                </a:solidFill>
              </a:rPr>
              <a:t>exceptions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How to Report?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Depending on the due date for the report, the cut-off date to use can be in March, June or December.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Reporting methods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Payment methods</a:t>
            </a: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HOLDER OBLIGATIONS </a:t>
            </a:r>
            <a:r>
              <a:rPr lang="en-US" dirty="0">
                <a:solidFill>
                  <a:srgbClr val="052866"/>
                </a:solidFill>
              </a:rPr>
              <a:t>REPORTING REQUIREMENTS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3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06818" y="993663"/>
            <a:ext cx="8130363" cy="261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marL="180975" lvl="0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Dormancy and Cut-Off Dates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Property type - Dormancy ranges from 1 year to as long as 15 years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Company classification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Spring, summer and fall states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HOLDER OBLIGATIONS </a:t>
            </a:r>
            <a:r>
              <a:rPr lang="en-US" dirty="0">
                <a:solidFill>
                  <a:srgbClr val="052866"/>
                </a:solidFill>
              </a:rPr>
              <a:t>REPORTING REQUIREMENTS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43BD4-B465-4F9A-B27C-76AB98A1F081}"/>
              </a:ext>
            </a:extLst>
          </p:cNvPr>
          <p:cNvSpPr txBox="1"/>
          <p:nvPr/>
        </p:nvSpPr>
        <p:spPr>
          <a:xfrm>
            <a:off x="506818" y="246028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11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06818" y="993663"/>
            <a:ext cx="81303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Minimum degree of effort required by law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Strict requirements to follow</a:t>
            </a: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marL="180975" lvl="0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Consider the following regarding mailing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Method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Timing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Content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Minimum threshold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Misc. requirements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HOLDER OBLIGATIONS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STATUTORY </a:t>
            </a:r>
            <a:r>
              <a:rPr lang="en-US" dirty="0">
                <a:solidFill>
                  <a:srgbClr val="052866"/>
                </a:solidFill>
              </a:rPr>
              <a:t>DUE DILIGENCE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866ADE4-79BA-444C-8093-22038BCA2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3600" y="1689101"/>
            <a:ext cx="3808006" cy="31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318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Penalties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Generally a daily fixed fee capped at a threshold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Interest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Generally applied at 5% - 25% of property value and capped at a threshold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Penalties and interest may be assessed if holders: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Fail to report timely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Fail to remit timely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Fail to comply with the Statute	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Submit a fraudulent report</a:t>
            </a: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RISKS OF NON-COMPLIANCE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PENALTIES &amp; INTEREST</a:t>
            </a:r>
            <a:endParaRPr lang="en-US" dirty="0">
              <a:solidFill>
                <a:srgbClr val="052866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6333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286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Audit targets include: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Holders not filing unclaimed property reports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Holders filing unclaimed property reports, but underreporting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Holders filing unclaimed property reports with errors 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Audit triggers include: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Recent M&amp;A activity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Major publicity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Company size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Industry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RISKS OF NON-COMPLIANCE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AUDIT</a:t>
            </a:r>
            <a:endParaRPr lang="en-US" dirty="0">
              <a:solidFill>
                <a:srgbClr val="052866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926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D050-4DA0-4BBF-AD6F-891CCA92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MEET YOUR 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353C2-48F8-407D-899B-ED0F7F072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002" y="1433393"/>
            <a:ext cx="3048998" cy="338137"/>
          </a:xfrm>
        </p:spPr>
        <p:txBody>
          <a:bodyPr>
            <a:noAutofit/>
          </a:bodyPr>
          <a:lstStyle/>
          <a:p>
            <a:pPr algn="l"/>
            <a:r>
              <a:rPr lang="en-US" sz="2600" dirty="0">
                <a:latin typeface="+mn-lt"/>
              </a:rPr>
              <a:t>Kulsoom Kamruddin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A387C-D29D-433D-87D9-EE359781CD1D}"/>
              </a:ext>
            </a:extLst>
          </p:cNvPr>
          <p:cNvSpPr txBox="1"/>
          <p:nvPr/>
        </p:nvSpPr>
        <p:spPr>
          <a:xfrm>
            <a:off x="6018930" y="1843296"/>
            <a:ext cx="2940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Manager</a:t>
            </a:r>
          </a:p>
          <a:p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Abandoned and Unclaimed Property</a:t>
            </a:r>
          </a:p>
          <a:p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Dallas, Texas</a:t>
            </a:r>
          </a:p>
          <a:p>
            <a:r>
              <a:rPr lang="en-US" sz="1400" u="sng" spc="-20" dirty="0">
                <a:solidFill>
                  <a:schemeClr val="bg2">
                    <a:lumMod val="50000"/>
                  </a:schemeClr>
                </a:solidFill>
              </a:rPr>
              <a:t>Kulsoom.Kamruddin@ryan.com</a:t>
            </a:r>
            <a:b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972.934.0022 Ext. 10-1274</a:t>
            </a:r>
            <a:b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817.655.4716   Mobile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8EAC7-04D5-44E2-AC09-7E0532FB96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2" y="1433394"/>
            <a:ext cx="928868" cy="113664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E64476-B364-4901-AD5F-8B97A7F7E2A7}"/>
              </a:ext>
            </a:extLst>
          </p:cNvPr>
          <p:cNvSpPr txBox="1">
            <a:spLocks/>
          </p:cNvSpPr>
          <p:nvPr/>
        </p:nvSpPr>
        <p:spPr>
          <a:xfrm>
            <a:off x="1404784" y="1433394"/>
            <a:ext cx="2881313" cy="338137"/>
          </a:xfrm>
          <a:prstGeom prst="rect">
            <a:avLst/>
          </a:prstGeom>
        </p:spPr>
        <p:txBody>
          <a:bodyPr vert="horz" lIns="0" tIns="45720" rIns="0" bIns="0" rtlCol="0">
            <a:normAutofit fontScale="92500" lnSpcReduction="20000"/>
          </a:bodyPr>
          <a:lstStyle>
            <a:lvl1pPr marL="0" indent="0" algn="ctr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None/>
              <a:defRPr sz="1400" b="0" i="0" kern="1200" spc="-2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  <a:ea typeface="+mn-ea"/>
                <a:cs typeface="Gotham Book"/>
              </a:defRPr>
            </a:lvl1pPr>
            <a:lvl2pPr marL="346075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8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2pPr>
            <a:lvl3pPr marL="517525" indent="-171450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•"/>
              <a:defRPr sz="16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3pPr>
            <a:lvl4pPr marL="690563" indent="-173038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–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4pPr>
            <a:lvl5pPr marL="854075" indent="-163513" algn="l" defTabSz="457200" rtl="0" eaLnBrk="1" latinLnBrk="0" hangingPunct="1">
              <a:lnSpc>
                <a:spcPct val="89000"/>
              </a:lnSpc>
              <a:spcBef>
                <a:spcPts val="1100"/>
              </a:spcBef>
              <a:buClr>
                <a:schemeClr val="accent1"/>
              </a:buClr>
              <a:buFont typeface="Arial"/>
              <a:buChar char="»"/>
              <a:defRPr sz="1400" b="0" i="0" kern="1200" spc="-2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Gotham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+mn-lt"/>
              </a:rPr>
              <a:t>Sonja Roman-Molina</a:t>
            </a:r>
            <a:endParaRPr lang="en-US" sz="18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4246D-58E1-4436-B3C6-CD261544AEAC}"/>
              </a:ext>
            </a:extLst>
          </p:cNvPr>
          <p:cNvSpPr txBox="1"/>
          <p:nvPr/>
        </p:nvSpPr>
        <p:spPr>
          <a:xfrm>
            <a:off x="1374992" y="1831478"/>
            <a:ext cx="2940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Director</a:t>
            </a:r>
          </a:p>
          <a:p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Abandoned and Unclaimed Property</a:t>
            </a:r>
          </a:p>
          <a:p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Ft. Lauderdale, Florida </a:t>
            </a:r>
            <a:r>
              <a:rPr lang="en-US" sz="1400" u="sng" spc="-20" dirty="0">
                <a:solidFill>
                  <a:schemeClr val="bg2">
                    <a:lumMod val="50000"/>
                  </a:schemeClr>
                </a:solidFill>
              </a:rPr>
              <a:t>Sonja.Roman@ryan.com</a:t>
            </a:r>
            <a:b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954.740.6240 Ext. 27-2033</a:t>
            </a:r>
            <a:b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spc="-20" dirty="0">
                <a:solidFill>
                  <a:schemeClr val="bg2">
                    <a:lumMod val="50000"/>
                  </a:schemeClr>
                </a:solidFill>
              </a:rPr>
              <a:t>570.350.2722   Mobile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B1811-9B8E-46DF-B330-124477CD0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272" y="1433394"/>
            <a:ext cx="928868" cy="11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7" y="38485"/>
            <a:ext cx="8284974" cy="72657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RISKS OF NON-COMPLIANCE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AUDIT</a:t>
            </a:r>
            <a:endParaRPr lang="en-US" dirty="0">
              <a:solidFill>
                <a:srgbClr val="052866"/>
              </a:solidFill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6919664-1CC3-4B99-A7F0-9E36ECA04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38364"/>
              </p:ext>
            </p:extLst>
          </p:nvPr>
        </p:nvGraphicFramePr>
        <p:xfrm>
          <a:off x="457200" y="1305221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7E963A-99AA-4170-82DE-251A4D053826}"/>
              </a:ext>
            </a:extLst>
          </p:cNvPr>
          <p:cNvSpPr txBox="1"/>
          <p:nvPr/>
        </p:nvSpPr>
        <p:spPr>
          <a:xfrm>
            <a:off x="585479" y="850476"/>
            <a:ext cx="810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52866"/>
                </a:solidFill>
              </a:rPr>
              <a:t>TYPICAL AUDIT PHASES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9776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Other considerations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Aggressive scheduling criteria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Estimation and extrapolation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Reputation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Constantly changing environment</a:t>
            </a: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RISKS OF NON-COMPLIANCE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OTHER</a:t>
            </a:r>
            <a:endParaRPr lang="en-US" dirty="0">
              <a:solidFill>
                <a:srgbClr val="052866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43BD4-B465-4F9A-B27C-76AB98A1F081}"/>
              </a:ext>
            </a:extLst>
          </p:cNvPr>
          <p:cNvSpPr txBox="1"/>
          <p:nvPr/>
        </p:nvSpPr>
        <p:spPr>
          <a:xfrm>
            <a:off x="506818" y="246028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1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19118" y="999953"/>
            <a:ext cx="8130363" cy="14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Consider performing an internal risk assessment – there are various benefits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Quantify potential exposure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Determine risk mitigation techniques,  e.g., research and remediation, voluntary compliance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Achieve unclaimed property compliance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CONSIDERATIONS </a:t>
            </a:r>
            <a:r>
              <a:rPr lang="en-US" dirty="0">
                <a:solidFill>
                  <a:srgbClr val="052866"/>
                </a:solidFill>
              </a:rPr>
              <a:t>RISK ASSESSMENT</a:t>
            </a:r>
            <a:endParaRPr lang="en-US" dirty="0">
              <a:solidFill>
                <a:srgbClr val="052866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428DBA-835D-4236-8C0E-A1704BB14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358" y="2444451"/>
            <a:ext cx="281515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5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19118" y="999953"/>
            <a:ext cx="8130363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Steps to consider when performing internal risk assessment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Obtain organizational structure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Understand the business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Review compliance history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State scheduling criteria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Supporting documentation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CONSIDERATIONS </a:t>
            </a:r>
            <a:r>
              <a:rPr lang="en-US" dirty="0">
                <a:solidFill>
                  <a:srgbClr val="052866"/>
                </a:solidFill>
              </a:rPr>
              <a:t>RISK ASSESSMENT</a:t>
            </a:r>
            <a:endParaRPr lang="en-US" dirty="0">
              <a:solidFill>
                <a:srgbClr val="052866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53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19118" y="999953"/>
            <a:ext cx="8130363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Benefits of voluntary compliance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Reduced look back periods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Audit risk mitigated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Elimination/reduction of penalties and interest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Holder controls review of records</a:t>
            </a:r>
          </a:p>
          <a:p>
            <a:pPr marL="1095375" lvl="2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Reduces time and money spent on auditor requests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CONSIDERATIONS </a:t>
            </a:r>
            <a:r>
              <a:rPr lang="en-US" dirty="0">
                <a:solidFill>
                  <a:srgbClr val="052866"/>
                </a:solidFill>
              </a:rPr>
              <a:t>AMNESTY/VDA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34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19118" y="999953"/>
            <a:ext cx="8130363" cy="116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Property type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Transaction type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Amount threshold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Deferrals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CONSIDERATIONS </a:t>
            </a:r>
            <a:r>
              <a:rPr lang="en-US" dirty="0">
                <a:solidFill>
                  <a:srgbClr val="052866"/>
                </a:solidFill>
              </a:rPr>
              <a:t>EXEMPTIONS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991DB-026C-4CE4-95E9-4820C750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681" y="1120879"/>
            <a:ext cx="3090497" cy="208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6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19118" y="999953"/>
            <a:ext cx="8130363" cy="14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Often overlooked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State and local municipalities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b="1" dirty="0">
                <a:solidFill>
                  <a:schemeClr val="bg1"/>
                </a:solidFill>
              </a:rPr>
              <a:t>Confirm you are in compliance beforehand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Claim funds that belong to your company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Increase your cash flow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CONSIDERATIONS </a:t>
            </a:r>
            <a:r>
              <a:rPr lang="en-US" dirty="0">
                <a:solidFill>
                  <a:srgbClr val="052866"/>
                </a:solidFill>
              </a:rPr>
              <a:t>ASSET RECOVERY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42C8F-94B9-468C-82BC-5066866C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08650" y="1295932"/>
            <a:ext cx="2336530" cy="19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8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3470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Comprehensive policies and procedures 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Meet on an annual basis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Capturing new areas of Unclaimed Property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Software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Outsourcing / Co-sourcing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Strengthening your record retention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Educate employees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UPPO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CONSIDERATIONS </a:t>
            </a:r>
            <a:r>
              <a:rPr lang="en-US" dirty="0">
                <a:solidFill>
                  <a:srgbClr val="052866"/>
                </a:solidFill>
              </a:rPr>
              <a:t>BEST PRACTICES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4CB753-4DBD-41F7-94A0-B57BEB26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190625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01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318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</a:rPr>
              <a:t>Helpful </a:t>
            </a:r>
            <a:r>
              <a:rPr lang="en-US" sz="1400" dirty="0">
                <a:solidFill>
                  <a:srgbClr val="BA8033"/>
                </a:solidFill>
              </a:rPr>
              <a:t>Websites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www.uppo.org</a:t>
            </a:r>
            <a:r>
              <a:rPr lang="en-US" sz="1400" dirty="0">
                <a:solidFill>
                  <a:srgbClr val="052866"/>
                </a:solidFill>
              </a:rPr>
              <a:t>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www.missingmoney.org</a:t>
            </a:r>
            <a:r>
              <a:rPr lang="en-US" sz="1400" dirty="0">
                <a:solidFill>
                  <a:srgbClr val="052866"/>
                </a:solidFill>
              </a:rPr>
              <a:t>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www.unclaimed.org</a:t>
            </a:r>
            <a:r>
              <a:rPr lang="en-US" sz="1400" dirty="0">
                <a:solidFill>
                  <a:srgbClr val="052866"/>
                </a:solidFill>
              </a:rPr>
              <a:t>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www.uniformlaws.org</a:t>
            </a:r>
            <a:r>
              <a:rPr lang="en-US" sz="1400" dirty="0">
                <a:solidFill>
                  <a:srgbClr val="052866"/>
                </a:solidFill>
              </a:rPr>
              <a:t>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www.bna.com</a:t>
            </a:r>
            <a:r>
              <a:rPr lang="en-US" sz="1400" dirty="0">
                <a:solidFill>
                  <a:srgbClr val="052866"/>
                </a:solidFill>
              </a:rPr>
              <a:t>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400" dirty="0">
                <a:solidFill>
                  <a:srgbClr val="05286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www.ryan.com/Abandoned-and-Unclaimed-Property.aspx</a:t>
            </a:r>
            <a:r>
              <a:rPr lang="en-US" sz="1400" dirty="0">
                <a:solidFill>
                  <a:srgbClr val="052866"/>
                </a:solidFill>
              </a:rPr>
              <a:t> 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r>
              <a:rPr lang="en-US" sz="1600" dirty="0">
                <a:solidFill>
                  <a:srgbClr val="052866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968A2-D6C0-4876-AC15-EB3394623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038850" y="643816"/>
            <a:ext cx="2463804" cy="3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1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08451-2440-4EFA-95B2-0C13571E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634" y="906899"/>
            <a:ext cx="6178731" cy="27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06818" y="956949"/>
            <a:ext cx="8130363" cy="162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How familiar are you with Unclaimed Property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b="1" dirty="0">
                <a:solidFill>
                  <a:srgbClr val="BA8033"/>
                </a:solidFill>
              </a:rPr>
              <a:t>Very Familiar - </a:t>
            </a:r>
            <a:r>
              <a:rPr lang="en-US" sz="1600" dirty="0">
                <a:solidFill>
                  <a:srgbClr val="052866"/>
                </a:solidFill>
              </a:rPr>
              <a:t>It is included as part of my job responsibilities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b="1" dirty="0">
                <a:solidFill>
                  <a:srgbClr val="BA8033"/>
                </a:solidFill>
              </a:rPr>
              <a:t>Some Idea – </a:t>
            </a:r>
            <a:r>
              <a:rPr lang="en-US" sz="1600" dirty="0">
                <a:solidFill>
                  <a:srgbClr val="052866"/>
                </a:solidFill>
              </a:rPr>
              <a:t>I know what unclaimed property is but never worked on it closely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b="1" dirty="0">
                <a:solidFill>
                  <a:srgbClr val="BA8033"/>
                </a:solidFill>
              </a:rPr>
              <a:t>Not Familiar – </a:t>
            </a:r>
            <a:r>
              <a:rPr lang="en-US" sz="1600" dirty="0">
                <a:solidFill>
                  <a:srgbClr val="052866"/>
                </a:solidFill>
              </a:rPr>
              <a:t>I have never heard of unclaimed property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POLLING QUESTION</a:t>
            </a:r>
          </a:p>
        </p:txBody>
      </p:sp>
    </p:spTree>
    <p:extLst>
      <p:ext uri="{BB962C8B-B14F-4D97-AF65-F5344CB8AC3E}">
        <p14:creationId xmlns:p14="http://schemas.microsoft.com/office/powerpoint/2010/main" val="2674249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457218" y="765063"/>
            <a:ext cx="813036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400" dirty="0">
              <a:solidFill>
                <a:srgbClr val="052866"/>
              </a:solidFill>
            </a:endParaRPr>
          </a:p>
          <a:p>
            <a:pPr lvl="1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18" y="765063"/>
            <a:ext cx="8031162" cy="1904615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052866"/>
                </a:solidFill>
                <a:latin typeface="+mn-lt"/>
              </a:rPr>
            </a:br>
            <a:br>
              <a:rPr lang="en-US" sz="4800" b="1" dirty="0">
                <a:solidFill>
                  <a:srgbClr val="052866"/>
                </a:solidFill>
                <a:latin typeface="+mn-lt"/>
              </a:rPr>
            </a:br>
            <a:br>
              <a:rPr lang="en-US" sz="4800" b="1" dirty="0">
                <a:solidFill>
                  <a:srgbClr val="052866"/>
                </a:solidFill>
                <a:latin typeface="+mn-lt"/>
              </a:rPr>
            </a:br>
            <a:br>
              <a:rPr lang="en-US" sz="4800" b="1" dirty="0">
                <a:solidFill>
                  <a:srgbClr val="052866"/>
                </a:solidFill>
                <a:latin typeface="+mn-lt"/>
              </a:rPr>
            </a:br>
            <a:br>
              <a:rPr lang="en-US" sz="4800" b="1" dirty="0">
                <a:solidFill>
                  <a:srgbClr val="052866"/>
                </a:solidFill>
                <a:latin typeface="+mn-lt"/>
              </a:rPr>
            </a:br>
            <a:br>
              <a:rPr lang="en-US" sz="4800" b="1" dirty="0">
                <a:solidFill>
                  <a:srgbClr val="052866"/>
                </a:solidFill>
                <a:latin typeface="+mn-lt"/>
              </a:rPr>
            </a:br>
            <a:r>
              <a:rPr lang="en-US" sz="5400" b="1" dirty="0">
                <a:latin typeface="+mn-lt"/>
              </a:rPr>
              <a:t>Questions</a:t>
            </a:r>
            <a:r>
              <a:rPr lang="en-US" sz="5400" b="1" dirty="0">
                <a:solidFill>
                  <a:srgbClr val="052866"/>
                </a:solidFill>
                <a:latin typeface="+mn-lt"/>
              </a:rPr>
              <a:t>?</a:t>
            </a:r>
            <a:endParaRPr lang="en-US" sz="4800" b="1" dirty="0">
              <a:solidFill>
                <a:srgbClr val="052866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C60C-D806-49B7-B649-8361D96E9BB4}"/>
              </a:ext>
            </a:extLst>
          </p:cNvPr>
          <p:cNvSpPr txBox="1"/>
          <p:nvPr/>
        </p:nvSpPr>
        <p:spPr>
          <a:xfrm>
            <a:off x="195668" y="3863631"/>
            <a:ext cx="8130363" cy="98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endParaRPr lang="en-US" sz="1600" dirty="0">
              <a:solidFill>
                <a:srgbClr val="052866"/>
              </a:solidFill>
            </a:endParaRPr>
          </a:p>
          <a:p>
            <a:pPr lvl="2"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46288" y="501622"/>
            <a:ext cx="3201582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b="1" dirty="0">
              <a:solidFill>
                <a:srgbClr val="BA8033"/>
              </a:solidFill>
              <a:highlight>
                <a:srgbClr val="FFFF00"/>
              </a:highlight>
            </a:endParaRP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r>
              <a:rPr lang="en-US" sz="3200" b="1" dirty="0">
                <a:solidFill>
                  <a:srgbClr val="BA8033"/>
                </a:solidFill>
              </a:rPr>
              <a:t>$260 MILLON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r>
              <a:rPr lang="en-US" sz="3200" b="1" dirty="0">
                <a:solidFill>
                  <a:srgbClr val="052866"/>
                </a:solidFill>
              </a:rPr>
              <a:t>of Unclaimed Funds Returned by New York so far in 2020!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3200" b="1" dirty="0">
              <a:solidFill>
                <a:srgbClr val="052866"/>
              </a:solidFill>
            </a:endParaRP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pic>
        <p:nvPicPr>
          <p:cNvPr id="6" name="Picture 5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7255DA06-4471-4337-9B08-3C85EA09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45" y="581761"/>
            <a:ext cx="5143500" cy="4171950"/>
          </a:xfrm>
          <a:prstGeom prst="rect">
            <a:avLst/>
          </a:prstGeom>
        </p:spPr>
      </p:pic>
      <p:pic>
        <p:nvPicPr>
          <p:cNvPr id="4" name="Picture 3" descr="A sign on a pole&#10;&#10;Description automatically generated">
            <a:extLst>
              <a:ext uri="{FF2B5EF4-FFF2-40B4-BE49-F238E27FC236}">
                <a16:creationId xmlns:a16="http://schemas.microsoft.com/office/drawing/2014/main" id="{DEE4A8B7-B9B1-4961-B8D7-5E0213306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77" y="155792"/>
            <a:ext cx="8262492" cy="46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06818" y="956949"/>
            <a:ext cx="8130363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Abandoned and Unclaimed Property  (“AUP”)101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Third Party Administrators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Holder Obligations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Risks of Non-Compliance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Internal Considerations 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Resources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8798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06818" y="956949"/>
            <a:ext cx="8130363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Origins in British Common Law 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Escheat versus custodial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Uniform Unclaimed Property Acts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1955, 1966, 1981, 1995, 2016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54 U.S. Reporting Jurisdictions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50 states, Washington D.C., Guam, Puerto Rico, U.S. Virgin Islands</a:t>
            </a:r>
          </a:p>
          <a:p>
            <a:pPr eaLnBrk="0" hangingPunct="0">
              <a:spcBef>
                <a:spcPct val="20000"/>
              </a:spcBef>
              <a:spcAft>
                <a:spcPts val="200"/>
              </a:spcAft>
              <a:buSzPct val="90000"/>
            </a:pPr>
            <a:endParaRPr lang="en-US" sz="1600" dirty="0">
              <a:solidFill>
                <a:srgbClr val="0528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AUP 101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HISTORY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51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06818" y="956949"/>
            <a:ext cx="8130363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The challenge with complying: little </a:t>
            </a:r>
            <a:r>
              <a:rPr lang="en-US" sz="1600" dirty="0">
                <a:solidFill>
                  <a:srgbClr val="BA8033"/>
                </a:solidFill>
              </a:rPr>
              <a:t>uniformity</a:t>
            </a:r>
            <a:r>
              <a:rPr lang="en-US" sz="1600" dirty="0">
                <a:solidFill>
                  <a:srgbClr val="052866"/>
                </a:solidFill>
              </a:rPr>
              <a:t> among state unclaimed property laws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Dormancy periods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Filing deadlines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Filing methods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Industry classifications</a:t>
            </a:r>
          </a:p>
          <a:p>
            <a:pPr marL="638175" lvl="1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Payment methods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And the laws are constantly </a:t>
            </a:r>
            <a:r>
              <a:rPr lang="en-US" sz="1600" dirty="0">
                <a:solidFill>
                  <a:srgbClr val="BA8033"/>
                </a:solidFill>
              </a:rPr>
              <a:t>changing</a:t>
            </a:r>
            <a:r>
              <a:rPr lang="en-US" sz="1600" dirty="0">
                <a:solidFill>
                  <a:srgbClr val="052866"/>
                </a:solidFill>
              </a:rPr>
              <a:t>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AUP 101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DIFFERENCES IN LAW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63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EAE176-06DC-4F8A-909D-7E80AE46EB88}"/>
              </a:ext>
            </a:extLst>
          </p:cNvPr>
          <p:cNvSpPr txBox="1"/>
          <p:nvPr/>
        </p:nvSpPr>
        <p:spPr>
          <a:xfrm>
            <a:off x="506818" y="956949"/>
            <a:ext cx="8130363" cy="162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Unclaimed property is </a:t>
            </a:r>
            <a:r>
              <a:rPr lang="en-US" sz="1600" dirty="0">
                <a:solidFill>
                  <a:srgbClr val="BA8033"/>
                </a:solidFill>
              </a:rPr>
              <a:t>NOT</a:t>
            </a:r>
            <a:r>
              <a:rPr lang="en-US" sz="1600" dirty="0">
                <a:solidFill>
                  <a:srgbClr val="052866"/>
                </a:solidFill>
              </a:rPr>
              <a:t> a tax  - it is a </a:t>
            </a:r>
            <a:r>
              <a:rPr lang="en-US" sz="1600" dirty="0">
                <a:solidFill>
                  <a:srgbClr val="BA8033"/>
                </a:solidFill>
              </a:rPr>
              <a:t>Consumer Protection Law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Nexus does not apply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States’ rights are derivative 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Administrative appeals are rare</a:t>
            </a:r>
          </a:p>
          <a:p>
            <a:pPr marL="180975" indent="-180975" eaLnBrk="0" hangingPunct="0">
              <a:spcBef>
                <a:spcPct val="20000"/>
              </a:spcBef>
              <a:spcAft>
                <a:spcPts val="200"/>
              </a:spcAft>
              <a:buSzPct val="90000"/>
              <a:buBlip>
                <a:blip r:embed="rId3"/>
              </a:buBlip>
            </a:pPr>
            <a:r>
              <a:rPr lang="en-US" sz="1600" dirty="0">
                <a:solidFill>
                  <a:srgbClr val="052866"/>
                </a:solidFill>
              </a:rPr>
              <a:t>No statute of limitations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EAB2-2B72-48E8-8B4D-23B486CB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AUP 101 </a:t>
            </a:r>
            <a:r>
              <a:rPr lang="en-US" dirty="0">
                <a:solidFill>
                  <a:srgbClr val="052866"/>
                </a:solidFill>
                <a:latin typeface="+mn-lt"/>
              </a:rPr>
              <a:t>MISCONCEPTIONS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920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D53-1149-4B92-9653-F577754A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AUP 101 </a:t>
            </a:r>
            <a:r>
              <a:rPr lang="en-US" sz="2400" dirty="0">
                <a:solidFill>
                  <a:srgbClr val="052866"/>
                </a:solidFill>
              </a:rPr>
              <a:t>summary OF LAWS </a:t>
            </a:r>
            <a:endParaRPr lang="en-US" sz="2400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BB7C0A7-F9E5-4A99-99DB-5D2414D81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784369"/>
              </p:ext>
            </p:extLst>
          </p:nvPr>
        </p:nvGraphicFramePr>
        <p:xfrm>
          <a:off x="1839328" y="822550"/>
          <a:ext cx="5465344" cy="400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20634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 Background">
  <a:themeElements>
    <a:clrScheme name="Custom 8">
      <a:dk1>
        <a:srgbClr val="A2A2A2"/>
      </a:dk1>
      <a:lt1>
        <a:srgbClr val="BA8033"/>
      </a:lt1>
      <a:dk2>
        <a:srgbClr val="FFFFFF"/>
      </a:dk2>
      <a:lt2>
        <a:srgbClr val="D8D8D8"/>
      </a:lt2>
      <a:accent1>
        <a:srgbClr val="052866"/>
      </a:accent1>
      <a:accent2>
        <a:srgbClr val="929292"/>
      </a:accent2>
      <a:accent3>
        <a:srgbClr val="0E6B9B"/>
      </a:accent3>
      <a:accent4>
        <a:srgbClr val="A5A5A5"/>
      </a:accent4>
      <a:accent5>
        <a:srgbClr val="BDE6FF"/>
      </a:accent5>
      <a:accent6>
        <a:srgbClr val="BE1C1C"/>
      </a:accent6>
      <a:hlink>
        <a:srgbClr val="929292"/>
      </a:hlink>
      <a:folHlink>
        <a:srgbClr val="929292"/>
      </a:folHlink>
    </a:clrScheme>
    <a:fontScheme name="Custom 31">
      <a:majorFont>
        <a:latin typeface="Lato Bold"/>
        <a:ea typeface=""/>
        <a:cs typeface=""/>
      </a:majorFont>
      <a:minorFont>
        <a:latin typeface="Lato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ark Background">
  <a:themeElements>
    <a:clrScheme name="_PC_BlueGrey">
      <a:dk1>
        <a:srgbClr val="FFFFFF"/>
      </a:dk1>
      <a:lt1>
        <a:srgbClr val="DFDFDF"/>
      </a:lt1>
      <a:dk2>
        <a:srgbClr val="393939"/>
      </a:dk2>
      <a:lt2>
        <a:srgbClr val="FFFFFF"/>
      </a:lt2>
      <a:accent1>
        <a:srgbClr val="6BBADD"/>
      </a:accent1>
      <a:accent2>
        <a:srgbClr val="1E6889"/>
      </a:accent2>
      <a:accent3>
        <a:srgbClr val="92CCE6"/>
      </a:accent3>
      <a:accent4>
        <a:srgbClr val="C1E2F1"/>
      </a:accent4>
      <a:accent5>
        <a:srgbClr val="D6E4F3"/>
      </a:accent5>
      <a:accent6>
        <a:srgbClr val="7EB8C8"/>
      </a:accent6>
      <a:hlink>
        <a:srgbClr val="0000FF"/>
      </a:hlink>
      <a:folHlink>
        <a:srgbClr val="800080"/>
      </a:folHlink>
    </a:clrScheme>
    <a:fontScheme name="Custom 31">
      <a:majorFont>
        <a:latin typeface="Lato Bold"/>
        <a:ea typeface=""/>
        <a:cs typeface=""/>
      </a:majorFont>
      <a:minorFont>
        <a:latin typeface="Lato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7CF43A2A1D254E9FB2E0A0E6D8EA3D" ma:contentTypeVersion="4" ma:contentTypeDescription="Create a new document." ma:contentTypeScope="" ma:versionID="ce535756364aadd6d2fe33ffa8d56319">
  <xsd:schema xmlns:xsd="http://www.w3.org/2001/XMLSchema" xmlns:xs="http://www.w3.org/2001/XMLSchema" xmlns:p="http://schemas.microsoft.com/office/2006/metadata/properties" xmlns:ns2="e7ee0bdf-1c0c-4107-b223-3d2c3702da18" targetNamespace="http://schemas.microsoft.com/office/2006/metadata/properties" ma:root="true" ma:fieldsID="af5ad5c585c93a074d4d06ddca0be31c" ns2:_="">
    <xsd:import namespace="e7ee0bdf-1c0c-4107-b223-3d2c3702da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e0bdf-1c0c-4107-b223-3d2c3702da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E367F-1518-4FF0-B26A-7C2D501E25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57772-9708-4FCF-B07F-8289DC1A2E4F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7ee0bdf-1c0c-4107-b223-3d2c3702da1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E91C151-B3AE-4ECE-A98E-105194686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ee0bdf-1c0c-4107-b223-3d2c3702d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12685</TotalTime>
  <Words>1032</Words>
  <Application>Microsoft Office PowerPoint</Application>
  <PresentationFormat>On-screen Show (16:9)</PresentationFormat>
  <Paragraphs>278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Lato</vt:lpstr>
      <vt:lpstr>Lato Bold</vt:lpstr>
      <vt:lpstr>Lato Light</vt:lpstr>
      <vt:lpstr>Cover</vt:lpstr>
      <vt:lpstr>Light Background</vt:lpstr>
      <vt:lpstr>Dark Background</vt:lpstr>
      <vt:lpstr>Introduction to Abandoned and Unclaimed Property</vt:lpstr>
      <vt:lpstr>MEET YOUR PRESENTERS</vt:lpstr>
      <vt:lpstr>POLLING QUESTION</vt:lpstr>
      <vt:lpstr>PowerPoint Presentation</vt:lpstr>
      <vt:lpstr>AGENDA</vt:lpstr>
      <vt:lpstr>AUP 101 HISTORY</vt:lpstr>
      <vt:lpstr>AUP 101 DIFFERENCES IN LAW</vt:lpstr>
      <vt:lpstr>AUP 101 MISCONCEPTIONS</vt:lpstr>
      <vt:lpstr>AUP 101 summary OF LAWS </vt:lpstr>
      <vt:lpstr>AUP 101 COMMON PROPERTY TYPES</vt:lpstr>
      <vt:lpstr>COMMON AREAS PAYROLL PROPERTY TYPES </vt:lpstr>
      <vt:lpstr>POLLING QUESTION</vt:lpstr>
      <vt:lpstr>THIRD PARTY ADMINISTRATORS (TPA)</vt:lpstr>
      <vt:lpstr>HOLDER OBLIGATIONS REPORTING REQUIREMENTS </vt:lpstr>
      <vt:lpstr>HOLDER OBLIGATIONS REPORTING REQUIREMENTS </vt:lpstr>
      <vt:lpstr>HOLDER OBLIGATIONS REPORTING REQUIREMENTS </vt:lpstr>
      <vt:lpstr>HOLDER OBLIGATIONS STATUTORY DUE DILIGENCE</vt:lpstr>
      <vt:lpstr>RISKS OF NON-COMPLIANCE PENALTIES &amp; INTEREST</vt:lpstr>
      <vt:lpstr>RISKS OF NON-COMPLIANCE AUDIT</vt:lpstr>
      <vt:lpstr>RISKS OF NON-COMPLIANCE AUDIT</vt:lpstr>
      <vt:lpstr>RISKS OF NON-COMPLIANCE OTHER</vt:lpstr>
      <vt:lpstr>INTERNAL CONSIDERATIONS RISK ASSESSMENT</vt:lpstr>
      <vt:lpstr>INTERNAL CONSIDERATIONS RISK ASSESSMENT</vt:lpstr>
      <vt:lpstr>INTERNAL CONSIDERATIONS AMNESTY/VDA</vt:lpstr>
      <vt:lpstr>INTERNAL CONSIDERATIONS EXEMPTIONS</vt:lpstr>
      <vt:lpstr>INTERNAL CONSIDERATIONS ASSET RECOVERY</vt:lpstr>
      <vt:lpstr>INTERNAL CONSIDERATIONS BEST PRACTICES</vt:lpstr>
      <vt:lpstr>RESOURCES</vt:lpstr>
      <vt:lpstr>PowerPoint Presentation</vt:lpstr>
      <vt:lpstr>     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Cloud Blue</dc:title>
  <dc:subject/>
  <dc:creator>DesignSmash</dc:creator>
  <cp:keywords/>
  <dc:description/>
  <cp:lastModifiedBy>Kamruddin, Kulsoom</cp:lastModifiedBy>
  <cp:revision>278</cp:revision>
  <cp:lastPrinted>2019-01-21T23:02:05Z</cp:lastPrinted>
  <dcterms:created xsi:type="dcterms:W3CDTF">2013-11-05T15:47:42Z</dcterms:created>
  <dcterms:modified xsi:type="dcterms:W3CDTF">2020-09-11T21:15:28Z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0x0101008D7CF43A2A1D254E9FB2E0A0E6D8EA3D</vt:lpwstr>
  </property>
</Properties>
</file>