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2"/>
  </p:notesMasterIdLst>
  <p:handoutMasterIdLst>
    <p:handoutMasterId r:id="rId23"/>
  </p:handoutMasterIdLst>
  <p:sldIdLst>
    <p:sldId id="256" r:id="rId5"/>
    <p:sldId id="407" r:id="rId6"/>
    <p:sldId id="401" r:id="rId7"/>
    <p:sldId id="400" r:id="rId8"/>
    <p:sldId id="393" r:id="rId9"/>
    <p:sldId id="392" r:id="rId10"/>
    <p:sldId id="424" r:id="rId11"/>
    <p:sldId id="415" r:id="rId12"/>
    <p:sldId id="417" r:id="rId13"/>
    <p:sldId id="431" r:id="rId14"/>
    <p:sldId id="435" r:id="rId15"/>
    <p:sldId id="405" r:id="rId16"/>
    <p:sldId id="436" r:id="rId17"/>
    <p:sldId id="439" r:id="rId18"/>
    <p:sldId id="386" r:id="rId19"/>
    <p:sldId id="423" r:id="rId20"/>
    <p:sldId id="418" r:id="rId21"/>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171723-7B0C-7CB2-15D4-0C7725702954}" name="Carol Miaskoff" initials="CRM" userId="Carol Miaskoff" providerId="None"/>
  <p188:author id="{41BD8594-2FE3-0CB8-3B00-E8BCA9B7EDA5}" name="MAYA RAGHU" initials="MR" userId="S::MAYA.RAGHU@EEOC.GOV::fb29da84-7e04-4830-9250-71477017e8e2" providerId="AD"/>
  <p188:author id="{CFD3CDCB-E7F1-BB9B-B6EC-79D00F264968}" name="ELIZABETH FOX-SOLOMON" initials="EFS" userId="S::ELIZABETH.FOX-SOLOMON@EEOC.GOV::1483933f-13ee-41ae-8261-7778f63cf3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112"/>
    <a:srgbClr val="22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0FC0C-4CE0-490F-9BAC-5F67F7F96407}" v="3" dt="2024-04-10T21:45:46.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42857" autoAdjust="0"/>
  </p:normalViewPr>
  <p:slideViewPr>
    <p:cSldViewPr snapToGrid="0">
      <p:cViewPr varScale="1">
        <p:scale>
          <a:sx n="38" d="100"/>
          <a:sy n="38" d="100"/>
        </p:scale>
        <p:origin x="1684"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4" d="100"/>
          <a:sy n="114" d="100"/>
        </p:scale>
        <p:origin x="240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MARCUS" userId="72d5ffc8-cd38-42a3-bab5-4d791557e39a" providerId="ADAL" clId="{A690FC0C-4CE0-490F-9BAC-5F67F7F96407}"/>
    <pc:docChg chg="undo redo custSel addSld delSld modSld">
      <pc:chgData name="ELIZABETH MARCUS" userId="72d5ffc8-cd38-42a3-bab5-4d791557e39a" providerId="ADAL" clId="{A690FC0C-4CE0-490F-9BAC-5F67F7F96407}" dt="2024-04-10T22:25:19.898" v="3245" actId="20577"/>
      <pc:docMkLst>
        <pc:docMk/>
      </pc:docMkLst>
      <pc:sldChg chg="modSp mod modNotesTx">
        <pc:chgData name="ELIZABETH MARCUS" userId="72d5ffc8-cd38-42a3-bab5-4d791557e39a" providerId="ADAL" clId="{A690FC0C-4CE0-490F-9BAC-5F67F7F96407}" dt="2024-04-10T22:16:21.303" v="3146" actId="20577"/>
        <pc:sldMkLst>
          <pc:docMk/>
          <pc:sldMk cId="1413612914" sldId="256"/>
        </pc:sldMkLst>
        <pc:spChg chg="mod">
          <ac:chgData name="ELIZABETH MARCUS" userId="72d5ffc8-cd38-42a3-bab5-4d791557e39a" providerId="ADAL" clId="{A690FC0C-4CE0-490F-9BAC-5F67F7F96407}" dt="2024-04-10T18:21:44.370" v="0" actId="14100"/>
          <ac:spMkLst>
            <pc:docMk/>
            <pc:sldMk cId="1413612914" sldId="256"/>
            <ac:spMk id="3" creationId="{C0E9C2A5-138A-46DD-A9DE-4FBA22866625}"/>
          </ac:spMkLst>
        </pc:spChg>
      </pc:sldChg>
      <pc:sldChg chg="add del">
        <pc:chgData name="ELIZABETH MARCUS" userId="72d5ffc8-cd38-42a3-bab5-4d791557e39a" providerId="ADAL" clId="{A690FC0C-4CE0-490F-9BAC-5F67F7F96407}" dt="2024-04-10T18:38:01.389" v="41" actId="2696"/>
        <pc:sldMkLst>
          <pc:docMk/>
          <pc:sldMk cId="3360940010" sldId="375"/>
        </pc:sldMkLst>
      </pc:sldChg>
      <pc:sldChg chg="modSp del mod modNotesTx">
        <pc:chgData name="ELIZABETH MARCUS" userId="72d5ffc8-cd38-42a3-bab5-4d791557e39a" providerId="ADAL" clId="{A690FC0C-4CE0-490F-9BAC-5F67F7F96407}" dt="2024-04-10T21:59:26.745" v="3073" actId="2696"/>
        <pc:sldMkLst>
          <pc:docMk/>
          <pc:sldMk cId="1387885673" sldId="382"/>
        </pc:sldMkLst>
        <pc:spChg chg="mod">
          <ac:chgData name="ELIZABETH MARCUS" userId="72d5ffc8-cd38-42a3-bab5-4d791557e39a" providerId="ADAL" clId="{A690FC0C-4CE0-490F-9BAC-5F67F7F96407}" dt="2024-04-10T21:58:55.826" v="3071" actId="20577"/>
          <ac:spMkLst>
            <pc:docMk/>
            <pc:sldMk cId="1387885673" sldId="382"/>
            <ac:spMk id="3" creationId="{AC82477C-3115-40C3-934E-1F3BB5F6F99A}"/>
          </ac:spMkLst>
        </pc:spChg>
      </pc:sldChg>
      <pc:sldChg chg="delSp modSp mod modNotesTx">
        <pc:chgData name="ELIZABETH MARCUS" userId="72d5ffc8-cd38-42a3-bab5-4d791557e39a" providerId="ADAL" clId="{A690FC0C-4CE0-490F-9BAC-5F67F7F96407}" dt="2024-04-10T22:25:19.898" v="3245" actId="20577"/>
        <pc:sldMkLst>
          <pc:docMk/>
          <pc:sldMk cId="1047706278" sldId="386"/>
        </pc:sldMkLst>
        <pc:spChg chg="mod">
          <ac:chgData name="ELIZABETH MARCUS" userId="72d5ffc8-cd38-42a3-bab5-4d791557e39a" providerId="ADAL" clId="{A690FC0C-4CE0-490F-9BAC-5F67F7F96407}" dt="2024-04-10T21:47:36.890" v="2830" actId="20577"/>
          <ac:spMkLst>
            <pc:docMk/>
            <pc:sldMk cId="1047706278" sldId="386"/>
            <ac:spMk id="2" creationId="{8A5E52D9-3ABA-4771-A72F-2C493D6B7378}"/>
          </ac:spMkLst>
        </pc:spChg>
        <pc:spChg chg="mod">
          <ac:chgData name="ELIZABETH MARCUS" userId="72d5ffc8-cd38-42a3-bab5-4d791557e39a" providerId="ADAL" clId="{A690FC0C-4CE0-490F-9BAC-5F67F7F96407}" dt="2024-04-10T21:52:17.389" v="2939" actId="20577"/>
          <ac:spMkLst>
            <pc:docMk/>
            <pc:sldMk cId="1047706278" sldId="386"/>
            <ac:spMk id="3" creationId="{AC82477C-3115-40C3-934E-1F3BB5F6F99A}"/>
          </ac:spMkLst>
        </pc:spChg>
        <pc:spChg chg="del">
          <ac:chgData name="ELIZABETH MARCUS" userId="72d5ffc8-cd38-42a3-bab5-4d791557e39a" providerId="ADAL" clId="{A690FC0C-4CE0-490F-9BAC-5F67F7F96407}" dt="2024-04-10T22:13:59.414" v="3144" actId="478"/>
          <ac:spMkLst>
            <pc:docMk/>
            <pc:sldMk cId="1047706278" sldId="386"/>
            <ac:spMk id="14" creationId="{9827CBCA-3E7D-4B0F-A6BE-C79A4C4890D7}"/>
          </ac:spMkLst>
        </pc:spChg>
      </pc:sldChg>
      <pc:sldChg chg="modSp mod modNotesTx">
        <pc:chgData name="ELIZABETH MARCUS" userId="72d5ffc8-cd38-42a3-bab5-4d791557e39a" providerId="ADAL" clId="{A690FC0C-4CE0-490F-9BAC-5F67F7F96407}" dt="2024-04-10T22:22:21.784" v="3185" actId="20577"/>
        <pc:sldMkLst>
          <pc:docMk/>
          <pc:sldMk cId="1040923961" sldId="392"/>
        </pc:sldMkLst>
        <pc:spChg chg="mod">
          <ac:chgData name="ELIZABETH MARCUS" userId="72d5ffc8-cd38-42a3-bab5-4d791557e39a" providerId="ADAL" clId="{A690FC0C-4CE0-490F-9BAC-5F67F7F96407}" dt="2024-04-10T21:29:09.082" v="2140" actId="20577"/>
          <ac:spMkLst>
            <pc:docMk/>
            <pc:sldMk cId="1040923961" sldId="392"/>
            <ac:spMk id="2" creationId="{8A5E52D9-3ABA-4771-A72F-2C493D6B7378}"/>
          </ac:spMkLst>
        </pc:spChg>
      </pc:sldChg>
      <pc:sldChg chg="modSp mod modNotesTx">
        <pc:chgData name="ELIZABETH MARCUS" userId="72d5ffc8-cd38-42a3-bab5-4d791557e39a" providerId="ADAL" clId="{A690FC0C-4CE0-490F-9BAC-5F67F7F96407}" dt="2024-04-10T22:22:08.866" v="3179" actId="20577"/>
        <pc:sldMkLst>
          <pc:docMk/>
          <pc:sldMk cId="1570581342" sldId="393"/>
        </pc:sldMkLst>
        <pc:spChg chg="mod">
          <ac:chgData name="ELIZABETH MARCUS" userId="72d5ffc8-cd38-42a3-bab5-4d791557e39a" providerId="ADAL" clId="{A690FC0C-4CE0-490F-9BAC-5F67F7F96407}" dt="2024-04-10T22:02:42.016" v="3092" actId="20577"/>
          <ac:spMkLst>
            <pc:docMk/>
            <pc:sldMk cId="1570581342" sldId="393"/>
            <ac:spMk id="2" creationId="{8A5E52D9-3ABA-4771-A72F-2C493D6B7378}"/>
          </ac:spMkLst>
        </pc:spChg>
      </pc:sldChg>
      <pc:sldChg chg="del">
        <pc:chgData name="ELIZABETH MARCUS" userId="72d5ffc8-cd38-42a3-bab5-4d791557e39a" providerId="ADAL" clId="{A690FC0C-4CE0-490F-9BAC-5F67F7F96407}" dt="2024-04-10T22:00:14.546" v="3074" actId="2696"/>
        <pc:sldMkLst>
          <pc:docMk/>
          <pc:sldMk cId="2251033518" sldId="395"/>
        </pc:sldMkLst>
      </pc:sldChg>
      <pc:sldChg chg="add del">
        <pc:chgData name="ELIZABETH MARCUS" userId="72d5ffc8-cd38-42a3-bab5-4d791557e39a" providerId="ADAL" clId="{A690FC0C-4CE0-490F-9BAC-5F67F7F96407}" dt="2024-04-10T18:38:03.871" v="43" actId="47"/>
        <pc:sldMkLst>
          <pc:docMk/>
          <pc:sldMk cId="1403509527" sldId="397"/>
        </pc:sldMkLst>
      </pc:sldChg>
      <pc:sldChg chg="modNotesTx">
        <pc:chgData name="ELIZABETH MARCUS" userId="72d5ffc8-cd38-42a3-bab5-4d791557e39a" providerId="ADAL" clId="{A690FC0C-4CE0-490F-9BAC-5F67F7F96407}" dt="2024-04-10T19:00:30.546" v="1251" actId="20577"/>
        <pc:sldMkLst>
          <pc:docMk/>
          <pc:sldMk cId="3572684103" sldId="400"/>
        </pc:sldMkLst>
      </pc:sldChg>
      <pc:sldChg chg="modNotesTx">
        <pc:chgData name="ELIZABETH MARCUS" userId="72d5ffc8-cd38-42a3-bab5-4d791557e39a" providerId="ADAL" clId="{A690FC0C-4CE0-490F-9BAC-5F67F7F96407}" dt="2024-04-10T22:21:45.438" v="3170" actId="20577"/>
        <pc:sldMkLst>
          <pc:docMk/>
          <pc:sldMk cId="2172708760" sldId="401"/>
        </pc:sldMkLst>
      </pc:sldChg>
      <pc:sldChg chg="delSp modSp mod modNotesTx">
        <pc:chgData name="ELIZABETH MARCUS" userId="72d5ffc8-cd38-42a3-bab5-4d791557e39a" providerId="ADAL" clId="{A690FC0C-4CE0-490F-9BAC-5F67F7F96407}" dt="2024-04-10T22:24:26.912" v="3229" actId="20577"/>
        <pc:sldMkLst>
          <pc:docMk/>
          <pc:sldMk cId="3634634812" sldId="405"/>
        </pc:sldMkLst>
        <pc:spChg chg="mod">
          <ac:chgData name="ELIZABETH MARCUS" userId="72d5ffc8-cd38-42a3-bab5-4d791557e39a" providerId="ADAL" clId="{A690FC0C-4CE0-490F-9BAC-5F67F7F96407}" dt="2024-04-10T21:34:41.816" v="2243" actId="20577"/>
          <ac:spMkLst>
            <pc:docMk/>
            <pc:sldMk cId="3634634812" sldId="405"/>
            <ac:spMk id="2" creationId="{8A5E52D9-3ABA-4771-A72F-2C493D6B7378}"/>
          </ac:spMkLst>
        </pc:spChg>
        <pc:picChg chg="del">
          <ac:chgData name="ELIZABETH MARCUS" userId="72d5ffc8-cd38-42a3-bab5-4d791557e39a" providerId="ADAL" clId="{A690FC0C-4CE0-490F-9BAC-5F67F7F96407}" dt="2024-04-10T22:13:50.920" v="3143" actId="478"/>
          <ac:picMkLst>
            <pc:docMk/>
            <pc:sldMk cId="3634634812" sldId="405"/>
            <ac:picMk id="5" creationId="{BBBB2283-6A97-4EE0-8594-637DBDFA6B6D}"/>
          </ac:picMkLst>
        </pc:picChg>
      </pc:sldChg>
      <pc:sldChg chg="modSp mod modNotesTx">
        <pc:chgData name="ELIZABETH MARCUS" userId="72d5ffc8-cd38-42a3-bab5-4d791557e39a" providerId="ADAL" clId="{A690FC0C-4CE0-490F-9BAC-5F67F7F96407}" dt="2024-04-10T22:20:44.148" v="3161" actId="20577"/>
        <pc:sldMkLst>
          <pc:docMk/>
          <pc:sldMk cId="3657186605" sldId="407"/>
        </pc:sldMkLst>
        <pc:spChg chg="mod">
          <ac:chgData name="ELIZABETH MARCUS" userId="72d5ffc8-cd38-42a3-bab5-4d791557e39a" providerId="ADAL" clId="{A690FC0C-4CE0-490F-9BAC-5F67F7F96407}" dt="2024-04-10T22:13:10.932" v="3142" actId="255"/>
          <ac:spMkLst>
            <pc:docMk/>
            <pc:sldMk cId="3657186605" sldId="407"/>
            <ac:spMk id="3" creationId="{DD1E68B0-2790-4866-B722-340117D65BD3}"/>
          </ac:spMkLst>
        </pc:spChg>
      </pc:sldChg>
      <pc:sldChg chg="add del">
        <pc:chgData name="ELIZABETH MARCUS" userId="72d5ffc8-cd38-42a3-bab5-4d791557e39a" providerId="ADAL" clId="{A690FC0C-4CE0-490F-9BAC-5F67F7F96407}" dt="2024-04-10T18:38:07.213" v="45" actId="47"/>
        <pc:sldMkLst>
          <pc:docMk/>
          <pc:sldMk cId="3753289125" sldId="408"/>
        </pc:sldMkLst>
      </pc:sldChg>
      <pc:sldChg chg="add del">
        <pc:chgData name="ELIZABETH MARCUS" userId="72d5ffc8-cd38-42a3-bab5-4d791557e39a" providerId="ADAL" clId="{A690FC0C-4CE0-490F-9BAC-5F67F7F96407}" dt="2024-04-10T18:38:13.076" v="51" actId="2696"/>
        <pc:sldMkLst>
          <pc:docMk/>
          <pc:sldMk cId="1596425577" sldId="410"/>
        </pc:sldMkLst>
      </pc:sldChg>
      <pc:sldChg chg="modSp mod modNotesTx">
        <pc:chgData name="ELIZABETH MARCUS" userId="72d5ffc8-cd38-42a3-bab5-4d791557e39a" providerId="ADAL" clId="{A690FC0C-4CE0-490F-9BAC-5F67F7F96407}" dt="2024-04-10T22:23:23.923" v="3205" actId="20577"/>
        <pc:sldMkLst>
          <pc:docMk/>
          <pc:sldMk cId="1412669261" sldId="415"/>
        </pc:sldMkLst>
        <pc:spChg chg="mod">
          <ac:chgData name="ELIZABETH MARCUS" userId="72d5ffc8-cd38-42a3-bab5-4d791557e39a" providerId="ADAL" clId="{A690FC0C-4CE0-490F-9BAC-5F67F7F96407}" dt="2024-04-10T21:29:15.698" v="2141" actId="20577"/>
          <ac:spMkLst>
            <pc:docMk/>
            <pc:sldMk cId="1412669261" sldId="415"/>
            <ac:spMk id="2" creationId="{0DE466CC-7AB5-48A1-BCDB-52B278E2F083}"/>
          </ac:spMkLst>
        </pc:spChg>
      </pc:sldChg>
      <pc:sldChg chg="addSp delSp modSp del mod modNotesTx">
        <pc:chgData name="ELIZABETH MARCUS" userId="72d5ffc8-cd38-42a3-bab5-4d791557e39a" providerId="ADAL" clId="{A690FC0C-4CE0-490F-9BAC-5F67F7F96407}" dt="2024-04-10T19:16:25.680" v="1703" actId="2696"/>
        <pc:sldMkLst>
          <pc:docMk/>
          <pc:sldMk cId="1369984533" sldId="416"/>
        </pc:sldMkLst>
        <pc:spChg chg="mod">
          <ac:chgData name="ELIZABETH MARCUS" userId="72d5ffc8-cd38-42a3-bab5-4d791557e39a" providerId="ADAL" clId="{A690FC0C-4CE0-490F-9BAC-5F67F7F96407}" dt="2024-04-10T19:09:31.992" v="1361" actId="6549"/>
          <ac:spMkLst>
            <pc:docMk/>
            <pc:sldMk cId="1369984533" sldId="416"/>
            <ac:spMk id="4" creationId="{9AF5DD60-0B51-432F-8FB0-5AE18C061D74}"/>
          </ac:spMkLst>
        </pc:spChg>
        <pc:spChg chg="add del">
          <ac:chgData name="ELIZABETH MARCUS" userId="72d5ffc8-cd38-42a3-bab5-4d791557e39a" providerId="ADAL" clId="{A690FC0C-4CE0-490F-9BAC-5F67F7F96407}" dt="2024-04-10T19:09:32.579" v="1362" actId="22"/>
          <ac:spMkLst>
            <pc:docMk/>
            <pc:sldMk cId="1369984533" sldId="416"/>
            <ac:spMk id="6" creationId="{1F675C1C-AE85-9B01-4966-D8C2AF18FF8A}"/>
          </ac:spMkLst>
        </pc:spChg>
      </pc:sldChg>
      <pc:sldChg chg="modSp add del mod modNotesTx">
        <pc:chgData name="ELIZABETH MARCUS" userId="72d5ffc8-cd38-42a3-bab5-4d791557e39a" providerId="ADAL" clId="{A690FC0C-4CE0-490F-9BAC-5F67F7F96407}" dt="2024-04-10T22:23:44.108" v="3212" actId="20577"/>
        <pc:sldMkLst>
          <pc:docMk/>
          <pc:sldMk cId="3829470723" sldId="417"/>
        </pc:sldMkLst>
        <pc:spChg chg="mod">
          <ac:chgData name="ELIZABETH MARCUS" userId="72d5ffc8-cd38-42a3-bab5-4d791557e39a" providerId="ADAL" clId="{A690FC0C-4CE0-490F-9BAC-5F67F7F96407}" dt="2024-04-10T21:29:20.471" v="2142" actId="20577"/>
          <ac:spMkLst>
            <pc:docMk/>
            <pc:sldMk cId="3829470723" sldId="417"/>
            <ac:spMk id="2" creationId="{0DE466CC-7AB5-48A1-BCDB-52B278E2F083}"/>
          </ac:spMkLst>
        </pc:spChg>
      </pc:sldChg>
      <pc:sldChg chg="modSp mod modNotesTx">
        <pc:chgData name="ELIZABETH MARCUS" userId="72d5ffc8-cd38-42a3-bab5-4d791557e39a" providerId="ADAL" clId="{A690FC0C-4CE0-490F-9BAC-5F67F7F96407}" dt="2024-04-10T22:00:53.326" v="3091" actId="20577"/>
        <pc:sldMkLst>
          <pc:docMk/>
          <pc:sldMk cId="3199409489" sldId="418"/>
        </pc:sldMkLst>
        <pc:spChg chg="mod">
          <ac:chgData name="ELIZABETH MARCUS" userId="72d5ffc8-cd38-42a3-bab5-4d791557e39a" providerId="ADAL" clId="{A690FC0C-4CE0-490F-9BAC-5F67F7F96407}" dt="2024-04-10T22:00:29.370" v="3089" actId="20577"/>
          <ac:spMkLst>
            <pc:docMk/>
            <pc:sldMk cId="3199409489" sldId="418"/>
            <ac:spMk id="2" creationId="{12924914-3DDF-4ACF-A582-4EC996F56248}"/>
          </ac:spMkLst>
        </pc:spChg>
      </pc:sldChg>
      <pc:sldChg chg="add del">
        <pc:chgData name="ELIZABETH MARCUS" userId="72d5ffc8-cd38-42a3-bab5-4d791557e39a" providerId="ADAL" clId="{A690FC0C-4CE0-490F-9BAC-5F67F7F96407}" dt="2024-04-10T18:38:03.871" v="43" actId="47"/>
        <pc:sldMkLst>
          <pc:docMk/>
          <pc:sldMk cId="1328969119" sldId="419"/>
        </pc:sldMkLst>
      </pc:sldChg>
      <pc:sldChg chg="del">
        <pc:chgData name="ELIZABETH MARCUS" userId="72d5ffc8-cd38-42a3-bab5-4d791557e39a" providerId="ADAL" clId="{A690FC0C-4CE0-490F-9BAC-5F67F7F96407}" dt="2024-04-10T21:59:26.745" v="3073" actId="2696"/>
        <pc:sldMkLst>
          <pc:docMk/>
          <pc:sldMk cId="2340096793" sldId="420"/>
        </pc:sldMkLst>
      </pc:sldChg>
      <pc:sldChg chg="add del">
        <pc:chgData name="ELIZABETH MARCUS" userId="72d5ffc8-cd38-42a3-bab5-4d791557e39a" providerId="ADAL" clId="{A690FC0C-4CE0-490F-9BAC-5F67F7F96407}" dt="2024-04-10T18:38:03.871" v="43" actId="47"/>
        <pc:sldMkLst>
          <pc:docMk/>
          <pc:sldMk cId="3867644157" sldId="421"/>
        </pc:sldMkLst>
      </pc:sldChg>
      <pc:sldChg chg="add del">
        <pc:chgData name="ELIZABETH MARCUS" userId="72d5ffc8-cd38-42a3-bab5-4d791557e39a" providerId="ADAL" clId="{A690FC0C-4CE0-490F-9BAC-5F67F7F96407}" dt="2024-04-10T18:38:03.871" v="43" actId="47"/>
        <pc:sldMkLst>
          <pc:docMk/>
          <pc:sldMk cId="3893076253" sldId="422"/>
        </pc:sldMkLst>
      </pc:sldChg>
      <pc:sldChg chg="delSp modSp mod modNotesTx">
        <pc:chgData name="ELIZABETH MARCUS" userId="72d5ffc8-cd38-42a3-bab5-4d791557e39a" providerId="ADAL" clId="{A690FC0C-4CE0-490F-9BAC-5F67F7F96407}" dt="2024-04-10T22:14:04.124" v="3145" actId="478"/>
        <pc:sldMkLst>
          <pc:docMk/>
          <pc:sldMk cId="2530684739" sldId="423"/>
        </pc:sldMkLst>
        <pc:spChg chg="mod">
          <ac:chgData name="ELIZABETH MARCUS" userId="72d5ffc8-cd38-42a3-bab5-4d791557e39a" providerId="ADAL" clId="{A690FC0C-4CE0-490F-9BAC-5F67F7F96407}" dt="2024-04-10T21:55:43.905" v="2997" actId="20577"/>
          <ac:spMkLst>
            <pc:docMk/>
            <pc:sldMk cId="2530684739" sldId="423"/>
            <ac:spMk id="2" creationId="{8A5E52D9-3ABA-4771-A72F-2C493D6B7378}"/>
          </ac:spMkLst>
        </pc:spChg>
        <pc:spChg chg="mod">
          <ac:chgData name="ELIZABETH MARCUS" userId="72d5ffc8-cd38-42a3-bab5-4d791557e39a" providerId="ADAL" clId="{A690FC0C-4CE0-490F-9BAC-5F67F7F96407}" dt="2024-04-10T21:56:41.881" v="3056" actId="20577"/>
          <ac:spMkLst>
            <pc:docMk/>
            <pc:sldMk cId="2530684739" sldId="423"/>
            <ac:spMk id="3" creationId="{AC82477C-3115-40C3-934E-1F3BB5F6F99A}"/>
          </ac:spMkLst>
        </pc:spChg>
        <pc:spChg chg="del">
          <ac:chgData name="ELIZABETH MARCUS" userId="72d5ffc8-cd38-42a3-bab5-4d791557e39a" providerId="ADAL" clId="{A690FC0C-4CE0-490F-9BAC-5F67F7F96407}" dt="2024-04-10T22:14:04.124" v="3145" actId="478"/>
          <ac:spMkLst>
            <pc:docMk/>
            <pc:sldMk cId="2530684739" sldId="423"/>
            <ac:spMk id="4" creationId="{F42B6259-D233-427E-9B35-8A4697099281}"/>
          </ac:spMkLst>
        </pc:spChg>
      </pc:sldChg>
      <pc:sldChg chg="delSp modSp mod modNotesTx">
        <pc:chgData name="ELIZABETH MARCUS" userId="72d5ffc8-cd38-42a3-bab5-4d791557e39a" providerId="ADAL" clId="{A690FC0C-4CE0-490F-9BAC-5F67F7F96407}" dt="2024-04-10T22:23:11.206" v="3200" actId="20577"/>
        <pc:sldMkLst>
          <pc:docMk/>
          <pc:sldMk cId="496426" sldId="424"/>
        </pc:sldMkLst>
        <pc:spChg chg="mod">
          <ac:chgData name="ELIZABETH MARCUS" userId="72d5ffc8-cd38-42a3-bab5-4d791557e39a" providerId="ADAL" clId="{A690FC0C-4CE0-490F-9BAC-5F67F7F96407}" dt="2024-04-10T22:04:04.085" v="3104" actId="20577"/>
          <ac:spMkLst>
            <pc:docMk/>
            <pc:sldMk cId="496426" sldId="424"/>
            <ac:spMk id="2" creationId="{0DE466CC-7AB5-48A1-BCDB-52B278E2F083}"/>
          </ac:spMkLst>
        </pc:spChg>
        <pc:spChg chg="mod">
          <ac:chgData name="ELIZABETH MARCUS" userId="72d5ffc8-cd38-42a3-bab5-4d791557e39a" providerId="ADAL" clId="{A690FC0C-4CE0-490F-9BAC-5F67F7F96407}" dt="2024-04-10T20:53:02.433" v="1868" actId="20577"/>
          <ac:spMkLst>
            <pc:docMk/>
            <pc:sldMk cId="496426" sldId="424"/>
            <ac:spMk id="3" creationId="{3AC8ECD7-EC94-45B4-845B-0282BA1BA3AF}"/>
          </ac:spMkLst>
        </pc:spChg>
        <pc:spChg chg="mod">
          <ac:chgData name="ELIZABETH MARCUS" userId="72d5ffc8-cd38-42a3-bab5-4d791557e39a" providerId="ADAL" clId="{A690FC0C-4CE0-490F-9BAC-5F67F7F96407}" dt="2024-04-10T21:14:23.301" v="1965" actId="207"/>
          <ac:spMkLst>
            <pc:docMk/>
            <pc:sldMk cId="496426" sldId="424"/>
            <ac:spMk id="4" creationId="{9AF5DD60-0B51-432F-8FB0-5AE18C061D74}"/>
          </ac:spMkLst>
        </pc:spChg>
        <pc:picChg chg="del">
          <ac:chgData name="ELIZABETH MARCUS" userId="72d5ffc8-cd38-42a3-bab5-4d791557e39a" providerId="ADAL" clId="{A690FC0C-4CE0-490F-9BAC-5F67F7F96407}" dt="2024-04-10T19:10:08.235" v="1364" actId="478"/>
          <ac:picMkLst>
            <pc:docMk/>
            <pc:sldMk cId="496426" sldId="424"/>
            <ac:picMk id="6" creationId="{AD944B6A-6909-49BC-A6AE-73FCC2FBF976}"/>
          </ac:picMkLst>
        </pc:picChg>
      </pc:sldChg>
      <pc:sldChg chg="add del">
        <pc:chgData name="ELIZABETH MARCUS" userId="72d5ffc8-cd38-42a3-bab5-4d791557e39a" providerId="ADAL" clId="{A690FC0C-4CE0-490F-9BAC-5F67F7F96407}" dt="2024-04-10T18:38:02.443" v="42" actId="2696"/>
        <pc:sldMkLst>
          <pc:docMk/>
          <pc:sldMk cId="3584399597" sldId="425"/>
        </pc:sldMkLst>
      </pc:sldChg>
      <pc:sldChg chg="del modNotesTx">
        <pc:chgData name="ELIZABETH MARCUS" userId="72d5ffc8-cd38-42a3-bab5-4d791557e39a" providerId="ADAL" clId="{A690FC0C-4CE0-490F-9BAC-5F67F7F96407}" dt="2024-04-10T19:16:28.996" v="1704" actId="2696"/>
        <pc:sldMkLst>
          <pc:docMk/>
          <pc:sldMk cId="4083804991" sldId="426"/>
        </pc:sldMkLst>
      </pc:sldChg>
      <pc:sldChg chg="del">
        <pc:chgData name="ELIZABETH MARCUS" userId="72d5ffc8-cd38-42a3-bab5-4d791557e39a" providerId="ADAL" clId="{A690FC0C-4CE0-490F-9BAC-5F67F7F96407}" dt="2024-04-10T21:12:29.910" v="1962" actId="2696"/>
        <pc:sldMkLst>
          <pc:docMk/>
          <pc:sldMk cId="555437475" sldId="427"/>
        </pc:sldMkLst>
      </pc:sldChg>
      <pc:sldChg chg="del">
        <pc:chgData name="ELIZABETH MARCUS" userId="72d5ffc8-cd38-42a3-bab5-4d791557e39a" providerId="ADAL" clId="{A690FC0C-4CE0-490F-9BAC-5F67F7F96407}" dt="2024-04-10T21:19:40.441" v="1982" actId="2696"/>
        <pc:sldMkLst>
          <pc:docMk/>
          <pc:sldMk cId="3764041412" sldId="428"/>
        </pc:sldMkLst>
      </pc:sldChg>
      <pc:sldChg chg="del">
        <pc:chgData name="ELIZABETH MARCUS" userId="72d5ffc8-cd38-42a3-bab5-4d791557e39a" providerId="ADAL" clId="{A690FC0C-4CE0-490F-9BAC-5F67F7F96407}" dt="2024-04-10T21:15:58.734" v="1969" actId="2696"/>
        <pc:sldMkLst>
          <pc:docMk/>
          <pc:sldMk cId="3508314025" sldId="429"/>
        </pc:sldMkLst>
      </pc:sldChg>
      <pc:sldChg chg="del">
        <pc:chgData name="ELIZABETH MARCUS" userId="72d5ffc8-cd38-42a3-bab5-4d791557e39a" providerId="ADAL" clId="{A690FC0C-4CE0-490F-9BAC-5F67F7F96407}" dt="2024-04-10T21:22:17.150" v="1984" actId="2696"/>
        <pc:sldMkLst>
          <pc:docMk/>
          <pc:sldMk cId="4281692288" sldId="430"/>
        </pc:sldMkLst>
      </pc:sldChg>
      <pc:sldChg chg="modSp mod modNotesTx">
        <pc:chgData name="ELIZABETH MARCUS" userId="72d5ffc8-cd38-42a3-bab5-4d791557e39a" providerId="ADAL" clId="{A690FC0C-4CE0-490F-9BAC-5F67F7F96407}" dt="2024-04-10T22:23:58.569" v="3218" actId="20577"/>
        <pc:sldMkLst>
          <pc:docMk/>
          <pc:sldMk cId="3454710562" sldId="431"/>
        </pc:sldMkLst>
        <pc:spChg chg="mod">
          <ac:chgData name="ELIZABETH MARCUS" userId="72d5ffc8-cd38-42a3-bab5-4d791557e39a" providerId="ADAL" clId="{A690FC0C-4CE0-490F-9BAC-5F67F7F96407}" dt="2024-04-10T21:29:26.164" v="2143" actId="20577"/>
          <ac:spMkLst>
            <pc:docMk/>
            <pc:sldMk cId="3454710562" sldId="431"/>
            <ac:spMk id="2" creationId="{0DE466CC-7AB5-48A1-BCDB-52B278E2F083}"/>
          </ac:spMkLst>
        </pc:spChg>
        <pc:spChg chg="mod">
          <ac:chgData name="ELIZABETH MARCUS" userId="72d5ffc8-cd38-42a3-bab5-4d791557e39a" providerId="ADAL" clId="{A690FC0C-4CE0-490F-9BAC-5F67F7F96407}" dt="2024-04-10T21:35:56.318" v="2314" actId="20577"/>
          <ac:spMkLst>
            <pc:docMk/>
            <pc:sldMk cId="3454710562" sldId="431"/>
            <ac:spMk id="3" creationId="{3AC8ECD7-EC94-45B4-845B-0282BA1BA3AF}"/>
          </ac:spMkLst>
        </pc:spChg>
      </pc:sldChg>
      <pc:sldChg chg="del">
        <pc:chgData name="ELIZABETH MARCUS" userId="72d5ffc8-cd38-42a3-bab5-4d791557e39a" providerId="ADAL" clId="{A690FC0C-4CE0-490F-9BAC-5F67F7F96407}" dt="2024-04-10T21:20:19.770" v="1983" actId="2696"/>
        <pc:sldMkLst>
          <pc:docMk/>
          <pc:sldMk cId="2392745310" sldId="432"/>
        </pc:sldMkLst>
      </pc:sldChg>
      <pc:sldChg chg="add del">
        <pc:chgData name="ELIZABETH MARCUS" userId="72d5ffc8-cd38-42a3-bab5-4d791557e39a" providerId="ADAL" clId="{A690FC0C-4CE0-490F-9BAC-5F67F7F96407}" dt="2024-04-10T19:00:54.702" v="1252" actId="2696"/>
        <pc:sldMkLst>
          <pc:docMk/>
          <pc:sldMk cId="3748260121" sldId="433"/>
        </pc:sldMkLst>
      </pc:sldChg>
      <pc:sldChg chg="modSp mod modNotesTx">
        <pc:chgData name="ELIZABETH MARCUS" userId="72d5ffc8-cd38-42a3-bab5-4d791557e39a" providerId="ADAL" clId="{A690FC0C-4CE0-490F-9BAC-5F67F7F96407}" dt="2024-04-10T22:24:12.194" v="3223" actId="20577"/>
        <pc:sldMkLst>
          <pc:docMk/>
          <pc:sldMk cId="2670212163" sldId="435"/>
        </pc:sldMkLst>
        <pc:spChg chg="mod">
          <ac:chgData name="ELIZABETH MARCUS" userId="72d5ffc8-cd38-42a3-bab5-4d791557e39a" providerId="ADAL" clId="{A690FC0C-4CE0-490F-9BAC-5F67F7F96407}" dt="2024-04-10T21:29:31.819" v="2144" actId="20577"/>
          <ac:spMkLst>
            <pc:docMk/>
            <pc:sldMk cId="2670212163" sldId="435"/>
            <ac:spMk id="2" creationId="{0DE466CC-7AB5-48A1-BCDB-52B278E2F083}"/>
          </ac:spMkLst>
        </pc:spChg>
        <pc:spChg chg="mod">
          <ac:chgData name="ELIZABETH MARCUS" userId="72d5ffc8-cd38-42a3-bab5-4d791557e39a" providerId="ADAL" clId="{A690FC0C-4CE0-490F-9BAC-5F67F7F96407}" dt="2024-04-10T22:17:08.760" v="3148" actId="27636"/>
          <ac:spMkLst>
            <pc:docMk/>
            <pc:sldMk cId="2670212163" sldId="435"/>
            <ac:spMk id="3" creationId="{3AC8ECD7-EC94-45B4-845B-0282BA1BA3AF}"/>
          </ac:spMkLst>
        </pc:spChg>
      </pc:sldChg>
      <pc:sldChg chg="modSp mod modNotesTx">
        <pc:chgData name="ELIZABETH MARCUS" userId="72d5ffc8-cd38-42a3-bab5-4d791557e39a" providerId="ADAL" clId="{A690FC0C-4CE0-490F-9BAC-5F67F7F96407}" dt="2024-04-10T22:24:39.384" v="3234" actId="20577"/>
        <pc:sldMkLst>
          <pc:docMk/>
          <pc:sldMk cId="83087191" sldId="436"/>
        </pc:sldMkLst>
        <pc:spChg chg="mod">
          <ac:chgData name="ELIZABETH MARCUS" userId="72d5ffc8-cd38-42a3-bab5-4d791557e39a" providerId="ADAL" clId="{A690FC0C-4CE0-490F-9BAC-5F67F7F96407}" dt="2024-04-10T21:36:44.840" v="2315" actId="20577"/>
          <ac:spMkLst>
            <pc:docMk/>
            <pc:sldMk cId="83087191" sldId="436"/>
            <ac:spMk id="2" creationId="{7DCD43F6-419D-4A71-9990-20A05FCAEE54}"/>
          </ac:spMkLst>
        </pc:spChg>
        <pc:spChg chg="mod">
          <ac:chgData name="ELIZABETH MARCUS" userId="72d5ffc8-cd38-42a3-bab5-4d791557e39a" providerId="ADAL" clId="{A690FC0C-4CE0-490F-9BAC-5F67F7F96407}" dt="2024-04-10T21:41:33.588" v="2578" actId="20577"/>
          <ac:spMkLst>
            <pc:docMk/>
            <pc:sldMk cId="83087191" sldId="436"/>
            <ac:spMk id="3" creationId="{DA0635BB-A710-4D0F-A9C7-5119EBA68D60}"/>
          </ac:spMkLst>
        </pc:spChg>
      </pc:sldChg>
      <pc:sldChg chg="modSp mod modNotesTx">
        <pc:chgData name="ELIZABETH MARCUS" userId="72d5ffc8-cd38-42a3-bab5-4d791557e39a" providerId="ADAL" clId="{A690FC0C-4CE0-490F-9BAC-5F67F7F96407}" dt="2024-04-10T22:24:53.969" v="3241" actId="20577"/>
        <pc:sldMkLst>
          <pc:docMk/>
          <pc:sldMk cId="565939694" sldId="439"/>
        </pc:sldMkLst>
        <pc:spChg chg="mod">
          <ac:chgData name="ELIZABETH MARCUS" userId="72d5ffc8-cd38-42a3-bab5-4d791557e39a" providerId="ADAL" clId="{A690FC0C-4CE0-490F-9BAC-5F67F7F96407}" dt="2024-04-10T21:42:11.083" v="2628" actId="20577"/>
          <ac:spMkLst>
            <pc:docMk/>
            <pc:sldMk cId="565939694" sldId="439"/>
            <ac:spMk id="2" creationId="{A50474F4-B163-412D-ABF7-48DAF9B48B9E}"/>
          </ac:spMkLst>
        </pc:spChg>
        <pc:spChg chg="mod">
          <ac:chgData name="ELIZABETH MARCUS" userId="72d5ffc8-cd38-42a3-bab5-4d791557e39a" providerId="ADAL" clId="{A690FC0C-4CE0-490F-9BAC-5F67F7F96407}" dt="2024-04-10T21:46:50.611" v="2793" actId="27636"/>
          <ac:spMkLst>
            <pc:docMk/>
            <pc:sldMk cId="565939694" sldId="439"/>
            <ac:spMk id="3" creationId="{743858C8-D33F-4963-A3FC-D265EC53644A}"/>
          </ac:spMkLst>
        </pc:spChg>
      </pc:sldChg>
      <pc:sldChg chg="modSp del mod">
        <pc:chgData name="ELIZABETH MARCUS" userId="72d5ffc8-cd38-42a3-bab5-4d791557e39a" providerId="ADAL" clId="{A690FC0C-4CE0-490F-9BAC-5F67F7F96407}" dt="2024-04-10T21:54:38.418" v="2954" actId="2696"/>
        <pc:sldMkLst>
          <pc:docMk/>
          <pc:sldMk cId="1683476355" sldId="440"/>
        </pc:sldMkLst>
        <pc:spChg chg="mod">
          <ac:chgData name="ELIZABETH MARCUS" userId="72d5ffc8-cd38-42a3-bab5-4d791557e39a" providerId="ADAL" clId="{A690FC0C-4CE0-490F-9BAC-5F67F7F96407}" dt="2024-04-10T21:48:40.053" v="2836" actId="20577"/>
          <ac:spMkLst>
            <pc:docMk/>
            <pc:sldMk cId="1683476355" sldId="440"/>
            <ac:spMk id="2" creationId="{8A5E52D9-3ABA-4771-A72F-2C493D6B7378}"/>
          </ac:spMkLst>
        </pc:spChg>
      </pc:sldChg>
      <pc:sldChg chg="del">
        <pc:chgData name="ELIZABETH MARCUS" userId="72d5ffc8-cd38-42a3-bab5-4d791557e39a" providerId="ADAL" clId="{A690FC0C-4CE0-490F-9BAC-5F67F7F96407}" dt="2024-04-10T21:54:38.418" v="2954" actId="2696"/>
        <pc:sldMkLst>
          <pc:docMk/>
          <pc:sldMk cId="879519200" sldId="442"/>
        </pc:sldMkLst>
      </pc:sldChg>
      <pc:sldChg chg="del">
        <pc:chgData name="ELIZABETH MARCUS" userId="72d5ffc8-cd38-42a3-bab5-4d791557e39a" providerId="ADAL" clId="{A690FC0C-4CE0-490F-9BAC-5F67F7F96407}" dt="2024-04-10T21:54:38.418" v="2954" actId="2696"/>
        <pc:sldMkLst>
          <pc:docMk/>
          <pc:sldMk cId="3682330953" sldId="443"/>
        </pc:sldMkLst>
      </pc:sldChg>
      <pc:sldChg chg="del">
        <pc:chgData name="ELIZABETH MARCUS" userId="72d5ffc8-cd38-42a3-bab5-4d791557e39a" providerId="ADAL" clId="{A690FC0C-4CE0-490F-9BAC-5F67F7F96407}" dt="2024-04-10T21:54:38.418" v="2954" actId="2696"/>
        <pc:sldMkLst>
          <pc:docMk/>
          <pc:sldMk cId="3493938963" sldId="444"/>
        </pc:sldMkLst>
      </pc:sldChg>
      <pc:sldChg chg="del">
        <pc:chgData name="ELIZABETH MARCUS" userId="72d5ffc8-cd38-42a3-bab5-4d791557e39a" providerId="ADAL" clId="{A690FC0C-4CE0-490F-9BAC-5F67F7F96407}" dt="2024-04-10T21:54:38.418" v="2954" actId="2696"/>
        <pc:sldMkLst>
          <pc:docMk/>
          <pc:sldMk cId="2168747801" sldId="445"/>
        </pc:sldMkLst>
      </pc:sldChg>
      <pc:sldChg chg="add del">
        <pc:chgData name="ELIZABETH MARCUS" userId="72d5ffc8-cd38-42a3-bab5-4d791557e39a" providerId="ADAL" clId="{A690FC0C-4CE0-490F-9BAC-5F67F7F96407}" dt="2024-04-10T18:38:06.249" v="44" actId="47"/>
        <pc:sldMkLst>
          <pc:docMk/>
          <pc:sldMk cId="3570210174" sldId="4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F3894F-7240-44FC-966E-057CFCDB6DFE}"/>
              </a:ext>
            </a:extLst>
          </p:cNvPr>
          <p:cNvSpPr>
            <a:spLocks noGrp="1"/>
          </p:cNvSpPr>
          <p:nvPr>
            <p:ph type="hdr" sz="quarter"/>
          </p:nvPr>
        </p:nvSpPr>
        <p:spPr>
          <a:xfrm>
            <a:off x="0" y="0"/>
            <a:ext cx="4002088" cy="3476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93AD76-442D-4D0D-A770-0AB14F6EE394}"/>
              </a:ext>
            </a:extLst>
          </p:cNvPr>
          <p:cNvSpPr>
            <a:spLocks noGrp="1"/>
          </p:cNvSpPr>
          <p:nvPr>
            <p:ph type="dt" sz="quarter" idx="1"/>
          </p:nvPr>
        </p:nvSpPr>
        <p:spPr>
          <a:xfrm>
            <a:off x="5232400" y="0"/>
            <a:ext cx="4002088" cy="347663"/>
          </a:xfrm>
          <a:prstGeom prst="rect">
            <a:avLst/>
          </a:prstGeom>
        </p:spPr>
        <p:txBody>
          <a:bodyPr vert="horz" lIns="91440" tIns="45720" rIns="91440" bIns="45720" rtlCol="0"/>
          <a:lstStyle>
            <a:lvl1pPr algn="r">
              <a:defRPr sz="1200"/>
            </a:lvl1pPr>
          </a:lstStyle>
          <a:p>
            <a:fld id="{52F46869-9929-405E-972F-29589074C284}" type="datetimeFigureOut">
              <a:rPr lang="en-US" smtClean="0"/>
              <a:t>4/10/2024</a:t>
            </a:fld>
            <a:endParaRPr lang="en-US"/>
          </a:p>
        </p:txBody>
      </p:sp>
      <p:sp>
        <p:nvSpPr>
          <p:cNvPr id="4" name="Footer Placeholder 3">
            <a:extLst>
              <a:ext uri="{FF2B5EF4-FFF2-40B4-BE49-F238E27FC236}">
                <a16:creationId xmlns:a16="http://schemas.microsoft.com/office/drawing/2014/main" id="{436928BB-D9CC-4B76-B741-9B5D55D5519A}"/>
              </a:ext>
            </a:extLst>
          </p:cNvPr>
          <p:cNvSpPr>
            <a:spLocks noGrp="1"/>
          </p:cNvSpPr>
          <p:nvPr>
            <p:ph type="ftr" sz="quarter" idx="2"/>
          </p:nvPr>
        </p:nvSpPr>
        <p:spPr>
          <a:xfrm>
            <a:off x="0" y="6602413"/>
            <a:ext cx="4002088" cy="3476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E034DC-4AA5-48EF-A195-54F548A17AF4}"/>
              </a:ext>
            </a:extLst>
          </p:cNvPr>
          <p:cNvSpPr>
            <a:spLocks noGrp="1"/>
          </p:cNvSpPr>
          <p:nvPr>
            <p:ph type="sldNum" sz="quarter" idx="3"/>
          </p:nvPr>
        </p:nvSpPr>
        <p:spPr>
          <a:xfrm>
            <a:off x="5232400" y="6602413"/>
            <a:ext cx="4002088" cy="347662"/>
          </a:xfrm>
          <a:prstGeom prst="rect">
            <a:avLst/>
          </a:prstGeom>
        </p:spPr>
        <p:txBody>
          <a:bodyPr vert="horz" lIns="91440" tIns="45720" rIns="91440" bIns="45720" rtlCol="0" anchor="b"/>
          <a:lstStyle>
            <a:lvl1pPr algn="r">
              <a:defRPr sz="1200"/>
            </a:lvl1pPr>
          </a:lstStyle>
          <a:p>
            <a:fld id="{B170D21A-A505-4CB6-8AD7-ED62468EE428}" type="slidenum">
              <a:rPr lang="en-US" smtClean="0"/>
              <a:t>‹#›</a:t>
            </a:fld>
            <a:endParaRPr lang="en-US"/>
          </a:p>
        </p:txBody>
      </p:sp>
    </p:spTree>
    <p:extLst>
      <p:ext uri="{BB962C8B-B14F-4D97-AF65-F5344CB8AC3E}">
        <p14:creationId xmlns:p14="http://schemas.microsoft.com/office/powerpoint/2010/main" val="84004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76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2400" y="0"/>
            <a:ext cx="4002088" cy="347663"/>
          </a:xfrm>
          <a:prstGeom prst="rect">
            <a:avLst/>
          </a:prstGeom>
        </p:spPr>
        <p:txBody>
          <a:bodyPr vert="horz" lIns="91440" tIns="45720" rIns="91440" bIns="45720" rtlCol="0"/>
          <a:lstStyle>
            <a:lvl1pPr algn="r">
              <a:defRPr sz="1200"/>
            </a:lvl1pPr>
          </a:lstStyle>
          <a:p>
            <a:fld id="{A7DB50E2-8BA9-4C6A-BB2D-1D5F49813C9C}" type="datetimeFigureOut">
              <a:rPr lang="en-US" smtClean="0"/>
              <a:t>4/10/2024</a:t>
            </a:fld>
            <a:endParaRPr lang="en-US" dirty="0"/>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3925" y="3344863"/>
            <a:ext cx="7388225" cy="27368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2413"/>
            <a:ext cx="4002088" cy="3476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2400" y="6602413"/>
            <a:ext cx="4002088" cy="347662"/>
          </a:xfrm>
          <a:prstGeom prst="rect">
            <a:avLst/>
          </a:prstGeom>
        </p:spPr>
        <p:txBody>
          <a:bodyPr vert="horz" lIns="91440" tIns="45720" rIns="91440" bIns="45720" rtlCol="0" anchor="b"/>
          <a:lstStyle>
            <a:lvl1pPr algn="r">
              <a:defRPr sz="1200"/>
            </a:lvl1pPr>
          </a:lstStyle>
          <a:p>
            <a:fld id="{18E64E9A-02CB-4054-B724-BF4E8FD88BAF}" type="slidenum">
              <a:rPr lang="en-US" smtClean="0"/>
              <a:t>‹#›</a:t>
            </a:fld>
            <a:endParaRPr lang="en-US" dirty="0"/>
          </a:p>
        </p:txBody>
      </p:sp>
    </p:spTree>
    <p:extLst>
      <p:ext uri="{BB962C8B-B14F-4D97-AF65-F5344CB8AC3E}">
        <p14:creationId xmlns:p14="http://schemas.microsoft.com/office/powerpoint/2010/main" val="193982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i="1"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1</a:t>
            </a:fld>
            <a:endParaRPr lang="en-US" dirty="0"/>
          </a:p>
        </p:txBody>
      </p:sp>
    </p:spTree>
    <p:extLst>
      <p:ext uri="{BB962C8B-B14F-4D97-AF65-F5344CB8AC3E}">
        <p14:creationId xmlns:p14="http://schemas.microsoft.com/office/powerpoint/2010/main" val="32710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3"/>
            <a:ext cx="7388225" cy="3257550"/>
          </a:xfrm>
        </p:spPr>
        <p:txBody>
          <a:bodyPr/>
          <a:lstStyle/>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latin typeface="Times New Roman" panose="02020603050405020304" pitchFamily="18" charset="0"/>
                <a:cs typeface="Times New Roman" panose="02020603050405020304" pitchFamily="18" charset="0"/>
              </a:rPr>
              <a:t>*UH: Same definition as the ADA: Significant difficulty or expense.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*BUT under the PWFA, a possible reasonable accommodation may be the temporary suspension of an essential function. </a:t>
            </a: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SO the proposed rule lists factors that should be considered when that is the type of accommodation sought.</a:t>
            </a: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*These additional factors in the proposed rule are:</a:t>
            </a:r>
          </a:p>
          <a:p>
            <a:pPr marL="285750" marR="0" lvl="0" indent="-285750" algn="l" defTabSz="914400" rtl="0" eaLnBrk="1" fontAlgn="auto" latinLnBrk="0" hangingPunct="1">
              <a:lnSpc>
                <a:spcPct val="107000"/>
              </a:lnSpc>
              <a:spcBef>
                <a:spcPts val="0"/>
              </a:spcBef>
              <a:spcAft>
                <a:spcPts val="0"/>
              </a:spcAft>
              <a:buClrTx/>
              <a:buSzPts val="1000"/>
              <a:buFont typeface="Arial" panose="020B0604020202020204" pitchFamily="34" charset="0"/>
              <a:buChar char="•"/>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Consideration of the length of time that the employee or applicant will be unable to perform the essential function(s); </a:t>
            </a:r>
          </a:p>
          <a:p>
            <a:pPr marL="285750" marR="0" lvl="0" indent="-285750" algn="l" defTabSz="914400" rtl="0" eaLnBrk="1" fontAlgn="auto" latinLnBrk="0" hangingPunct="1">
              <a:lnSpc>
                <a:spcPct val="107000"/>
              </a:lnSpc>
              <a:spcBef>
                <a:spcPts val="0"/>
              </a:spcBef>
              <a:spcAft>
                <a:spcPts val="0"/>
              </a:spcAft>
              <a:buClrTx/>
              <a:buSzPts val="1000"/>
              <a:buFont typeface="Arial" panose="020B0604020202020204" pitchFamily="34" charset="0"/>
              <a:buChar char="•"/>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Whether there is work for the employee or applicant to accomplish; the nature of the essential function, including its frequency; </a:t>
            </a:r>
          </a:p>
          <a:p>
            <a:pPr marL="285750" marR="0" lvl="0" indent="-285750" algn="l" defTabSz="914400" rtl="0" eaLnBrk="1" fontAlgn="auto" latinLnBrk="0" hangingPunct="1">
              <a:lnSpc>
                <a:spcPct val="107000"/>
              </a:lnSpc>
              <a:spcBef>
                <a:spcPts val="0"/>
              </a:spcBef>
              <a:spcAft>
                <a:spcPts val="0"/>
              </a:spcAft>
              <a:buClrTx/>
              <a:buSzPts val="1000"/>
              <a:buFont typeface="Arial" panose="020B0604020202020204" pitchFamily="34" charset="0"/>
              <a:buChar char="•"/>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Whether the employer has provided other employees or applicants in similar positions who are unable to perform essential function(s) of their positions with temporary suspensions of those functions and other duties; </a:t>
            </a:r>
          </a:p>
          <a:p>
            <a:pPr marL="285750" marR="0" lvl="0" indent="-285750" algn="l" defTabSz="914400" rtl="0" eaLnBrk="1" fontAlgn="auto" latinLnBrk="0" hangingPunct="1">
              <a:lnSpc>
                <a:spcPct val="107000"/>
              </a:lnSpc>
              <a:spcBef>
                <a:spcPts val="0"/>
              </a:spcBef>
              <a:spcAft>
                <a:spcPts val="0"/>
              </a:spcAft>
              <a:buClrTx/>
              <a:buSzPts val="1000"/>
              <a:buFont typeface="Arial" panose="020B0604020202020204" pitchFamily="34" charset="0"/>
              <a:buChar char="•"/>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If necessary, whether there are other employees, temporary employees, or third parties who can perform or be temporarily hired to perform the essential function(s) in question; and </a:t>
            </a:r>
          </a:p>
          <a:p>
            <a:pPr marL="285750" marR="0" lvl="0" indent="-285750" algn="l" defTabSz="914400" rtl="0" eaLnBrk="1" fontAlgn="auto" latinLnBrk="0" hangingPunct="1">
              <a:lnSpc>
                <a:spcPct val="107000"/>
              </a:lnSpc>
              <a:spcBef>
                <a:spcPts val="0"/>
              </a:spcBef>
              <a:spcAft>
                <a:spcPts val="0"/>
              </a:spcAft>
              <a:buClrTx/>
              <a:buSzPts val="1000"/>
              <a:buFont typeface="Arial" panose="020B0604020202020204" pitchFamily="34" charset="0"/>
              <a:buChar char="•"/>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Whether the essential function(s) can be postponed or remain unperformed for any length of time and, if so, for how long.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10</a:t>
            </a:fld>
            <a:endParaRPr lang="en-US" dirty="0"/>
          </a:p>
        </p:txBody>
      </p:sp>
    </p:spTree>
    <p:extLst>
      <p:ext uri="{BB962C8B-B14F-4D97-AF65-F5344CB8AC3E}">
        <p14:creationId xmlns:p14="http://schemas.microsoft.com/office/powerpoint/2010/main" val="112550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2"/>
            <a:ext cx="7388225" cy="3116897"/>
          </a:xfrm>
        </p:spPr>
        <p:txBody>
          <a:bodyPr/>
          <a:lstStyle/>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latin typeface="Times New Roman" panose="02020603050405020304" pitchFamily="18" charset="0"/>
                <a:cs typeface="Times New Roman" panose="02020603050405020304" pitchFamily="18" charset="0"/>
              </a:rPr>
              <a:t>*UH: Same definition as the ADA: Significant difficulty or expense.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*4 Simple RAs: Proposed rule notes will almost always be considered reasonable when they are sought for pregnancy – these are called “predictable assessments.”</a:t>
            </a: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*These are: (1) allowing an employee to carry water and drink, as needed, in the employee’s work area; (2) allowing an employee additional restroom breaks; (3) allowing an employee whose work requires standing to sit and whose work requires sitting to stand, and (4) allowing an employee breaks, as needed, to eat and drink. </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11</a:t>
            </a:fld>
            <a:endParaRPr lang="en-US" dirty="0"/>
          </a:p>
        </p:txBody>
      </p:sp>
    </p:spTree>
    <p:extLst>
      <p:ext uri="{BB962C8B-B14F-4D97-AF65-F5344CB8AC3E}">
        <p14:creationId xmlns:p14="http://schemas.microsoft.com/office/powerpoint/2010/main" val="222257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3"/>
            <a:ext cx="7388225" cy="3257550"/>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“interactive process” is a method from the ADA to help the employer and the worker figure out a reasonable accommodation; the PWFA anticipates that employers will use it for requests to accommodate known limitations related to pregnancy, childbirth, or related medical conditions. Generally, it means a discussion or two-way communication between an employer and an employee or applicant to identify a reasonable accommodation.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interactive process can be a discussion or other type of interactive communication. The interactive process is not something formal. There are no required steps and no magic words.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*As we will discuss later, under the PWFA, an employer is prohibited from requiring an employee to take an accommodation other than one arrived at through the interactive process. Thus, the interactive process is a key part of what employers should be doing.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12</a:t>
            </a:fld>
            <a:endParaRPr lang="en-US" dirty="0"/>
          </a:p>
        </p:txBody>
      </p:sp>
    </p:spTree>
    <p:extLst>
      <p:ext uri="{BB962C8B-B14F-4D97-AF65-F5344CB8AC3E}">
        <p14:creationId xmlns:p14="http://schemas.microsoft.com/office/powerpoint/2010/main" val="72430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*Don’t need supporting documentation.</a:t>
            </a:r>
          </a:p>
          <a:p>
            <a:r>
              <a:rPr lang="en-US" dirty="0">
                <a:latin typeface="Times New Roman" panose="02020603050405020304" pitchFamily="18" charset="0"/>
                <a:cs typeface="Times New Roman" panose="02020603050405020304" pitchFamily="18" charset="0"/>
              </a:rPr>
              <a:t>*If R decides to, has to be reasonably needed to figure out whether to grant RA.  </a:t>
            </a:r>
          </a:p>
          <a:p>
            <a:r>
              <a:rPr lang="en-US" dirty="0">
                <a:latin typeface="Times New Roman" panose="02020603050405020304" pitchFamily="18" charset="0"/>
                <a:cs typeface="Times New Roman" panose="02020603050405020304" pitchFamily="18" charset="0"/>
              </a:rPr>
              <a:t>*Reasonable documentation is that which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describes or confirms (1) the physical or mental condition; (2) that it is related to, affected by, or arising out of pregnancy, childbirth, or related medical conditions; and (3) that a change or adjustment at work is needed for that reason.</a:t>
            </a:r>
          </a:p>
          <a:p>
            <a:pPr marL="228600" indent="-228600">
              <a:buAutoNum type="arabicPeriod"/>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13</a:t>
            </a:fld>
            <a:endParaRPr lang="en-US" dirty="0"/>
          </a:p>
        </p:txBody>
      </p:sp>
    </p:spTree>
    <p:extLst>
      <p:ext uri="{BB962C8B-B14F-4D97-AF65-F5344CB8AC3E}">
        <p14:creationId xmlns:p14="http://schemas.microsoft.com/office/powerpoint/2010/main" val="325919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PWFA does not set out exactly how a worker goes about asking for an accommodation. Under the proposed rule, such a request has two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*First, Employee must ID the limitation which is the physical or mental condition, AND that is related to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affected by, or arising out of pregnancy, childbirth, or related medical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*Second, Employee must indicate that they need an adjustment or change at work.</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*Like the ADA, the proposed rule provides that a request for an accommodation does not have to be in writing or use specific words/phrases.</a:t>
            </a:r>
          </a:p>
        </p:txBody>
      </p:sp>
      <p:sp>
        <p:nvSpPr>
          <p:cNvPr id="4" name="Slide Number Placeholder 3"/>
          <p:cNvSpPr>
            <a:spLocks noGrp="1"/>
          </p:cNvSpPr>
          <p:nvPr>
            <p:ph type="sldNum" sz="quarter" idx="5"/>
          </p:nvPr>
        </p:nvSpPr>
        <p:spPr/>
        <p:txBody>
          <a:bodyPr/>
          <a:lstStyle/>
          <a:p>
            <a:fld id="{18E64E9A-02CB-4054-B724-BF4E8FD88BAF}" type="slidenum">
              <a:rPr lang="en-US" smtClean="0"/>
              <a:t>14</a:t>
            </a:fld>
            <a:endParaRPr lang="en-US" dirty="0"/>
          </a:p>
        </p:txBody>
      </p:sp>
    </p:spTree>
    <p:extLst>
      <p:ext uri="{BB962C8B-B14F-4D97-AF65-F5344CB8AC3E}">
        <p14:creationId xmlns:p14="http://schemas.microsoft.com/office/powerpoint/2010/main" val="407131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3"/>
            <a:ext cx="7388225" cy="43970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*FYI on #4: Sometimes, when employees notify their employers that they are pregnant, employers place them on leave or direct them to use leave. Workers on unpaid leave risk their economic security, and workers who use their leave—whether paid or unpaid—prior to giving birth may not have leave when they need it to recover from childbirth. This provision of the PWFA seeks to limit this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15</a:t>
            </a:fld>
            <a:endParaRPr lang="en-US" dirty="0"/>
          </a:p>
        </p:txBody>
      </p:sp>
    </p:spTree>
    <p:extLst>
      <p:ext uri="{BB962C8B-B14F-4D97-AF65-F5344CB8AC3E}">
        <p14:creationId xmlns:p14="http://schemas.microsoft.com/office/powerpoint/2010/main" val="1925575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2"/>
            <a:ext cx="7388225" cy="3257551"/>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16</a:t>
            </a:fld>
            <a:endParaRPr lang="en-US" dirty="0"/>
          </a:p>
        </p:txBody>
      </p:sp>
    </p:spTree>
    <p:extLst>
      <p:ext uri="{BB962C8B-B14F-4D97-AF65-F5344CB8AC3E}">
        <p14:creationId xmlns:p14="http://schemas.microsoft.com/office/powerpoint/2010/main" val="214654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3"/>
            <a:ext cx="7388225" cy="3421697"/>
          </a:xfrm>
        </p:spPr>
        <p:txBody>
          <a:bodyPr/>
          <a:lstStyle/>
          <a:p>
            <a:endParaRPr lang="en-US" dirty="0"/>
          </a:p>
        </p:txBody>
      </p:sp>
      <p:sp>
        <p:nvSpPr>
          <p:cNvPr id="4" name="Slide Number Placeholder 3"/>
          <p:cNvSpPr>
            <a:spLocks noGrp="1"/>
          </p:cNvSpPr>
          <p:nvPr>
            <p:ph type="sldNum" sz="quarter" idx="5"/>
          </p:nvPr>
        </p:nvSpPr>
        <p:spPr/>
        <p:txBody>
          <a:bodyPr/>
          <a:lstStyle/>
          <a:p>
            <a:fld id="{18E64E9A-02CB-4054-B724-BF4E8FD88BAF}" type="slidenum">
              <a:rPr lang="en-US" smtClean="0"/>
              <a:t>17</a:t>
            </a:fld>
            <a:endParaRPr lang="en-US" dirty="0"/>
          </a:p>
        </p:txBody>
      </p:sp>
    </p:spTree>
    <p:extLst>
      <p:ext uri="{BB962C8B-B14F-4D97-AF65-F5344CB8AC3E}">
        <p14:creationId xmlns:p14="http://schemas.microsoft.com/office/powerpoint/2010/main" val="257609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6069" y="3296872"/>
            <a:ext cx="7388225" cy="4892087"/>
          </a:xfrm>
        </p:spPr>
        <p:txBody>
          <a:bodyPr/>
          <a:lstStyle/>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Pregnant Workers Fairness Act (PWFA) is a new law that the EEOC began to enforce on 6/27/23. It gives workers with known limitations</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related to, affected by, or arising out of pregnancy, childbirth, or related medical conditions the right to reasonable accommodations absent undue hardship on the employer.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*In 8/23 EEOC published proposed regulations.  The regs contained a public comment period which closed 10/23. Final regs were due 12/29/23.  Current status is we are waiting on the release of final regs.  Law is still in effect, employers need to rely for now on proposed regs for insight on how EEOC views interpretation of PWFA.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*In case asked: </a:t>
            </a:r>
            <a:r>
              <a:rPr lang="en-US" sz="1800" b="1" dirty="0">
                <a:effectLst/>
                <a:latin typeface="Calibri" panose="020F0502020204030204" pitchFamily="34" charset="0"/>
                <a:ea typeface="Calibri" panose="020F0502020204030204" pitchFamily="34" charset="0"/>
              </a:rPr>
              <a:t>Texas PWFA Injunction: </a:t>
            </a:r>
            <a:r>
              <a:rPr lang="en-US" sz="1800" dirty="0">
                <a:effectLst/>
                <a:latin typeface="Calibri" panose="020F0502020204030204" pitchFamily="34" charset="0"/>
                <a:ea typeface="Calibri" panose="020F0502020204030204" pitchFamily="34" charset="0"/>
              </a:rPr>
              <a:t>“The case is in litigation so I can’t comment in depth.  I can share that the court has enjoined the EEOC from enforcing the Pregnant Workers Fairness Act against the State of Texas </a:t>
            </a:r>
            <a:r>
              <a:rPr lang="en-US" sz="1800" i="1" dirty="0">
                <a:effectLst/>
                <a:latin typeface="Calibri" panose="020F0502020204030204" pitchFamily="34" charset="0"/>
                <a:ea typeface="Calibri" panose="020F0502020204030204" pitchFamily="34" charset="0"/>
              </a:rPr>
              <a:t>as an employer</a:t>
            </a:r>
            <a:r>
              <a:rPr lang="en-US" sz="1800" dirty="0">
                <a:effectLst/>
                <a:latin typeface="Calibri" panose="020F0502020204030204" pitchFamily="34" charset="0"/>
                <a:ea typeface="Calibri" panose="020F0502020204030204" pitchFamily="34" charset="0"/>
              </a:rPr>
              <a:t>, and that the EEOC is complying with the court’s order.  The injunction does not cover any other employers or any other statutes the EEOC enforces.  I would recommend looking at the court’s order and opinion for more information.” </a:t>
            </a:r>
            <a:r>
              <a:rPr lang="en-US" dirty="0">
                <a:effectLst/>
                <a:latin typeface="Times New Roman" panose="02020603050405020304" pitchFamily="18" charset="0"/>
                <a:ea typeface="Calibri" panose="020F0502020204030204" pitchFamily="34" charset="0"/>
                <a:cs typeface="Times New Roman" panose="02020603050405020304" pitchFamily="18" charset="0"/>
              </a:rPr>
              <a:t>(Claim in fed court in TX that Congress violated Constitution in passing Consolidated Appropriations Act of 2023 (which included PWFA) d/t reliance on COVID-</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eara</a:t>
            </a:r>
            <a:r>
              <a:rPr lang="en-US" dirty="0">
                <a:effectLst/>
                <a:latin typeface="Times New Roman" panose="02020603050405020304" pitchFamily="18" charset="0"/>
                <a:ea typeface="Calibri" panose="020F0502020204030204" pitchFamily="34" charset="0"/>
                <a:cs typeface="Times New Roman" panose="02020603050405020304" pitchFamily="18" charset="0"/>
              </a:rPr>
              <a:t> OK to all physically non-present members of the House to vote by proxy and still count towards the quorum.)</a:t>
            </a:r>
          </a:p>
          <a:p>
            <a:pPr marL="0" marR="0">
              <a:lnSpc>
                <a:spcPct val="107000"/>
              </a:lnSpc>
              <a:spcBef>
                <a:spcPts val="0"/>
              </a:spcBef>
              <a:spcAft>
                <a:spcPts val="800"/>
              </a:spcAft>
            </a:pPr>
            <a:br>
              <a:rPr lang="en-US" dirty="0">
                <a:effectLst/>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2</a:t>
            </a:fld>
            <a:endParaRPr lang="en-US" dirty="0"/>
          </a:p>
        </p:txBody>
      </p:sp>
    </p:spTree>
    <p:extLst>
      <p:ext uri="{BB962C8B-B14F-4D97-AF65-F5344CB8AC3E}">
        <p14:creationId xmlns:p14="http://schemas.microsoft.com/office/powerpoint/2010/main" val="145858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2"/>
            <a:ext cx="7388225" cy="4671377"/>
          </a:xfrm>
        </p:spPr>
        <p:txBody>
          <a:bodyPr/>
          <a:lstStyle/>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*First, we want to talk about how the PWFA relates to current laws that protect pregnant workers that the EEOC enforces and that you are likely familiar with: Title VII of the Civil Rights Act and the Americans with Disabilities Act.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*Title VII prohibits sex discrimination, which includes discrimination based on pregnancy, childbirth, or related medical conditions. Title VII prohibits discrimination based on sex in all aspects of employment, including hiring, firing, pay, job assignments, promotions, training benefits, or any other term or condition of employment.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*Additionally, under Title VII, a pregnant worker can get an accommodation if the employer provides the same benefit to non-pregnant workers who are similar in their ability or inability to work. For example, if the pregnant worker needed a stool to sit on while working, the employer might not be required to provide one unless the pregnant worker could point to a non-pregnant worker who needed a stool and was allowed to have one, or some direct evidence of discrimination, like such as a biased comment or a policy that, on its face, excluded pregnant workers.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*The ADA prohibits discrimination based on disability in all aspects of employment, including hiring, firing, pay, job assignments, promotions, training, benefits, or any other term or condition of employment.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Additionally, the ADA requires accommodations (absent undue hardship) if the worker has an impairment related to pregnancy, childbirth, or a related medical condition that meets definition of a disability. Under the ADA, a person has a disability if the person has a physical or mental condition that substantially limits a major life activity or bodily function.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*Now, with the PWFA, pregnant workers have a direct route to obtaining reasonable accommodations, absent undue hardship. </a:t>
            </a:r>
          </a:p>
          <a:p>
            <a:pPr marL="0" marR="0">
              <a:lnSpc>
                <a:spcPct val="107000"/>
              </a:lnSpc>
              <a:spcBef>
                <a:spcPts val="0"/>
              </a:spcBef>
              <a:spcAft>
                <a:spcPts val="800"/>
              </a:spcAft>
            </a:pPr>
            <a:endParaRPr lang="en-US"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3</a:t>
            </a:fld>
            <a:endParaRPr lang="en-US" dirty="0"/>
          </a:p>
        </p:txBody>
      </p:sp>
    </p:spTree>
    <p:extLst>
      <p:ext uri="{BB962C8B-B14F-4D97-AF65-F5344CB8AC3E}">
        <p14:creationId xmlns:p14="http://schemas.microsoft.com/office/powerpoint/2010/main" val="47007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The PWFA requires a </a:t>
            </a:r>
            <a:r>
              <a:rPr lang="en-US" b="1" dirty="0">
                <a:effectLst/>
                <a:latin typeface="Times New Roman" panose="02020603050405020304" pitchFamily="18" charset="0"/>
                <a:ea typeface="Calibri" panose="020F0502020204030204" pitchFamily="34" charset="0"/>
                <a:cs typeface="Arial" panose="020B0604020202020204" pitchFamily="34" charset="0"/>
              </a:rPr>
              <a:t>covered entity </a:t>
            </a:r>
            <a:r>
              <a:rPr lang="en-US" dirty="0">
                <a:effectLst/>
                <a:latin typeface="Times New Roman" panose="02020603050405020304" pitchFamily="18" charset="0"/>
                <a:ea typeface="Calibri" panose="020F0502020204030204" pitchFamily="34" charset="0"/>
                <a:cs typeface="Arial" panose="020B0604020202020204" pitchFamily="34" charset="0"/>
              </a:rPr>
              <a:t>to provide </a:t>
            </a:r>
            <a:r>
              <a:rPr lang="en-US" b="1" dirty="0">
                <a:effectLst/>
                <a:latin typeface="Times New Roman" panose="02020603050405020304" pitchFamily="18" charset="0"/>
                <a:ea typeface="Calibri" panose="020F0502020204030204" pitchFamily="34" charset="0"/>
                <a:cs typeface="Arial" panose="020B0604020202020204" pitchFamily="34" charset="0"/>
              </a:rPr>
              <a:t>reasonable accommodations</a:t>
            </a:r>
            <a:r>
              <a:rPr lang="en-US" dirty="0">
                <a:effectLst/>
                <a:latin typeface="Times New Roman" panose="02020603050405020304" pitchFamily="18" charset="0"/>
                <a:ea typeface="Calibri" panose="020F0502020204030204" pitchFamily="34" charset="0"/>
                <a:cs typeface="Arial" panose="020B0604020202020204" pitchFamily="34" charset="0"/>
              </a:rPr>
              <a:t> to a </a:t>
            </a:r>
            <a:r>
              <a:rPr lang="en-US" b="1" dirty="0">
                <a:effectLst/>
                <a:latin typeface="Times New Roman" panose="02020603050405020304" pitchFamily="18" charset="0"/>
                <a:ea typeface="Calibri" panose="020F0502020204030204" pitchFamily="34" charset="0"/>
                <a:cs typeface="Arial" panose="020B0604020202020204" pitchFamily="34" charset="0"/>
              </a:rPr>
              <a:t>qualified</a:t>
            </a: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b="1" dirty="0">
                <a:effectLst/>
                <a:latin typeface="Times New Roman" panose="02020603050405020304" pitchFamily="18" charset="0"/>
                <a:ea typeface="Calibri" panose="020F0502020204030204" pitchFamily="34" charset="0"/>
                <a:cs typeface="Arial" panose="020B0604020202020204" pitchFamily="34" charset="0"/>
              </a:rPr>
              <a:t>employee</a:t>
            </a:r>
            <a:r>
              <a:rPr lang="en-US" dirty="0">
                <a:effectLst/>
                <a:latin typeface="Times New Roman" panose="02020603050405020304" pitchFamily="18" charset="0"/>
                <a:ea typeface="Calibri" panose="020F0502020204030204" pitchFamily="34" charset="0"/>
                <a:cs typeface="Arial" panose="020B0604020202020204" pitchFamily="34" charset="0"/>
              </a:rPr>
              <a:t> or applicant with </a:t>
            </a:r>
            <a:r>
              <a:rPr lang="en-US" b="1" dirty="0">
                <a:effectLst/>
                <a:latin typeface="Times New Roman" panose="02020603050405020304" pitchFamily="18" charset="0"/>
                <a:ea typeface="Calibri" panose="020F0502020204030204" pitchFamily="34" charset="0"/>
                <a:cs typeface="Arial" panose="020B0604020202020204" pitchFamily="34" charset="0"/>
              </a:rPr>
              <a:t>a known limitation</a:t>
            </a: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b="1" dirty="0">
                <a:effectLst/>
                <a:latin typeface="Times New Roman" panose="02020603050405020304" pitchFamily="18" charset="0"/>
                <a:ea typeface="Calibri" panose="020F0502020204030204" pitchFamily="34" charset="0"/>
                <a:cs typeface="Arial" panose="020B0604020202020204" pitchFamily="34" charset="0"/>
              </a:rPr>
              <a:t>related to, affected by, or arising out of pregnancy, childbirth, or related medical conditions</a:t>
            </a: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b="1" dirty="0">
                <a:effectLst/>
                <a:latin typeface="Times New Roman" panose="02020603050405020304" pitchFamily="18" charset="0"/>
                <a:ea typeface="Calibri" panose="020F0502020204030204" pitchFamily="34" charset="0"/>
                <a:cs typeface="Arial" panose="020B0604020202020204" pitchFamily="34" charset="0"/>
              </a:rPr>
              <a:t>absent undue hardship</a:t>
            </a:r>
            <a:r>
              <a:rPr lang="en-US" dirty="0">
                <a:effectLst/>
                <a:latin typeface="Times New Roman" panose="02020603050405020304" pitchFamily="18"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dirty="0">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E64E9A-02CB-4054-B724-BF4E8FD88BAF}" type="slidenum">
              <a:rPr lang="en-US" smtClean="0"/>
              <a:t>4</a:t>
            </a:fld>
            <a:endParaRPr lang="en-US" dirty="0"/>
          </a:p>
        </p:txBody>
      </p:sp>
    </p:spTree>
    <p:extLst>
      <p:ext uri="{BB962C8B-B14F-4D97-AF65-F5344CB8AC3E}">
        <p14:creationId xmlns:p14="http://schemas.microsoft.com/office/powerpoint/2010/main" val="423441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2"/>
            <a:ext cx="7388225" cy="3137217"/>
          </a:xfrm>
        </p:spPr>
        <p:txBody>
          <a:bodyPr/>
          <a:lstStyle/>
          <a:p>
            <a:r>
              <a:rPr lang="en-US" dirty="0">
                <a:latin typeface="Times New Roman" panose="02020603050405020304" pitchFamily="18" charset="0"/>
                <a:cs typeface="Times New Roman" panose="02020603050405020304" pitchFamily="18" charset="0"/>
              </a:rPr>
              <a:t>*A worker may need a reasonable accommodation under the PWFA to apply for a job, to do an essential function of their job, to help them have equal terms, conditions or privileges of employment, or because they need one or more essential functions of the job temporarily suspended.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proposed rule contains many examples of possible reasonable accommodations. </a:t>
            </a:r>
          </a:p>
          <a:p>
            <a:r>
              <a:rPr lang="en-US" dirty="0">
                <a:latin typeface="Times New Roman" panose="02020603050405020304" pitchFamily="18" charset="0"/>
                <a:cs typeface="Times New Roman" panose="02020603050405020304" pitchFamily="18" charset="0"/>
              </a:rPr>
              <a:t>*Some examples of reasonable accommodations under the PWFA could be breaks to use the restroom, eat, or drink, changes in uniforms or safety gear, changes in work schedules, telework, light duty, or leave. </a:t>
            </a:r>
          </a:p>
          <a:p>
            <a:r>
              <a:rPr lang="en-US" dirty="0">
                <a:latin typeface="Times New Roman" panose="02020603050405020304" pitchFamily="18" charset="0"/>
                <a:cs typeface="Times New Roman" panose="02020603050405020304" pitchFamily="18" charset="0"/>
              </a:rPr>
              <a:t>*It is important to keep in mind that these are just examples – there may be many others. </a:t>
            </a:r>
          </a:p>
          <a:p>
            <a:r>
              <a:rPr lang="en-US" dirty="0">
                <a:latin typeface="Times New Roman" panose="02020603050405020304" pitchFamily="18" charset="0"/>
                <a:cs typeface="Times New Roman" panose="02020603050405020304" pitchFamily="18" charset="0"/>
              </a:rPr>
              <a:t>*And it is important to remember that an employer has a defense if it can prove that the reasonable accommodation causes an undue hardship. </a:t>
            </a:r>
          </a:p>
        </p:txBody>
      </p:sp>
      <p:sp>
        <p:nvSpPr>
          <p:cNvPr id="4" name="Slide Number Placeholder 3"/>
          <p:cNvSpPr>
            <a:spLocks noGrp="1"/>
          </p:cNvSpPr>
          <p:nvPr>
            <p:ph type="sldNum" sz="quarter" idx="5"/>
          </p:nvPr>
        </p:nvSpPr>
        <p:spPr/>
        <p:txBody>
          <a:bodyPr/>
          <a:lstStyle/>
          <a:p>
            <a:fld id="{18E64E9A-02CB-4054-B724-BF4E8FD88BAF}" type="slidenum">
              <a:rPr lang="en-US" smtClean="0"/>
              <a:t>5</a:t>
            </a:fld>
            <a:endParaRPr lang="en-US" dirty="0"/>
          </a:p>
        </p:txBody>
      </p:sp>
    </p:spTree>
    <p:extLst>
      <p:ext uri="{BB962C8B-B14F-4D97-AF65-F5344CB8AC3E}">
        <p14:creationId xmlns:p14="http://schemas.microsoft.com/office/powerpoint/2010/main" val="143771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2"/>
            <a:ext cx="7388225" cy="2994977"/>
          </a:xfrm>
        </p:spPr>
        <p:txBody>
          <a:bodyPr/>
          <a:lstStyle/>
          <a:p>
            <a:r>
              <a:rPr lang="en-US" dirty="0">
                <a:latin typeface="Times New Roman" panose="02020603050405020304" pitchFamily="18" charset="0"/>
                <a:cs typeface="Times New Roman" panose="02020603050405020304" pitchFamily="18" charset="0"/>
              </a:rPr>
              <a:t>*Leave may be a common requested accommodation under the PWFA. As discussed in the proposed rule, workers may request leave for a variety of reasons including for appointments with health care professionals before pregnancy for those trying to become pregnant, during or after pregnancy, and to recover from childbirth. </a:t>
            </a:r>
          </a:p>
          <a:p>
            <a:pPr marL="0" marR="0">
              <a:lnSpc>
                <a:spcPct val="107000"/>
              </a:lnSpc>
              <a:spcBef>
                <a:spcPts val="0"/>
              </a:spcBef>
              <a:spcAft>
                <a:spcPts val="800"/>
              </a:spcAft>
            </a:pPr>
            <a:r>
              <a:rPr lang="en-US" dirty="0">
                <a:effectLst/>
                <a:latin typeface="Times New Roman" panose="02020603050405020304" pitchFamily="18" charset="0"/>
                <a:ea typeface="+mn-ea"/>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As with the ADA, if the employee has a right to something – for example, sick leave or maternity leave under the employer’s polices, sick leave or maternity leave under state law, or FMLA leave – there is no need for leave as a reasonable accommodation. However, if the employee is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not </a:t>
            </a:r>
            <a:r>
              <a:rPr lang="en-US" dirty="0">
                <a:effectLst/>
                <a:latin typeface="Times New Roman" panose="02020603050405020304" pitchFamily="18" charset="0"/>
                <a:ea typeface="Calibri" panose="020F0502020204030204" pitchFamily="34" charset="0"/>
                <a:cs typeface="Times New Roman" panose="02020603050405020304" pitchFamily="18" charset="0"/>
              </a:rPr>
              <a:t>eligible for leave under another statute or program or has exhausted their leave under the other statute or program, they can seek leave as a reasonable accommodation under the PWFA.  </a:t>
            </a: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*Also, as we will explain in our discussion of practices prohibited under the PWFA, the PWFA prohibits an employer from requiring a worker to take leave as a reasonable accommodation if there is another effective accommodation that would allow them to work instead that does not cause an undue hardship.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6</a:t>
            </a:fld>
            <a:endParaRPr lang="en-US" dirty="0"/>
          </a:p>
        </p:txBody>
      </p:sp>
    </p:spTree>
    <p:extLst>
      <p:ext uri="{BB962C8B-B14F-4D97-AF65-F5344CB8AC3E}">
        <p14:creationId xmlns:p14="http://schemas.microsoft.com/office/powerpoint/2010/main" val="421589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3"/>
            <a:ext cx="7388225" cy="3482657"/>
          </a:xfrm>
        </p:spPr>
        <p:txBody>
          <a:bodyPr/>
          <a:lstStyle/>
          <a:p>
            <a:r>
              <a:rPr lang="en-US" dirty="0">
                <a:latin typeface="Times New Roman" panose="02020603050405020304" pitchFamily="18" charset="0"/>
                <a:cs typeface="Times New Roman" panose="02020603050405020304" pitchFamily="18" charset="0"/>
              </a:rPr>
              <a:t>*Under the PWFA, reasonable accommodations are available for qualified employees or applicants.</a:t>
            </a:r>
          </a:p>
          <a:p>
            <a:r>
              <a:rPr lang="en-US" dirty="0">
                <a:latin typeface="Times New Roman" panose="02020603050405020304" pitchFamily="18" charset="0"/>
                <a:cs typeface="Times New Roman" panose="02020603050405020304" pitchFamily="18" charset="0"/>
              </a:rPr>
              <a:t>*There are two ways for a worker to be qualified under the PWFA.  The existing ADA definition is the one we are familiar with.</a:t>
            </a:r>
          </a:p>
          <a:p>
            <a:r>
              <a:rPr lang="en-US" dirty="0">
                <a:latin typeface="Times New Roman" panose="02020603050405020304" pitchFamily="18" charset="0"/>
                <a:cs typeface="Times New Roman" panose="02020603050405020304" pitchFamily="18" charset="0"/>
              </a:rPr>
              <a:t>*The additional PWFA definition is very different.  The proposed regs provide further definitions:</a:t>
            </a:r>
          </a:p>
          <a:p>
            <a:pPr marL="0" marR="0" indent="0">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*Temporary: Lasting for a limited time, not permanent, and may extend beyond in the near future.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Times New Roman" panose="02020603050405020304" pitchFamily="18" charset="0"/>
                <a:ea typeface="Calibri" panose="020F0502020204030204" pitchFamily="34" charset="0"/>
                <a:cs typeface="Arial" panose="020B0604020202020204" pitchFamily="34" charset="0"/>
              </a:rPr>
              <a:t>*In the near future: G</a:t>
            </a:r>
            <a:r>
              <a:rPr lang="en-US" dirty="0">
                <a:effectLst/>
                <a:latin typeface="Times New Roman" panose="02020603050405020304" pitchFamily="18" charset="0"/>
                <a:ea typeface="Calibri" panose="020F0502020204030204" pitchFamily="34" charset="0"/>
              </a:rPr>
              <a:t>enerally forty weeks. This means that if the employee could perform the essential functions that needs to be suspended within generally 40 weeks, they will be considered qualified. (EEOC picked 40 weeks b/c typical length of pregnancy.)  No bright line: The actual length of the temporary suspension of the essential function(s) will depend upon what the employee requires, and the employer always has available the defense that it would create an undue hardship.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*EFs may be temporarily suspended or reassigned.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*It is important to remember that all we are talking about here is who is “qualified.” An employer has a defense if it can prove that the reasonable accommodation – temporary suspension of one more essential functions and/or another reasonable accommodation – causes an undue hardship.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7</a:t>
            </a:fld>
            <a:endParaRPr lang="en-US" dirty="0"/>
          </a:p>
        </p:txBody>
      </p:sp>
    </p:spTree>
    <p:extLst>
      <p:ext uri="{BB962C8B-B14F-4D97-AF65-F5344CB8AC3E}">
        <p14:creationId xmlns:p14="http://schemas.microsoft.com/office/powerpoint/2010/main" val="10655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*Under the PWFA, reasonable accommodations are available for qualified employees or applicants with a known limitation. The statute defines “known limitation” as “a physical or mental condition related to, affected by, or arising out of pregnancy, childbirth, or related medical conditions that the employee or employee’s representative has communicated to the employer whether or not such condition meets the definition of a disability” from the ADA.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latin typeface="Times New Roman" panose="02020603050405020304" pitchFamily="18" charset="0"/>
                <a:cs typeface="Times New Roman" panose="02020603050405020304" pitchFamily="18" charset="0"/>
              </a:rPr>
              <a:t>*In the proposed rule, “known”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means “the employee or applicant, or a representative of the employee or applicant, has communicated the limitation to the covered entity.”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proposed rule defines ”limitation” as a modest or minor impediment or problem.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8E64E9A-02CB-4054-B724-BF4E8FD88BAF}" type="slidenum">
              <a:rPr lang="en-US" smtClean="0"/>
              <a:t>8</a:t>
            </a:fld>
            <a:endParaRPr lang="en-US" dirty="0"/>
          </a:p>
        </p:txBody>
      </p:sp>
    </p:spTree>
    <p:extLst>
      <p:ext uri="{BB962C8B-B14F-4D97-AF65-F5344CB8AC3E}">
        <p14:creationId xmlns:p14="http://schemas.microsoft.com/office/powerpoint/2010/main" val="33374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44863"/>
            <a:ext cx="7388225" cy="41735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*An employer does not have to provide a reasonable accommodation under the PWFA if it causes the employer an undue hardship. The PWFA says to use the same definition of undue hardship as the ADA. In the ADA, undue hardship means significant difficulty or expense. </a:t>
            </a:r>
          </a:p>
          <a:p>
            <a:pPr marL="0" marR="0">
              <a:lnSpc>
                <a:spcPct val="107000"/>
              </a:lnSpc>
              <a:spcBef>
                <a:spcPts val="1200"/>
              </a:spcBef>
              <a:spcAft>
                <a:spcPts val="0"/>
              </a:spcAft>
            </a:pPr>
            <a:r>
              <a:rPr lang="en-US"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*Under the ADA, a determination of undue hardship should be based on several factors, including:</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900"/>
              </a:spcAft>
              <a:buSzPts val="1000"/>
              <a:buFont typeface="Symbol" panose="05050102010706020507" pitchFamily="18" charset="2"/>
              <a:buChar char=""/>
              <a:tabLst>
                <a:tab pos="457200" algn="l"/>
              </a:tabLst>
            </a:pPr>
            <a:r>
              <a:rPr lang="en-US"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the nature and cost of the accommodation needed;</a:t>
            </a:r>
            <a:endParaRPr lang="en-US"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900"/>
              </a:spcAft>
              <a:buSzPts val="1000"/>
              <a:buFont typeface="Symbol" panose="05050102010706020507" pitchFamily="18" charset="2"/>
              <a:buChar char=""/>
              <a:tabLst>
                <a:tab pos="457200" algn="l"/>
              </a:tabLst>
            </a:pPr>
            <a:r>
              <a:rPr lang="en-US"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the overall financial resources of the facility making the reasonable accommodation; the number of persons employed at this facility; the effect on expenses and resources of the facility;</a:t>
            </a:r>
            <a:endParaRPr lang="en-US"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900"/>
              </a:spcAft>
              <a:buSzPts val="1000"/>
              <a:buFont typeface="Symbol" panose="05050102010706020507" pitchFamily="18" charset="2"/>
              <a:buChar char=""/>
              <a:tabLst>
                <a:tab pos="457200" algn="l"/>
              </a:tabLst>
            </a:pPr>
            <a:r>
              <a:rPr lang="en-US"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the overall financial resources, size, number of employees, and type and location of facilities of the employer (if the facility involved in the reasonable accommodation is part of a larger entity);</a:t>
            </a:r>
            <a:endParaRPr lang="en-US"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900"/>
              </a:spcAft>
              <a:buSzPts val="1000"/>
              <a:buFont typeface="Symbol" panose="05050102010706020507" pitchFamily="18" charset="2"/>
              <a:buChar char=""/>
              <a:tabLst>
                <a:tab pos="457200" algn="l"/>
              </a:tabLst>
            </a:pPr>
            <a:r>
              <a:rPr lang="en-US"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the type of operation of the employer, including the structure and functions of the workforce, the geographic separateness, and the administrative or fiscal relationship of the facility involved in making the accommodation to the employer;</a:t>
            </a:r>
            <a:endParaRPr lang="en-US"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the impact of the accommodation on the operation of the facility.</a:t>
            </a: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en-US"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*The proposed rule uses these factors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E64E9A-02CB-4054-B724-BF4E8FD88BAF}" type="slidenum">
              <a:rPr lang="en-US" smtClean="0"/>
              <a:t>9</a:t>
            </a:fld>
            <a:endParaRPr lang="en-US" dirty="0"/>
          </a:p>
        </p:txBody>
      </p:sp>
    </p:spTree>
    <p:extLst>
      <p:ext uri="{BB962C8B-B14F-4D97-AF65-F5344CB8AC3E}">
        <p14:creationId xmlns:p14="http://schemas.microsoft.com/office/powerpoint/2010/main" val="212320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D52B7F-B779-46E6-9DEC-0701B38C8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 y="0"/>
            <a:ext cx="12190095" cy="6858000"/>
          </a:xfrm>
          <a:prstGeom prst="rect">
            <a:avLst/>
          </a:prstGeom>
        </p:spPr>
      </p:pic>
      <p:sp>
        <p:nvSpPr>
          <p:cNvPr id="2" name="Title 1">
            <a:extLst>
              <a:ext uri="{FF2B5EF4-FFF2-40B4-BE49-F238E27FC236}">
                <a16:creationId xmlns:a16="http://schemas.microsoft.com/office/drawing/2014/main" id="{85650C53-B3DA-4682-AC73-25285B086F4E}"/>
              </a:ext>
            </a:extLst>
          </p:cNvPr>
          <p:cNvSpPr>
            <a:spLocks noGrp="1"/>
          </p:cNvSpPr>
          <p:nvPr>
            <p:ph type="ctrTitle"/>
          </p:nvPr>
        </p:nvSpPr>
        <p:spPr>
          <a:xfrm>
            <a:off x="2908300" y="1122363"/>
            <a:ext cx="7404100" cy="2387600"/>
          </a:xfrm>
        </p:spPr>
        <p:txBody>
          <a:bodyPr anchor="ctr">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B0D31786-31CE-4A1E-88C9-C994D9A24BF8}"/>
              </a:ext>
            </a:extLst>
          </p:cNvPr>
          <p:cNvSpPr>
            <a:spLocks noGrp="1"/>
          </p:cNvSpPr>
          <p:nvPr>
            <p:ph type="subTitle" idx="1"/>
          </p:nvPr>
        </p:nvSpPr>
        <p:spPr>
          <a:xfrm>
            <a:off x="2908300" y="3528219"/>
            <a:ext cx="74041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547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4575-38A6-4616-866F-ACC82A8C5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052C62-3230-4AFB-BAFD-EFFCA8504D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93DC5-1448-42EF-A68B-35B2FF5239AF}"/>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5" name="Footer Placeholder 4">
            <a:extLst>
              <a:ext uri="{FF2B5EF4-FFF2-40B4-BE49-F238E27FC236}">
                <a16:creationId xmlns:a16="http://schemas.microsoft.com/office/drawing/2014/main" id="{A3232216-4068-4C84-91B5-B8C00562227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151E0E1-E0D6-46CF-BF9B-742E55EDC36F}"/>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31166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190B1A-9BCD-463E-B5C1-9848A217B7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2" name="Title 1">
            <a:extLst>
              <a:ext uri="{FF2B5EF4-FFF2-40B4-BE49-F238E27FC236}">
                <a16:creationId xmlns:a16="http://schemas.microsoft.com/office/drawing/2014/main" id="{79FBF3A1-B746-4526-B4B4-4F6A2E7E7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F27CC2-CAF9-43AB-9F82-677004394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3D469-0B5C-4787-AAFB-5CCB5C3D3939}"/>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5" name="Footer Placeholder 4">
            <a:extLst>
              <a:ext uri="{FF2B5EF4-FFF2-40B4-BE49-F238E27FC236}">
                <a16:creationId xmlns:a16="http://schemas.microsoft.com/office/drawing/2014/main" id="{460C38E5-140E-41FD-8361-B5A163D07A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3E7A5-2CCB-4A5D-8984-32C7A84332D4}"/>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234199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5E84-5B35-43CA-8285-81E7DDDEA4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9E595-ACE8-4491-AAC9-E13BDD725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E62B0-9B45-42AB-A58C-7D3315B805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C48B4A-4166-4D72-B421-8802D7DF0498}"/>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6" name="Footer Placeholder 5">
            <a:extLst>
              <a:ext uri="{FF2B5EF4-FFF2-40B4-BE49-F238E27FC236}">
                <a16:creationId xmlns:a16="http://schemas.microsoft.com/office/drawing/2014/main" id="{C8E26B37-A313-4BC3-8A28-872985C437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5D965E2-51E4-408A-9071-E7930696879D}"/>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241565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451F-A6E6-4E21-8E8B-9CE240A0F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E6E176-82DC-4228-BD58-567EB22FA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FAD0F8-9757-4833-B40A-FD66ED3E78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DDA95-5192-4C61-8947-6B13FEC4E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F38F26-445E-4C3E-B5E5-F6882E0FA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87CFEB-5471-4C41-88B7-D5A4C5175E3F}"/>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8" name="Footer Placeholder 7">
            <a:extLst>
              <a:ext uri="{FF2B5EF4-FFF2-40B4-BE49-F238E27FC236}">
                <a16:creationId xmlns:a16="http://schemas.microsoft.com/office/drawing/2014/main" id="{F2856149-9340-4C27-BAE4-9FF43F1D5E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386FF74-090A-43F0-A58E-0E78F75F6A43}"/>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322653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B11D-B6DF-4265-A23A-B2A5E576C2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4595C7-F679-462F-8EF2-97B88EA3A461}"/>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4" name="Footer Placeholder 3">
            <a:extLst>
              <a:ext uri="{FF2B5EF4-FFF2-40B4-BE49-F238E27FC236}">
                <a16:creationId xmlns:a16="http://schemas.microsoft.com/office/drawing/2014/main" id="{B8EF7C7D-78D0-4780-9DB9-5E036860328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05F0D2D-A516-46EC-BE74-0C185292D078}"/>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172712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626A2-2EE9-4F61-BEFC-ED927BCB9538}"/>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3" name="Footer Placeholder 2">
            <a:extLst>
              <a:ext uri="{FF2B5EF4-FFF2-40B4-BE49-F238E27FC236}">
                <a16:creationId xmlns:a16="http://schemas.microsoft.com/office/drawing/2014/main" id="{B4B369F8-C1CB-49A7-90A4-632EA2A25BD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6ACEB3F-FD2F-4783-B3B3-44A6C275BFFF}"/>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397526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7CF6-22F6-4AFA-8BA9-E771C81A1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752A6-4042-46AA-AEBF-461A617EB6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9B758-C1B8-4F07-9229-6D43B942B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6DD20-564E-4BF4-A71A-53D4EBE2A1FF}"/>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6" name="Footer Placeholder 5">
            <a:extLst>
              <a:ext uri="{FF2B5EF4-FFF2-40B4-BE49-F238E27FC236}">
                <a16:creationId xmlns:a16="http://schemas.microsoft.com/office/drawing/2014/main" id="{18B1B7CD-DD21-4CEF-9AF4-DAB600B519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30BC3B-4F4B-4C0C-887C-7FB939D648BA}"/>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372587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47AB-6146-4AF9-AC71-5B27D9473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BB371-34A2-4DAC-A21E-634881071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D993F8B-1B44-412E-A705-E16139A94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BF8E1-6950-40E3-B827-D3C81E07B8CE}"/>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4/10/2024</a:t>
            </a:fld>
            <a:endParaRPr lang="en-US" dirty="0"/>
          </a:p>
        </p:txBody>
      </p:sp>
      <p:sp>
        <p:nvSpPr>
          <p:cNvPr id="6" name="Footer Placeholder 5">
            <a:extLst>
              <a:ext uri="{FF2B5EF4-FFF2-40B4-BE49-F238E27FC236}">
                <a16:creationId xmlns:a16="http://schemas.microsoft.com/office/drawing/2014/main" id="{E76B6F7E-EB32-49DB-BDFC-6FDCF638CD2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7960477-117D-4AFD-8B74-9DA96B69E6C2}"/>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37588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6B6F67-5CFE-4C45-9F3F-4AB3B76057D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2" name="Title Placeholder 1">
            <a:extLst>
              <a:ext uri="{FF2B5EF4-FFF2-40B4-BE49-F238E27FC236}">
                <a16:creationId xmlns:a16="http://schemas.microsoft.com/office/drawing/2014/main" id="{699D7252-6838-4E18-8867-AD2FDD63536C}"/>
              </a:ext>
            </a:extLst>
          </p:cNvPr>
          <p:cNvSpPr>
            <a:spLocks noGrp="1"/>
          </p:cNvSpPr>
          <p:nvPr>
            <p:ph type="title"/>
          </p:nvPr>
        </p:nvSpPr>
        <p:spPr>
          <a:xfrm>
            <a:off x="622569" y="365125"/>
            <a:ext cx="10953345" cy="1209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ABD0038-1507-4A2C-98C0-B7435C4EB4F3}"/>
              </a:ext>
            </a:extLst>
          </p:cNvPr>
          <p:cNvSpPr>
            <a:spLocks noGrp="1"/>
          </p:cNvSpPr>
          <p:nvPr>
            <p:ph type="body" idx="1"/>
          </p:nvPr>
        </p:nvSpPr>
        <p:spPr>
          <a:xfrm>
            <a:off x="622570" y="1574800"/>
            <a:ext cx="10953344"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246853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xStyles>
    <p:titleStyle>
      <a:lvl1pPr algn="l" defTabSz="914400" rtl="0" eaLnBrk="1" latinLnBrk="0" hangingPunct="1">
        <a:lnSpc>
          <a:spcPct val="90000"/>
        </a:lnSpc>
        <a:spcBef>
          <a:spcPct val="0"/>
        </a:spcBef>
        <a:buNone/>
        <a:defRPr sz="4000" kern="1200">
          <a:solidFill>
            <a:srgbClr val="224E99"/>
          </a:solidFill>
          <a:latin typeface="Segoe UI Semibold" panose="020B0702040204020203" pitchFamily="34" charset="0"/>
          <a:ea typeface="+mj-ea"/>
          <a:cs typeface="Segoe UI Semibold" panose="020B0702040204020203" pitchFamily="34" charset="0"/>
        </a:defRPr>
      </a:lvl1pPr>
    </p:titleStyle>
    <p:bodyStyle>
      <a:lvl1pPr marL="457200" indent="-457200" algn="l" defTabSz="914400" rtl="0" eaLnBrk="1" latinLnBrk="0" hangingPunct="1">
        <a:lnSpc>
          <a:spcPct val="100000"/>
        </a:lnSpc>
        <a:spcBef>
          <a:spcPts val="600"/>
        </a:spcBef>
        <a:spcAft>
          <a:spcPts val="1200"/>
        </a:spcAft>
        <a:buClr>
          <a:srgbClr val="224E99"/>
        </a:buClr>
        <a:buSzPct val="90000"/>
        <a:buFont typeface="Wingdings 3" panose="05040102010807070707" pitchFamily="18" charset="2"/>
        <a:buChar char=""/>
        <a:defRPr sz="2800" kern="1200">
          <a:solidFill>
            <a:schemeClr val="tx1"/>
          </a:solidFill>
          <a:latin typeface="Segoe UI Semibold" panose="020B0702040204020203" pitchFamily="34" charset="0"/>
          <a:ea typeface="+mn-ea"/>
          <a:cs typeface="Segoe UI Semibold" panose="020B0702040204020203" pitchFamily="34" charset="0"/>
        </a:defRPr>
      </a:lvl1pPr>
      <a:lvl2pPr marL="914400" indent="-457200" algn="l" defTabSz="914400" rtl="0" eaLnBrk="1" latinLnBrk="0" hangingPunct="1">
        <a:lnSpc>
          <a:spcPct val="100000"/>
        </a:lnSpc>
        <a:spcBef>
          <a:spcPts val="600"/>
        </a:spcBef>
        <a:spcAft>
          <a:spcPts val="1200"/>
        </a:spcAft>
        <a:buClr>
          <a:srgbClr val="E69F00"/>
        </a:buClr>
        <a:buSzPct val="95000"/>
        <a:buFont typeface="Wingdings 2" panose="05020102010507070707" pitchFamily="18" charset="2"/>
        <a:buChar char="¡"/>
        <a:defRPr sz="240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bold" panose="020B0702040204020203" pitchFamily="34" charset="0"/>
          <a:ea typeface="+mn-ea"/>
          <a:cs typeface="Segoe UI Semibold" panose="020B07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bold" panose="020B0702040204020203" pitchFamily="34" charset="0"/>
          <a:ea typeface="+mn-ea"/>
          <a:cs typeface="Segoe UI Semibold" panose="020B07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C9CE08-2A8A-48BE-8C01-64E6B3126266}"/>
              </a:ext>
            </a:extLst>
          </p:cNvPr>
          <p:cNvSpPr>
            <a:spLocks noGrp="1"/>
          </p:cNvSpPr>
          <p:nvPr>
            <p:ph type="ctrTitle"/>
          </p:nvPr>
        </p:nvSpPr>
        <p:spPr>
          <a:xfrm>
            <a:off x="2908299" y="2206752"/>
            <a:ext cx="7296405" cy="2257552"/>
          </a:xfrm>
        </p:spPr>
        <p:txBody>
          <a:bodyPr anchor="b">
            <a:normAutofit fontScale="90000"/>
          </a:bodyPr>
          <a:lstStyle/>
          <a:p>
            <a:pPr>
              <a:lnSpc>
                <a:spcPct val="100000"/>
              </a:lnSpc>
            </a:pPr>
            <a:r>
              <a:rPr lang="en-US" dirty="0">
                <a:latin typeface="Times New Roman" panose="02020603050405020304" pitchFamily="18" charset="0"/>
                <a:cs typeface="Times New Roman" panose="02020603050405020304" pitchFamily="18" charset="0"/>
              </a:rPr>
              <a:t>The Pregnant Workers Fairness Act (PWFA): What Employers Need to Know</a:t>
            </a:r>
          </a:p>
        </p:txBody>
      </p:sp>
      <p:sp>
        <p:nvSpPr>
          <p:cNvPr id="3" name="Subtitle 2">
            <a:extLst>
              <a:ext uri="{FF2B5EF4-FFF2-40B4-BE49-F238E27FC236}">
                <a16:creationId xmlns:a16="http://schemas.microsoft.com/office/drawing/2014/main" id="{C0E9C2A5-138A-46DD-A9DE-4FBA22866625}"/>
              </a:ext>
            </a:extLst>
          </p:cNvPr>
          <p:cNvSpPr>
            <a:spLocks noGrp="1"/>
          </p:cNvSpPr>
          <p:nvPr>
            <p:ph type="subTitle" idx="1"/>
          </p:nvPr>
        </p:nvSpPr>
        <p:spPr>
          <a:xfrm>
            <a:off x="2908300" y="1303867"/>
            <a:ext cx="7404100" cy="3880114"/>
          </a:xfrm>
        </p:spPr>
        <p:txBody>
          <a:bodyPr/>
          <a:lstStyle/>
          <a:p>
            <a:endParaRPr lang="en-US" dirty="0"/>
          </a:p>
        </p:txBody>
      </p:sp>
    </p:spTree>
    <p:extLst>
      <p:ext uri="{BB962C8B-B14F-4D97-AF65-F5344CB8AC3E}">
        <p14:creationId xmlns:p14="http://schemas.microsoft.com/office/powerpoint/2010/main" val="1413612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66CC-7AB5-48A1-BCDB-52B278E2F08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Additions to Undue Hardship: Factors</a:t>
            </a:r>
            <a:endParaRPr lang="en-US" dirty="0"/>
          </a:p>
        </p:txBody>
      </p:sp>
      <p:sp>
        <p:nvSpPr>
          <p:cNvPr id="3" name="Content Placeholder 2">
            <a:extLst>
              <a:ext uri="{FF2B5EF4-FFF2-40B4-BE49-F238E27FC236}">
                <a16:creationId xmlns:a16="http://schemas.microsoft.com/office/drawing/2014/main" id="{3AC8ECD7-EC94-45B4-845B-0282BA1BA3AF}"/>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Same definition as the ADA: Significant difficulty or expense.</a:t>
            </a:r>
          </a:p>
          <a:p>
            <a:r>
              <a:rPr lang="en-US" sz="3200" dirty="0">
                <a:latin typeface="Times New Roman" panose="02020603050405020304" pitchFamily="18" charset="0"/>
                <a:ea typeface="Calibri" panose="020F0502020204030204" pitchFamily="34" charset="0"/>
              </a:rPr>
              <a:t>Because u</a:t>
            </a:r>
            <a:r>
              <a:rPr lang="en-US" sz="3200" dirty="0">
                <a:effectLst/>
                <a:latin typeface="Times New Roman" panose="02020603050405020304" pitchFamily="18" charset="0"/>
                <a:ea typeface="Calibri" panose="020F0502020204030204" pitchFamily="34" charset="0"/>
              </a:rPr>
              <a:t>nder the PWFA, a reasonable accommodation may be the temporary suspension of an essential function, the proposed rule includes a list of undue hardship factors to consider for that type of reasonable accommodation.</a:t>
            </a:r>
          </a:p>
          <a:p>
            <a:pPr marL="0" indent="0">
              <a:spcAft>
                <a:spcPts val="1200"/>
              </a:spcAft>
              <a:buNone/>
            </a:pPr>
            <a:endParaRPr lang="en-US" dirty="0">
              <a:latin typeface="Times New Roman" panose="02020603050405020304" pitchFamily="18" charset="0"/>
              <a:cs typeface="Times New Roman" panose="02020603050405020304" pitchFamily="18" charset="0"/>
            </a:endParaRPr>
          </a:p>
          <a:p>
            <a:pPr marL="0" indent="0">
              <a:spcAft>
                <a:spcPts val="1200"/>
              </a:spcAft>
              <a:buNone/>
            </a:pPr>
            <a:endParaRPr lang="en-US" dirty="0">
              <a:latin typeface="Times New Roman" panose="02020603050405020304" pitchFamily="18" charset="0"/>
              <a:cs typeface="Times New Roman" panose="02020603050405020304" pitchFamily="18" charset="0"/>
            </a:endParaRPr>
          </a:p>
          <a:p>
            <a:pPr>
              <a:spcAft>
                <a:spcPts val="1200"/>
              </a:spcAft>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AF5DD60-0B51-432F-8FB0-5AE18C061D74}"/>
              </a:ext>
            </a:extLst>
          </p:cNvPr>
          <p:cNvSpPr txBox="1"/>
          <p:nvPr/>
        </p:nvSpPr>
        <p:spPr>
          <a:xfrm>
            <a:off x="622569" y="5283200"/>
            <a:ext cx="10953344" cy="923330"/>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PWFA requires a </a:t>
            </a:r>
            <a:r>
              <a:rPr lang="en-US" b="1" dirty="0">
                <a:latin typeface="Times New Roman" panose="02020603050405020304" pitchFamily="18" charset="0"/>
                <a:cs typeface="Times New Roman" panose="02020603050405020304" pitchFamily="18" charset="0"/>
              </a:rPr>
              <a:t>covered entity </a:t>
            </a:r>
            <a:r>
              <a:rPr lang="en-US" dirty="0">
                <a:latin typeface="Times New Roman" panose="02020603050405020304" pitchFamily="18" charset="0"/>
                <a:cs typeface="Times New Roman" panose="02020603050405020304" pitchFamily="18" charset="0"/>
              </a:rPr>
              <a:t>to provide </a:t>
            </a:r>
            <a:r>
              <a:rPr lang="en-US" b="1" dirty="0">
                <a:latin typeface="Times New Roman" panose="02020603050405020304" pitchFamily="18" charset="0"/>
                <a:cs typeface="Times New Roman" panose="02020603050405020304" pitchFamily="18" charset="0"/>
              </a:rPr>
              <a:t>reasonable accommodations</a:t>
            </a:r>
            <a:r>
              <a:rPr lang="en-US" dirty="0">
                <a:latin typeface="Times New Roman" panose="02020603050405020304" pitchFamily="18" charset="0"/>
                <a:cs typeface="Times New Roman" panose="02020603050405020304" pitchFamily="18" charset="0"/>
              </a:rPr>
              <a:t> to a </a:t>
            </a:r>
            <a:r>
              <a:rPr lang="en-US" b="1" dirty="0">
                <a:latin typeface="Times New Roman" panose="02020603050405020304" pitchFamily="18" charset="0"/>
                <a:cs typeface="Times New Roman" panose="02020603050405020304" pitchFamily="18" charset="0"/>
              </a:rPr>
              <a:t>qualified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employee</a:t>
            </a:r>
            <a:r>
              <a:rPr lang="en-US" dirty="0">
                <a:latin typeface="Times New Roman" panose="02020603050405020304" pitchFamily="18" charset="0"/>
                <a:cs typeface="Times New Roman" panose="02020603050405020304" pitchFamily="18" charset="0"/>
              </a:rPr>
              <a:t> or applicant with </a:t>
            </a:r>
            <a:r>
              <a:rPr lang="en-US" b="1" dirty="0">
                <a:latin typeface="Times New Roman" panose="02020603050405020304" pitchFamily="18" charset="0"/>
                <a:cs typeface="Times New Roman" panose="02020603050405020304" pitchFamily="18" charset="0"/>
              </a:rPr>
              <a:t>a known limitation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related to, affected by, or arising out of pregnancy, childbirth, or related medical conditions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absent </a:t>
            </a:r>
            <a:r>
              <a:rPr lang="en-US" b="1" dirty="0">
                <a:solidFill>
                  <a:srgbClr val="FF0000"/>
                </a:solidFill>
                <a:latin typeface="Times New Roman" panose="02020603050405020304" pitchFamily="18" charset="0"/>
                <a:cs typeface="Times New Roman" panose="02020603050405020304" pitchFamily="18" charset="0"/>
              </a:rPr>
              <a:t>undue hardship</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471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66CC-7AB5-48A1-BCDB-52B278E2F083}"/>
              </a:ext>
            </a:extLst>
          </p:cNvPr>
          <p:cNvSpPr>
            <a:spLocks noGrp="1"/>
          </p:cNvSpPr>
          <p:nvPr>
            <p:ph type="title"/>
          </p:nvPr>
        </p:nvSpPr>
        <p:spPr>
          <a:xfrm>
            <a:off x="622569" y="218911"/>
            <a:ext cx="10953345" cy="1209675"/>
          </a:xfrm>
        </p:spPr>
        <p:txBody>
          <a:bodyPr>
            <a:normAutofit/>
          </a:bodyPr>
          <a:lstStyle/>
          <a:p>
            <a:r>
              <a:rPr lang="en-US" sz="3200" dirty="0">
                <a:latin typeface="Times New Roman" panose="02020603050405020304" pitchFamily="18" charset="0"/>
                <a:cs typeface="Times New Roman" panose="02020603050405020304" pitchFamily="18" charset="0"/>
              </a:rPr>
              <a:t>Additions to Undue Hardship: Predictable Assessments</a:t>
            </a:r>
            <a:endParaRPr lang="en-US" sz="3200" dirty="0"/>
          </a:p>
        </p:txBody>
      </p:sp>
      <p:sp>
        <p:nvSpPr>
          <p:cNvPr id="3" name="Content Placeholder 2">
            <a:extLst>
              <a:ext uri="{FF2B5EF4-FFF2-40B4-BE49-F238E27FC236}">
                <a16:creationId xmlns:a16="http://schemas.microsoft.com/office/drawing/2014/main" id="{3AC8ECD7-EC94-45B4-845B-0282BA1BA3AF}"/>
              </a:ext>
            </a:extLst>
          </p:cNvPr>
          <p:cNvSpPr>
            <a:spLocks noGrp="1"/>
          </p:cNvSpPr>
          <p:nvPr>
            <p:ph idx="1"/>
          </p:nvPr>
        </p:nvSpPr>
        <p:spPr>
          <a:xfrm>
            <a:off x="622569" y="1262019"/>
            <a:ext cx="10953344" cy="4021181"/>
          </a:xfrm>
        </p:spPr>
        <p:txBody>
          <a:bodyPr>
            <a:normAutofit lnSpcReduction="10000"/>
          </a:bodyPr>
          <a:lstStyle/>
          <a:p>
            <a:pPr>
              <a:spcAft>
                <a:spcPts val="1200"/>
              </a:spcAft>
            </a:pPr>
            <a:r>
              <a:rPr lang="en-US" dirty="0">
                <a:latin typeface="Times New Roman" panose="02020603050405020304" pitchFamily="18" charset="0"/>
                <a:ea typeface="Calibri" panose="020F0502020204030204" pitchFamily="34" charset="0"/>
              </a:rPr>
              <a:t>Four </a:t>
            </a:r>
            <a:r>
              <a:rPr lang="en-US" dirty="0">
                <a:effectLst/>
                <a:latin typeface="Times New Roman" panose="02020603050405020304" pitchFamily="18" charset="0"/>
                <a:ea typeface="Calibri" panose="020F0502020204030204" pitchFamily="34" charset="0"/>
              </a:rPr>
              <a:t>modifications that will, in virtually all cases, be found to be reasonable accommodations that do not impose an undue hardship.  Allowing an employee:</a:t>
            </a:r>
          </a:p>
          <a:p>
            <a:pPr lvl="1"/>
            <a:r>
              <a:rPr lang="en-US" sz="2800" dirty="0">
                <a:effectLst/>
                <a:latin typeface="Times New Roman" panose="02020603050405020304" pitchFamily="18" charset="0"/>
                <a:ea typeface="Calibri" panose="020F0502020204030204" pitchFamily="34" charset="0"/>
              </a:rPr>
              <a:t>to carry water and drink, as needed, in the employee’s work area.</a:t>
            </a:r>
          </a:p>
          <a:p>
            <a:pPr lvl="1"/>
            <a:r>
              <a:rPr lang="en-US" sz="2800" dirty="0">
                <a:effectLst/>
                <a:latin typeface="Times New Roman" panose="02020603050405020304" pitchFamily="18" charset="0"/>
                <a:ea typeface="Calibri" panose="020F0502020204030204" pitchFamily="34" charset="0"/>
              </a:rPr>
              <a:t>additional restroom breaks.</a:t>
            </a:r>
            <a:endParaRPr lang="en-US" sz="2800" dirty="0">
              <a:latin typeface="Times New Roman" panose="02020603050405020304" pitchFamily="18" charset="0"/>
              <a:ea typeface="Calibri" panose="020F0502020204030204" pitchFamily="34" charset="0"/>
            </a:endParaRPr>
          </a:p>
          <a:p>
            <a:pPr lvl="1"/>
            <a:r>
              <a:rPr lang="en-US" sz="2800" dirty="0">
                <a:latin typeface="Times New Roman" panose="02020603050405020304" pitchFamily="18" charset="0"/>
                <a:ea typeface="Calibri" panose="020F0502020204030204" pitchFamily="34" charset="0"/>
              </a:rPr>
              <a:t>to stand or sit in jobs that typically require the other.</a:t>
            </a:r>
            <a:endParaRPr lang="en-US" sz="2800" dirty="0">
              <a:effectLst/>
              <a:latin typeface="Times New Roman" panose="02020603050405020304" pitchFamily="18" charset="0"/>
              <a:ea typeface="Calibri" panose="020F0502020204030204" pitchFamily="34" charset="0"/>
            </a:endParaRPr>
          </a:p>
          <a:p>
            <a:pPr lvl="1"/>
            <a:r>
              <a:rPr lang="en-US" sz="2800" dirty="0">
                <a:effectLst/>
                <a:latin typeface="Times New Roman" panose="02020603050405020304" pitchFamily="18" charset="0"/>
                <a:ea typeface="Calibri" panose="020F0502020204030204" pitchFamily="34" charset="0"/>
              </a:rPr>
              <a:t>breaks, as needed, to eat and drink. </a:t>
            </a:r>
            <a:endParaRPr lang="en-US" sz="2800" dirty="0">
              <a:latin typeface="Times New Roman" panose="02020603050405020304" pitchFamily="18" charset="0"/>
              <a:cs typeface="Times New Roman" panose="02020603050405020304" pitchFamily="18" charset="0"/>
            </a:endParaRPr>
          </a:p>
          <a:p>
            <a:pPr marL="0" indent="0">
              <a:spcAft>
                <a:spcPts val="1200"/>
              </a:spcAft>
              <a:buNone/>
            </a:pPr>
            <a:endParaRPr lang="en-US" dirty="0">
              <a:latin typeface="Times New Roman" panose="02020603050405020304" pitchFamily="18" charset="0"/>
              <a:cs typeface="Times New Roman" panose="02020603050405020304" pitchFamily="18" charset="0"/>
            </a:endParaRPr>
          </a:p>
          <a:p>
            <a:pPr>
              <a:spcAft>
                <a:spcPts val="1200"/>
              </a:spcAft>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AF5DD60-0B51-432F-8FB0-5AE18C061D74}"/>
              </a:ext>
            </a:extLst>
          </p:cNvPr>
          <p:cNvSpPr txBox="1"/>
          <p:nvPr/>
        </p:nvSpPr>
        <p:spPr>
          <a:xfrm>
            <a:off x="622569" y="5283200"/>
            <a:ext cx="10953344" cy="923330"/>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PWFA requires a </a:t>
            </a:r>
            <a:r>
              <a:rPr lang="en-US" b="1" dirty="0">
                <a:latin typeface="Times New Roman" panose="02020603050405020304" pitchFamily="18" charset="0"/>
                <a:cs typeface="Times New Roman" panose="02020603050405020304" pitchFamily="18" charset="0"/>
              </a:rPr>
              <a:t>covered entity </a:t>
            </a:r>
            <a:r>
              <a:rPr lang="en-US" dirty="0">
                <a:latin typeface="Times New Roman" panose="02020603050405020304" pitchFamily="18" charset="0"/>
                <a:cs typeface="Times New Roman" panose="02020603050405020304" pitchFamily="18" charset="0"/>
              </a:rPr>
              <a:t>to provide </a:t>
            </a:r>
            <a:r>
              <a:rPr lang="en-US" b="1" dirty="0">
                <a:latin typeface="Times New Roman" panose="02020603050405020304" pitchFamily="18" charset="0"/>
                <a:cs typeface="Times New Roman" panose="02020603050405020304" pitchFamily="18" charset="0"/>
              </a:rPr>
              <a:t>reasonable accommodations</a:t>
            </a:r>
            <a:r>
              <a:rPr lang="en-US" dirty="0">
                <a:latin typeface="Times New Roman" panose="02020603050405020304" pitchFamily="18" charset="0"/>
                <a:cs typeface="Times New Roman" panose="02020603050405020304" pitchFamily="18" charset="0"/>
              </a:rPr>
              <a:t> to a </a:t>
            </a:r>
            <a:r>
              <a:rPr lang="en-US" b="1" dirty="0">
                <a:latin typeface="Times New Roman" panose="02020603050405020304" pitchFamily="18" charset="0"/>
                <a:cs typeface="Times New Roman" panose="02020603050405020304" pitchFamily="18" charset="0"/>
              </a:rPr>
              <a:t>qualified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employee</a:t>
            </a:r>
            <a:r>
              <a:rPr lang="en-US" dirty="0">
                <a:latin typeface="Times New Roman" panose="02020603050405020304" pitchFamily="18" charset="0"/>
                <a:cs typeface="Times New Roman" panose="02020603050405020304" pitchFamily="18" charset="0"/>
              </a:rPr>
              <a:t> or applicant with </a:t>
            </a:r>
            <a:r>
              <a:rPr lang="en-US" b="1" dirty="0">
                <a:latin typeface="Times New Roman" panose="02020603050405020304" pitchFamily="18" charset="0"/>
                <a:cs typeface="Times New Roman" panose="02020603050405020304" pitchFamily="18" charset="0"/>
              </a:rPr>
              <a:t>a known limitation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related to, affected by, or arising out of pregnancy, childbirth, or related medical conditions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absent </a:t>
            </a:r>
            <a:r>
              <a:rPr lang="en-US" b="1" dirty="0">
                <a:solidFill>
                  <a:srgbClr val="FF0000"/>
                </a:solidFill>
                <a:latin typeface="Times New Roman" panose="02020603050405020304" pitchFamily="18" charset="0"/>
                <a:cs typeface="Times New Roman" panose="02020603050405020304" pitchFamily="18" charset="0"/>
              </a:rPr>
              <a:t>undue hardship</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021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52D9-3ABA-4771-A72F-2C493D6B737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Interactive Process </a:t>
            </a:r>
          </a:p>
        </p:txBody>
      </p:sp>
      <p:sp>
        <p:nvSpPr>
          <p:cNvPr id="3" name="Content Placeholder 2">
            <a:extLst>
              <a:ext uri="{FF2B5EF4-FFF2-40B4-BE49-F238E27FC236}">
                <a16:creationId xmlns:a16="http://schemas.microsoft.com/office/drawing/2014/main" id="{AC82477C-3115-40C3-934E-1F3BB5F6F99A}"/>
              </a:ext>
            </a:extLst>
          </p:cNvPr>
          <p:cNvSpPr>
            <a:spLocks noGrp="1"/>
          </p:cNvSpPr>
          <p:nvPr>
            <p:ph idx="1"/>
          </p:nvPr>
        </p:nvSpPr>
        <p:spPr bwMode="gray">
          <a:xfrm>
            <a:off x="630546" y="1541864"/>
            <a:ext cx="10945368" cy="4889543"/>
          </a:xfrm>
        </p:spPr>
        <p:txBody>
          <a:bodyPr>
            <a:normAutofit/>
          </a:bodyPr>
          <a:lstStyle/>
          <a:p>
            <a:pPr>
              <a:spcAft>
                <a:spcPts val="1200"/>
              </a:spcAft>
            </a:pPr>
            <a:r>
              <a:rPr lang="en-US" dirty="0">
                <a:latin typeface="Times New Roman" panose="02020603050405020304" pitchFamily="18" charset="0"/>
                <a:cs typeface="Times New Roman" panose="02020603050405020304" pitchFamily="18" charset="0"/>
              </a:rPr>
              <a:t>“Interactive process” is a term used under the ADA regarding the process to get a reasonable accommodation.</a:t>
            </a:r>
          </a:p>
          <a:p>
            <a:pPr>
              <a:spcAft>
                <a:spcPts val="1200"/>
              </a:spcAft>
            </a:pPr>
            <a:r>
              <a:rPr lang="en-US" dirty="0">
                <a:latin typeface="Times New Roman" panose="02020603050405020304" pitchFamily="18" charset="0"/>
                <a:cs typeface="Times New Roman" panose="02020603050405020304" pitchFamily="18" charset="0"/>
              </a:rPr>
              <a:t>This can be a discussion or any interactive communication. The purpose is to figure out, if it is not obvious, if the employee has a known limitation and what types of reasonable accommodations are available. </a:t>
            </a:r>
          </a:p>
          <a:p>
            <a:pPr>
              <a:spcAft>
                <a:spcPts val="1200"/>
              </a:spcAft>
            </a:pPr>
            <a:endParaRPr lang="en-US" dirty="0">
              <a:latin typeface="Times New Roman" panose="02020603050405020304" pitchFamily="18" charset="0"/>
              <a:cs typeface="Times New Roman" panose="02020603050405020304" pitchFamily="18" charset="0"/>
            </a:endParaRPr>
          </a:p>
          <a:p>
            <a:pPr marL="0" indent="0">
              <a:spcAft>
                <a:spcPts val="1200"/>
              </a:spcAft>
              <a:buNone/>
            </a:pPr>
            <a:endParaRPr lang="en-US" dirty="0"/>
          </a:p>
        </p:txBody>
      </p:sp>
    </p:spTree>
    <p:extLst>
      <p:ext uri="{BB962C8B-B14F-4D97-AF65-F5344CB8AC3E}">
        <p14:creationId xmlns:p14="http://schemas.microsoft.com/office/powerpoint/2010/main" val="363463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43F6-419D-4A71-9990-20A05FCAEE5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Supporting Documentation</a:t>
            </a:r>
          </a:p>
        </p:txBody>
      </p:sp>
      <p:sp>
        <p:nvSpPr>
          <p:cNvPr id="3" name="Content Placeholder 2">
            <a:extLst>
              <a:ext uri="{FF2B5EF4-FFF2-40B4-BE49-F238E27FC236}">
                <a16:creationId xmlns:a16="http://schemas.microsoft.com/office/drawing/2014/main" id="{DA0635BB-A710-4D0F-A9C7-5119EBA68D60}"/>
              </a:ext>
            </a:extLst>
          </p:cNvPr>
          <p:cNvSpPr>
            <a:spLocks noGrp="1"/>
          </p:cNvSpPr>
          <p:nvPr>
            <p:ph idx="1"/>
          </p:nvPr>
        </p:nvSpPr>
        <p:spPr/>
        <p:txBody>
          <a:bodyPr>
            <a:normAutofit lnSpcReduction="10000"/>
          </a:bodyPr>
          <a:lstStyle/>
          <a:p>
            <a:r>
              <a:rPr lang="en-US" sz="2800" dirty="0">
                <a:effectLst/>
                <a:latin typeface="Times New Roman" panose="02020603050405020304" pitchFamily="18" charset="0"/>
                <a:ea typeface="Calibri" panose="020F0502020204030204" pitchFamily="34" charset="0"/>
              </a:rPr>
              <a:t>Under the proposed rule, an employer is not required to seek supporting documentation. </a:t>
            </a:r>
          </a:p>
          <a:p>
            <a:r>
              <a:rPr lang="en-US" sz="2800" dirty="0">
                <a:effectLst/>
                <a:latin typeface="Times New Roman" panose="02020603050405020304" pitchFamily="18" charset="0"/>
                <a:ea typeface="Calibri" panose="020F0502020204030204" pitchFamily="34" charset="0"/>
              </a:rPr>
              <a:t>If an employer does seek documentation, it is only permitted to do so under the proposed rule if it is reasonably required for the employer to determine whether to grant the accommodation. </a:t>
            </a:r>
          </a:p>
          <a:p>
            <a:r>
              <a:rPr lang="en-US" dirty="0">
                <a:latin typeface="Times New Roman" panose="02020603050405020304" pitchFamily="18" charset="0"/>
                <a:ea typeface="Calibri" panose="020F0502020204030204" pitchFamily="34" charset="0"/>
                <a:cs typeface="Times New Roman" panose="02020603050405020304" pitchFamily="18" charset="0"/>
              </a:rPr>
              <a:t> 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easonable documentation defined as documentation that describes or confirms (1) the physical or mental condition; (2) that it is related to, affected by, or arising out of pregnancy, childbirth, or related medical conditions; and (3) that a change or adjustment at work is needed for that reason.</a:t>
            </a:r>
          </a:p>
          <a:p>
            <a:endParaRPr lang="en-US" sz="2800" dirty="0">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308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74F4-B163-412D-ABF7-48DAF9B48B9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Requesting Accommodation</a:t>
            </a:r>
          </a:p>
        </p:txBody>
      </p:sp>
      <p:sp>
        <p:nvSpPr>
          <p:cNvPr id="3" name="Content Placeholder 2">
            <a:extLst>
              <a:ext uri="{FF2B5EF4-FFF2-40B4-BE49-F238E27FC236}">
                <a16:creationId xmlns:a16="http://schemas.microsoft.com/office/drawing/2014/main" id="{743858C8-D33F-4963-A3FC-D265EC53644A}"/>
              </a:ext>
            </a:extLst>
          </p:cNvPr>
          <p:cNvSpPr>
            <a:spLocks noGrp="1"/>
          </p:cNvSpPr>
          <p:nvPr>
            <p:ph idx="1"/>
          </p:nvPr>
        </p:nvSpPr>
        <p:spPr>
          <a:xfrm>
            <a:off x="616086" y="1574800"/>
            <a:ext cx="10953344" cy="4602163"/>
          </a:xfrm>
        </p:spPr>
        <p:txBody>
          <a:bodyPr>
            <a:normAutofit/>
          </a:bodyPr>
          <a:lstStyle/>
          <a:p>
            <a:r>
              <a:rPr lang="en-US" sz="2800" dirty="0">
                <a:effectLst/>
                <a:latin typeface="Times New Roman" panose="02020603050405020304" pitchFamily="18" charset="0"/>
                <a:ea typeface="Calibri" panose="020F0502020204030204" pitchFamily="34" charset="0"/>
              </a:rPr>
              <a:t>Under the proposed rule, a request for an accommodation has two parts.</a:t>
            </a:r>
          </a:p>
          <a:p>
            <a:pPr lvl="1"/>
            <a:r>
              <a:rPr lang="en-US" sz="2400" dirty="0">
                <a:effectLst/>
                <a:latin typeface="Times New Roman" panose="02020603050405020304" pitchFamily="18" charset="0"/>
                <a:ea typeface="Calibri" panose="020F0502020204030204" pitchFamily="34" charset="0"/>
              </a:rPr>
              <a:t>Employee must identify the limitation that is the physical or mental condition and that it is related to, affected by, or arising out of pregnancy, childbirth, or related medical conditions.</a:t>
            </a:r>
          </a:p>
          <a:p>
            <a:pPr lvl="1"/>
            <a:r>
              <a:rPr lang="en-US" dirty="0">
                <a:latin typeface="Times New Roman" panose="02020603050405020304" pitchFamily="18" charset="0"/>
                <a:ea typeface="Calibri" panose="020F0502020204030204" pitchFamily="34" charset="0"/>
              </a:rPr>
              <a:t>Employee </a:t>
            </a:r>
            <a:r>
              <a:rPr lang="en-US" sz="2400" dirty="0">
                <a:effectLst/>
                <a:latin typeface="Times New Roman" panose="02020603050405020304" pitchFamily="18" charset="0"/>
                <a:ea typeface="Calibri" panose="020F0502020204030204" pitchFamily="34" charset="0"/>
              </a:rPr>
              <a:t>must </a:t>
            </a:r>
            <a:r>
              <a:rPr lang="en-US" dirty="0">
                <a:latin typeface="Times New Roman" panose="02020603050405020304" pitchFamily="18" charset="0"/>
                <a:ea typeface="Calibri" panose="020F0502020204030204" pitchFamily="34" charset="0"/>
              </a:rPr>
              <a:t>communicate</a:t>
            </a:r>
            <a:r>
              <a:rPr lang="en-US" sz="2400" dirty="0">
                <a:effectLst/>
                <a:latin typeface="Times New Roman" panose="02020603050405020304" pitchFamily="18" charset="0"/>
                <a:ea typeface="Calibri" panose="020F0502020204030204" pitchFamily="34" charset="0"/>
              </a:rPr>
              <a:t> that they need an adjustment or change at work.</a:t>
            </a:r>
          </a:p>
          <a:p>
            <a:r>
              <a:rPr lang="en-US" sz="2800" dirty="0">
                <a:effectLst/>
                <a:latin typeface="Times New Roman" panose="02020603050405020304" pitchFamily="18" charset="0"/>
                <a:ea typeface="Calibri" panose="020F0502020204030204" pitchFamily="34" charset="0"/>
              </a:rPr>
              <a:t>Under the proposed rule, a request for a reasonable accommodation does not need to be in writing or use any specific words or phrases. </a:t>
            </a:r>
            <a:endParaRPr lang="en-US" dirty="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pPr lvl="1"/>
            <a:endParaRPr lang="en-US" dirty="0">
              <a:effectLst/>
              <a:latin typeface="Times New Roman" panose="02020603050405020304" pitchFamily="18" charset="0"/>
              <a:ea typeface="Calibri" panose="020F0502020204030204" pitchFamily="34" charset="0"/>
            </a:endParaRPr>
          </a:p>
          <a:p>
            <a:pPr lvl="1"/>
            <a:endParaRPr lang="en-US" dirty="0"/>
          </a:p>
        </p:txBody>
      </p:sp>
    </p:spTree>
    <p:extLst>
      <p:ext uri="{BB962C8B-B14F-4D97-AF65-F5344CB8AC3E}">
        <p14:creationId xmlns:p14="http://schemas.microsoft.com/office/powerpoint/2010/main" val="56593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52D9-3ABA-4771-A72F-2C493D6B737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5 Prohibited Employment Practices </a:t>
            </a:r>
          </a:p>
        </p:txBody>
      </p:sp>
      <p:sp>
        <p:nvSpPr>
          <p:cNvPr id="3" name="Content Placeholder 2">
            <a:extLst>
              <a:ext uri="{FF2B5EF4-FFF2-40B4-BE49-F238E27FC236}">
                <a16:creationId xmlns:a16="http://schemas.microsoft.com/office/drawing/2014/main" id="{AC82477C-3115-40C3-934E-1F3BB5F6F99A}"/>
              </a:ext>
            </a:extLst>
          </p:cNvPr>
          <p:cNvSpPr>
            <a:spLocks noGrp="1"/>
          </p:cNvSpPr>
          <p:nvPr>
            <p:ph idx="1"/>
          </p:nvPr>
        </p:nvSpPr>
        <p:spPr bwMode="gray">
          <a:xfrm>
            <a:off x="630546" y="1541864"/>
            <a:ext cx="10945368" cy="4889543"/>
          </a:xfrm>
        </p:spPr>
        <p:txBody>
          <a:bodyPr>
            <a:normAutofit lnSpcReduction="10000"/>
          </a:bodyPr>
          <a:lstStyle/>
          <a:p>
            <a:pPr>
              <a:spcAft>
                <a:spcPts val="1200"/>
              </a:spcAft>
            </a:pPr>
            <a:r>
              <a:rPr lang="en-US" dirty="0">
                <a:latin typeface="Times New Roman" panose="02020603050405020304" pitchFamily="18" charset="0"/>
                <a:cs typeface="Times New Roman" panose="02020603050405020304" pitchFamily="18" charset="0"/>
              </a:rPr>
              <a:t>An employer must not</a:t>
            </a:r>
          </a:p>
          <a:p>
            <a:pPr lvl="1"/>
            <a:r>
              <a:rPr lang="en-US" dirty="0">
                <a:latin typeface="Times New Roman" panose="02020603050405020304" pitchFamily="18" charset="0"/>
                <a:cs typeface="Times New Roman" panose="02020603050405020304" pitchFamily="18" charset="0"/>
              </a:rPr>
              <a:t>Deny a reasonable accommodation absent undue hardship.</a:t>
            </a:r>
          </a:p>
          <a:p>
            <a:pPr lvl="1"/>
            <a:r>
              <a:rPr lang="en-US" dirty="0">
                <a:latin typeface="Times New Roman" panose="02020603050405020304" pitchFamily="18" charset="0"/>
                <a:cs typeface="Times New Roman" panose="02020603050405020304" pitchFamily="18" charset="0"/>
              </a:rPr>
              <a:t>Require an employee to accept an accommodation other than ones arrived at through the interactive process. </a:t>
            </a:r>
          </a:p>
          <a:p>
            <a:pPr lvl="1"/>
            <a:r>
              <a:rPr lang="en-US" dirty="0">
                <a:latin typeface="Times New Roman" panose="02020603050405020304" pitchFamily="18" charset="0"/>
                <a:cs typeface="Times New Roman" panose="02020603050405020304" pitchFamily="18" charset="0"/>
              </a:rPr>
              <a:t>Deny an employment opportunity because it will have to provide a reasonable accommodation. </a:t>
            </a:r>
          </a:p>
          <a:p>
            <a:pPr lvl="1"/>
            <a:r>
              <a:rPr lang="en-US" dirty="0">
                <a:latin typeface="Times New Roman" panose="02020603050405020304" pitchFamily="18" charset="0"/>
                <a:cs typeface="Times New Roman" panose="02020603050405020304" pitchFamily="18" charset="0"/>
              </a:rPr>
              <a:t>Require paid or unpaid leave, if another reasonable accommodation can be provided.</a:t>
            </a:r>
          </a:p>
          <a:p>
            <a:pPr lvl="1"/>
            <a:r>
              <a:rPr lang="en-US" dirty="0">
                <a:latin typeface="Times New Roman" panose="02020603050405020304" pitchFamily="18" charset="0"/>
                <a:cs typeface="Times New Roman" panose="02020603050405020304" pitchFamily="18" charset="0"/>
              </a:rPr>
              <a:t>Take an adverse action due to the employee requesting or using a reasonable accommodation.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70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d circle with a line through it.">
            <a:extLst>
              <a:ext uri="{FF2B5EF4-FFF2-40B4-BE49-F238E27FC236}">
                <a16:creationId xmlns:a16="http://schemas.microsoft.com/office/drawing/2014/main" id="{8A5E52D9-3ABA-4771-A72F-2C493D6B737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Retaliation and Coercion</a:t>
            </a:r>
          </a:p>
        </p:txBody>
      </p:sp>
      <p:sp>
        <p:nvSpPr>
          <p:cNvPr id="3" name="Content Placeholder 2">
            <a:extLst>
              <a:ext uri="{FF2B5EF4-FFF2-40B4-BE49-F238E27FC236}">
                <a16:creationId xmlns:a16="http://schemas.microsoft.com/office/drawing/2014/main" id="{AC82477C-3115-40C3-934E-1F3BB5F6F99A}"/>
              </a:ext>
            </a:extLst>
          </p:cNvPr>
          <p:cNvSpPr>
            <a:spLocks noGrp="1"/>
          </p:cNvSpPr>
          <p:nvPr>
            <p:ph sz="half" idx="1"/>
          </p:nvPr>
        </p:nvSpPr>
        <p:spPr bwMode="gray">
          <a:xfrm>
            <a:off x="827411" y="1662988"/>
            <a:ext cx="9342501" cy="4457396"/>
          </a:xfrm>
        </p:spPr>
        <p:txBody>
          <a:bodyPr>
            <a:normAutofit/>
          </a:bodyPr>
          <a:lstStyle/>
          <a:p>
            <a:pPr>
              <a:spcAft>
                <a:spcPts val="1200"/>
              </a:spcAft>
            </a:pPr>
            <a:r>
              <a:rPr lang="en-US" dirty="0">
                <a:latin typeface="Times New Roman" panose="02020603050405020304" pitchFamily="18" charset="0"/>
                <a:cs typeface="Times New Roman" panose="02020603050405020304" pitchFamily="18" charset="0"/>
              </a:rPr>
              <a:t>Same as Title VII and ADA.</a:t>
            </a:r>
          </a:p>
          <a:p>
            <a:pPr>
              <a:spcAft>
                <a:spcPts val="1200"/>
              </a:spcAft>
            </a:pPr>
            <a:r>
              <a:rPr lang="en-US" dirty="0">
                <a:latin typeface="Times New Roman" panose="02020603050405020304" pitchFamily="18" charset="0"/>
                <a:cs typeface="Times New Roman" panose="02020603050405020304" pitchFamily="18" charset="0"/>
              </a:rPr>
              <a:t>Retaliation: Protects workers who participate in the EEO process and workers who reasonably oppose actions made unlawful under the PWFA.</a:t>
            </a:r>
          </a:p>
          <a:p>
            <a:pPr>
              <a:spcAft>
                <a:spcPts val="1200"/>
              </a:spcAft>
            </a:pPr>
            <a:r>
              <a:rPr lang="en-US" dirty="0">
                <a:latin typeface="Times New Roman" panose="02020603050405020304" pitchFamily="18" charset="0"/>
                <a:cs typeface="Times New Roman" panose="02020603050405020304" pitchFamily="18" charset="0"/>
              </a:rPr>
              <a:t>Coercion: Protects individuals from coercion, intimidation, threats, or interference in exercising their rights or helping others to exercise their rights.</a:t>
            </a:r>
          </a:p>
          <a:p>
            <a:pPr marL="0" indent="0">
              <a:spcAft>
                <a:spcPts val="1200"/>
              </a:spcAft>
              <a:buNone/>
            </a:pPr>
            <a:endParaRPr lang="en-US" dirty="0"/>
          </a:p>
        </p:txBody>
      </p:sp>
    </p:spTree>
    <p:extLst>
      <p:ext uri="{BB962C8B-B14F-4D97-AF65-F5344CB8AC3E}">
        <p14:creationId xmlns:p14="http://schemas.microsoft.com/office/powerpoint/2010/main" val="253068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4914-3DDF-4ACF-A582-4EC996F5624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Best Practices for Employers </a:t>
            </a:r>
          </a:p>
        </p:txBody>
      </p:sp>
      <p:sp>
        <p:nvSpPr>
          <p:cNvPr id="3" name="Content Placeholder 2">
            <a:extLst>
              <a:ext uri="{FF2B5EF4-FFF2-40B4-BE49-F238E27FC236}">
                <a16:creationId xmlns:a16="http://schemas.microsoft.com/office/drawing/2014/main" id="{250B84F1-2588-4330-9F02-3327EAB9DB9D}"/>
              </a:ext>
            </a:extLst>
          </p:cNvPr>
          <p:cNvSpPr>
            <a:spLocks noGrp="1"/>
          </p:cNvSpPr>
          <p:nvPr>
            <p:ph idx="1"/>
          </p:nvPr>
        </p:nvSpPr>
        <p:spPr>
          <a:xfrm>
            <a:off x="622570" y="1574801"/>
            <a:ext cx="10953344" cy="4521200"/>
          </a:xfrm>
        </p:spPr>
        <p:txBody>
          <a:bodyPr>
            <a:normAutofit fontScale="85000" lnSpcReduction="20000"/>
          </a:bodyPr>
          <a:lstStyle/>
          <a:p>
            <a:pPr>
              <a:lnSpc>
                <a:spcPct val="110000"/>
              </a:lnSpc>
            </a:pPr>
            <a:r>
              <a:rPr lang="en-US" dirty="0">
                <a:latin typeface="Times New Roman" panose="02020603050405020304" pitchFamily="18" charset="0"/>
                <a:cs typeface="Times New Roman" panose="02020603050405020304" pitchFamily="18" charset="0"/>
              </a:rPr>
              <a:t>Train </a:t>
            </a:r>
            <a:r>
              <a:rPr lang="en-US" dirty="0">
                <a:effectLst/>
                <a:latin typeface="Times New Roman" panose="02020603050405020304" pitchFamily="18" charset="0"/>
                <a:ea typeface="Calibri" panose="020F0502020204030204" pitchFamily="34" charset="0"/>
                <a:cs typeface="Times New Roman" panose="02020603050405020304" pitchFamily="18" charset="0"/>
              </a:rPr>
              <a:t>supervisors about the PWFA. First level supervisors may be particularly likely to receive accommodation requests and should be trained about how to respond. </a:t>
            </a:r>
            <a:endParaRPr lang="en-US" dirty="0">
              <a:latin typeface="Times New Roman" panose="02020603050405020304" pitchFamily="18" charset="0"/>
              <a:cs typeface="Times New Roman" panose="02020603050405020304" pitchFamily="18" charset="0"/>
            </a:endParaRPr>
          </a:p>
          <a:p>
            <a:pPr>
              <a:lnSpc>
                <a:spcPct val="110000"/>
              </a:lnSpc>
            </a:pPr>
            <a:r>
              <a:rPr lang="en-US" dirty="0">
                <a:latin typeface="Times New Roman" panose="02020603050405020304" pitchFamily="18" charset="0"/>
                <a:cs typeface="Times New Roman" panose="02020603050405020304" pitchFamily="18" charset="0"/>
              </a:rPr>
              <a:t>Use the interactive process. </a:t>
            </a:r>
          </a:p>
          <a:p>
            <a:pPr>
              <a:lnSpc>
                <a:spcPct val="110000"/>
              </a:lnSpc>
            </a:pPr>
            <a:r>
              <a:rPr lang="en-US" dirty="0">
                <a:latin typeface="Times New Roman" panose="02020603050405020304" pitchFamily="18" charset="0"/>
                <a:cs typeface="Times New Roman" panose="02020603050405020304" pitchFamily="18" charset="0"/>
              </a:rPr>
              <a:t>Remember that the worker does not have to have a disability or something severe. </a:t>
            </a:r>
          </a:p>
          <a:p>
            <a:pPr>
              <a:lnSpc>
                <a:spcPct val="110000"/>
              </a:lnSpc>
            </a:pPr>
            <a:r>
              <a:rPr lang="en-US" dirty="0">
                <a:latin typeface="Times New Roman" panose="02020603050405020304" pitchFamily="18" charset="0"/>
                <a:cs typeface="Times New Roman" panose="02020603050405020304" pitchFamily="18" charset="0"/>
              </a:rPr>
              <a:t>Remember that the accommodations can be simple.</a:t>
            </a:r>
          </a:p>
          <a:p>
            <a:pPr>
              <a:lnSpc>
                <a:spcPct val="110000"/>
              </a:lnSpc>
            </a:pPr>
            <a:r>
              <a:rPr lang="en-US" dirty="0">
                <a:latin typeface="Times New Roman" panose="02020603050405020304" pitchFamily="18" charset="0"/>
                <a:cs typeface="Times New Roman" panose="02020603050405020304" pitchFamily="18" charset="0"/>
              </a:rPr>
              <a:t>Understand that the worker may need different accommodations as the pregnancy progresses, they recover from childbirth, or the related medical condition improves or gets worse. </a:t>
            </a:r>
          </a:p>
          <a:p>
            <a:pPr>
              <a:lnSpc>
                <a:spcPct val="110000"/>
              </a:lnSpc>
            </a:pPr>
            <a:r>
              <a:rPr lang="en-US" dirty="0">
                <a:latin typeface="Times New Roman" panose="02020603050405020304" pitchFamily="18" charset="0"/>
                <a:cs typeface="Times New Roman" panose="02020603050405020304" pitchFamily="18" charset="0"/>
              </a:rPr>
              <a:t>Reach out for assistance.</a:t>
            </a:r>
          </a:p>
          <a:p>
            <a:endParaRPr lang="en-US" dirty="0"/>
          </a:p>
        </p:txBody>
      </p:sp>
    </p:spTree>
    <p:extLst>
      <p:ext uri="{BB962C8B-B14F-4D97-AF65-F5344CB8AC3E}">
        <p14:creationId xmlns:p14="http://schemas.microsoft.com/office/powerpoint/2010/main" val="319940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42F2-9672-40E8-BDCE-3789816FCEF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Overview of This Training </a:t>
            </a:r>
            <a:endParaRPr lang="en-US" dirty="0"/>
          </a:p>
        </p:txBody>
      </p:sp>
      <p:sp>
        <p:nvSpPr>
          <p:cNvPr id="3" name="Content Placeholder 2">
            <a:extLst>
              <a:ext uri="{FF2B5EF4-FFF2-40B4-BE49-F238E27FC236}">
                <a16:creationId xmlns:a16="http://schemas.microsoft.com/office/drawing/2014/main" id="{DD1E68B0-2790-4866-B722-340117D65BD3}"/>
              </a:ext>
            </a:extLst>
          </p:cNvPr>
          <p:cNvSpPr>
            <a:spLocks noGrp="1"/>
          </p:cNvSpPr>
          <p:nvPr>
            <p:ph idx="1"/>
          </p:nvPr>
        </p:nvSpPr>
        <p:spPr>
          <a:xfrm>
            <a:off x="616086" y="1574801"/>
            <a:ext cx="10953344" cy="4460240"/>
          </a:xfrm>
        </p:spPr>
        <p:txBody>
          <a:bodyPr>
            <a:normAutofit/>
          </a:bodyPr>
          <a:lstStyle/>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PWFA and other Federal laws</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Reasonable Accommodation</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Qualified Employees</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Known Limitations</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Undue Hardship</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Interactive Process</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Requesting Accommodation</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Prohibited Employment Practices</a:t>
            </a:r>
          </a:p>
          <a:p>
            <a:pPr marL="742950" marR="0" lvl="1" indent="-285750">
              <a:lnSpc>
                <a:spcPct val="107000"/>
              </a:lnSpc>
              <a:spcBef>
                <a:spcPts val="0"/>
              </a:spcBef>
              <a:spcAft>
                <a:spcPts val="800"/>
              </a:spcAft>
              <a:buFont typeface="Wingdings 2" panose="05020102010507070707" pitchFamily="18" charset="2"/>
              <a:buChar char=""/>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Best Practices for Employers</a:t>
            </a:r>
          </a:p>
        </p:txBody>
      </p:sp>
      <p:pic>
        <p:nvPicPr>
          <p:cNvPr id="9" name="Picture 8" descr="A Black pregnant worker wearing blue clothes, standing next to a desk. &#10;&#10;">
            <a:extLst>
              <a:ext uri="{FF2B5EF4-FFF2-40B4-BE49-F238E27FC236}">
                <a16:creationId xmlns:a16="http://schemas.microsoft.com/office/drawing/2014/main" id="{2D9CB973-BE55-4D46-9324-440588213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040" y="681037"/>
            <a:ext cx="4259766" cy="4113058"/>
          </a:xfrm>
          <a:prstGeom prst="rect">
            <a:avLst/>
          </a:prstGeom>
        </p:spPr>
      </p:pic>
    </p:spTree>
    <p:extLst>
      <p:ext uri="{BB962C8B-B14F-4D97-AF65-F5344CB8AC3E}">
        <p14:creationId xmlns:p14="http://schemas.microsoft.com/office/powerpoint/2010/main" val="365718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2789-30BE-4F19-918D-00CCD2A7288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Pregnancy Accommodation – Other Federal Laws</a:t>
            </a:r>
          </a:p>
        </p:txBody>
      </p:sp>
      <p:sp>
        <p:nvSpPr>
          <p:cNvPr id="3" name="Content Placeholder 2">
            <a:extLst>
              <a:ext uri="{FF2B5EF4-FFF2-40B4-BE49-F238E27FC236}">
                <a16:creationId xmlns:a16="http://schemas.microsoft.com/office/drawing/2014/main" id="{C94CDB81-C492-4C13-A3E8-2860C8C566A0}"/>
              </a:ext>
            </a:extLst>
          </p:cNvPr>
          <p:cNvSpPr>
            <a:spLocks noGrp="1"/>
          </p:cNvSpPr>
          <p:nvPr>
            <p:ph idx="1"/>
          </p:nvPr>
        </p:nvSpPr>
        <p:spPr>
          <a:xfrm>
            <a:off x="622570" y="1574801"/>
            <a:ext cx="10953344" cy="4338320"/>
          </a:xfrm>
        </p:spPr>
        <p:txBody>
          <a:bodyPr/>
          <a:lstStyle/>
          <a:p>
            <a:pPr marL="342900" marR="0" lvl="0" indent="-342900">
              <a:buFont typeface="Wingdings 3" panose="05040102010807070707" pitchFamily="18" charset="2"/>
              <a:buChar char=""/>
              <a:tabLst>
                <a:tab pos="457200" algn="l"/>
              </a:tabLst>
            </a:pPr>
            <a:r>
              <a:rPr lang="en-US" sz="3200" dirty="0">
                <a:effectLst/>
                <a:latin typeface="Times New Roman" panose="02020603050405020304" pitchFamily="18" charset="0"/>
                <a:ea typeface="Calibri" panose="020F0502020204030204" pitchFamily="34" charset="0"/>
                <a:cs typeface="Arial" panose="020B0604020202020204" pitchFamily="34" charset="0"/>
              </a:rPr>
              <a:t>In certain circumstances, Title VII and the ADA may entitle workers to benefits or accommodations based on pregnancy, childbirth, or related medical conditions. But these laws have left gaps in the protections for workers.</a:t>
            </a:r>
          </a:p>
          <a:p>
            <a:pPr marL="342900" marR="0" lvl="0" indent="-342900">
              <a:buFont typeface="Wingdings 3" panose="05040102010807070707" pitchFamily="18" charset="2"/>
              <a:buChar char=""/>
              <a:tabLst>
                <a:tab pos="457200" algn="l"/>
              </a:tabLst>
            </a:pPr>
            <a:r>
              <a:rPr lang="en-US" sz="3200" dirty="0">
                <a:latin typeface="Times New Roman" panose="02020603050405020304" pitchFamily="18" charset="0"/>
                <a:ea typeface="Calibri" panose="020F0502020204030204" pitchFamily="34" charset="0"/>
                <a:cs typeface="Arial" panose="020B0604020202020204" pitchFamily="34" charset="0"/>
              </a:rPr>
              <a:t>For example, u</a:t>
            </a:r>
            <a:r>
              <a:rPr lang="en-US" sz="3200" dirty="0">
                <a:effectLst/>
                <a:latin typeface="Times New Roman" panose="02020603050405020304" pitchFamily="18" charset="0"/>
                <a:ea typeface="Calibri" panose="020F0502020204030204" pitchFamily="34" charset="0"/>
                <a:cs typeface="Arial" panose="020B0604020202020204" pitchFamily="34" charset="0"/>
              </a:rPr>
              <a:t>nder the ADA, an individual must have a pregnancy-related disability to be entitled to an accommodation. </a:t>
            </a:r>
          </a:p>
          <a:p>
            <a:pPr lvl="1"/>
            <a:endParaRPr lang="en-US" dirty="0"/>
          </a:p>
        </p:txBody>
      </p:sp>
    </p:spTree>
    <p:extLst>
      <p:ext uri="{BB962C8B-B14F-4D97-AF65-F5344CB8AC3E}">
        <p14:creationId xmlns:p14="http://schemas.microsoft.com/office/powerpoint/2010/main" val="217270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B33F2-02A4-486D-B3EA-F1CF13D17F1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PWFA – Basic Provisions</a:t>
            </a:r>
          </a:p>
        </p:txBody>
      </p:sp>
      <p:sp>
        <p:nvSpPr>
          <p:cNvPr id="3" name="Content Placeholder 2">
            <a:extLst>
              <a:ext uri="{FF2B5EF4-FFF2-40B4-BE49-F238E27FC236}">
                <a16:creationId xmlns:a16="http://schemas.microsoft.com/office/drawing/2014/main" id="{39A49A28-623D-40BD-9ED0-C324F93F4406}"/>
              </a:ext>
            </a:extLst>
          </p:cNvPr>
          <p:cNvSpPr>
            <a:spLocks noGrp="1"/>
          </p:cNvSpPr>
          <p:nvPr>
            <p:ph idx="1"/>
          </p:nvPr>
        </p:nvSpPr>
        <p:spPr>
          <a:xfrm>
            <a:off x="622570" y="1574801"/>
            <a:ext cx="10953344" cy="4362704"/>
          </a:xfrm>
        </p:spPr>
        <p:txBody>
          <a:bodyPr/>
          <a:lstStyle/>
          <a:p>
            <a:r>
              <a:rPr lang="en-US" sz="3200" dirty="0">
                <a:solidFill>
                  <a:srgbClr val="000000"/>
                </a:solidFill>
                <a:latin typeface="Times New Roman" panose="02020603050405020304" pitchFamily="18" charset="0"/>
              </a:rPr>
              <a:t>The PWFA uses many terms and concepts from Title VII and the ADA. </a:t>
            </a:r>
            <a:endParaRPr lang="en-US" sz="3200" b="0" i="0" dirty="0">
              <a:solidFill>
                <a:srgbClr val="000000"/>
              </a:solidFill>
              <a:effectLst/>
              <a:latin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PWFA requires a </a:t>
            </a:r>
            <a:r>
              <a:rPr lang="en-US" sz="3200" b="1" dirty="0">
                <a:latin typeface="Times New Roman" panose="02020603050405020304" pitchFamily="18" charset="0"/>
                <a:cs typeface="Times New Roman" panose="02020603050405020304" pitchFamily="18" charset="0"/>
              </a:rPr>
              <a:t>covered entity </a:t>
            </a:r>
            <a:r>
              <a:rPr lang="en-US" sz="3200" dirty="0">
                <a:latin typeface="Times New Roman" panose="02020603050405020304" pitchFamily="18" charset="0"/>
                <a:cs typeface="Times New Roman" panose="02020603050405020304" pitchFamily="18" charset="0"/>
              </a:rPr>
              <a:t>to provide </a:t>
            </a:r>
            <a:r>
              <a:rPr lang="en-US" sz="3200" b="1" dirty="0">
                <a:latin typeface="Times New Roman" panose="02020603050405020304" pitchFamily="18" charset="0"/>
                <a:cs typeface="Times New Roman" panose="02020603050405020304" pitchFamily="18" charset="0"/>
              </a:rPr>
              <a:t>reasonable accommodations</a:t>
            </a:r>
            <a:r>
              <a:rPr lang="en-US" sz="3200" dirty="0">
                <a:latin typeface="Times New Roman" panose="02020603050405020304" pitchFamily="18" charset="0"/>
                <a:cs typeface="Times New Roman" panose="02020603050405020304" pitchFamily="18" charset="0"/>
              </a:rPr>
              <a:t> to a </a:t>
            </a:r>
            <a:r>
              <a:rPr lang="en-US" sz="3200" b="1" dirty="0">
                <a:latin typeface="Times New Roman" panose="02020603050405020304" pitchFamily="18" charset="0"/>
                <a:cs typeface="Times New Roman" panose="02020603050405020304" pitchFamily="18" charset="0"/>
              </a:rPr>
              <a:t>qualified</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employee</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or applicant </a:t>
            </a:r>
            <a:r>
              <a:rPr lang="en-US" sz="3200" dirty="0">
                <a:latin typeface="Times New Roman" panose="02020603050405020304" pitchFamily="18" charset="0"/>
                <a:cs typeface="Times New Roman" panose="02020603050405020304" pitchFamily="18" charset="0"/>
              </a:rPr>
              <a:t>with </a:t>
            </a:r>
            <a:r>
              <a:rPr lang="en-US" sz="3200" b="1" dirty="0">
                <a:latin typeface="Times New Roman" panose="02020603050405020304" pitchFamily="18" charset="0"/>
                <a:cs typeface="Times New Roman" panose="02020603050405020304" pitchFamily="18" charset="0"/>
              </a:rPr>
              <a:t>a known limitation</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related to, affected by, or arising out of pregnancy, childbirth, or related medical conditions</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absent undue hardship</a:t>
            </a:r>
            <a:r>
              <a:rPr lang="en-US" sz="32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68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52D9-3ABA-4771-A72F-2C493D6B7378}"/>
              </a:ext>
            </a:extLst>
          </p:cNvPr>
          <p:cNvSpPr>
            <a:spLocks noGrp="1"/>
          </p:cNvSpPr>
          <p:nvPr>
            <p:ph type="title"/>
          </p:nvPr>
        </p:nvSpPr>
        <p:spPr>
          <a:xfrm>
            <a:off x="622569" y="332189"/>
            <a:ext cx="10953345" cy="1209675"/>
          </a:xfrm>
        </p:spPr>
        <p:txBody>
          <a:bodyPr>
            <a:normAutofit/>
          </a:bodyPr>
          <a:lstStyle/>
          <a:p>
            <a:r>
              <a:rPr lang="en-US" sz="2800" dirty="0">
                <a:latin typeface="Times New Roman" panose="02020603050405020304" pitchFamily="18" charset="0"/>
                <a:cs typeface="Times New Roman" panose="02020603050405020304" pitchFamily="18" charset="0"/>
              </a:rPr>
              <a:t>Examples of  Reasonable Accommodations</a:t>
            </a:r>
          </a:p>
        </p:txBody>
      </p:sp>
      <p:sp>
        <p:nvSpPr>
          <p:cNvPr id="3" name="Content Placeholder 2">
            <a:extLst>
              <a:ext uri="{FF2B5EF4-FFF2-40B4-BE49-F238E27FC236}">
                <a16:creationId xmlns:a16="http://schemas.microsoft.com/office/drawing/2014/main" id="{AC82477C-3115-40C3-934E-1F3BB5F6F99A}"/>
              </a:ext>
            </a:extLst>
          </p:cNvPr>
          <p:cNvSpPr>
            <a:spLocks noGrp="1"/>
          </p:cNvSpPr>
          <p:nvPr>
            <p:ph idx="1"/>
          </p:nvPr>
        </p:nvSpPr>
        <p:spPr bwMode="gray">
          <a:xfrm>
            <a:off x="630546" y="1358985"/>
            <a:ext cx="10945368" cy="4590712"/>
          </a:xfrm>
        </p:spPr>
        <p:txBody>
          <a:bodyPr>
            <a:noAutofit/>
          </a:bodyPr>
          <a:lstStyle/>
          <a:p>
            <a:pPr lvl="1">
              <a:spcBef>
                <a:spcPts val="0"/>
              </a:spcBef>
              <a:spcAft>
                <a:spcPts val="800"/>
              </a:spcAft>
            </a:pPr>
            <a:r>
              <a:rPr lang="en-US" sz="2000" dirty="0">
                <a:latin typeface="Times New Roman" panose="02020603050405020304" pitchFamily="18" charset="0"/>
                <a:cs typeface="Times New Roman" panose="02020603050405020304" pitchFamily="18" charset="0"/>
              </a:rPr>
              <a:t>Additional, longer, or more flexible breaks to drink water, eat, rest, or use the restroom</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Changing food or drink policies to allow a worker to have a water bottle or food</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Changing equipment, devices, or workstations such as providing a stool to sit on, or a way to do work while standing</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Changing a uniform or dress code or providing safety equipment that fits</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Changing a work schedule, such as having shorter hours, part-time work, or a later start time</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Telework</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Temporary reassignment </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Leave for appointments with health care professionals</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Light duty or help with lifting or other manual labor</a:t>
            </a:r>
          </a:p>
          <a:p>
            <a:pPr lvl="1">
              <a:spcBef>
                <a:spcPts val="0"/>
              </a:spcBef>
              <a:spcAft>
                <a:spcPts val="800"/>
              </a:spcAft>
            </a:pPr>
            <a:r>
              <a:rPr lang="en-US" sz="2000" dirty="0">
                <a:latin typeface="Times New Roman" panose="02020603050405020304" pitchFamily="18" charset="0"/>
                <a:cs typeface="Times New Roman" panose="02020603050405020304" pitchFamily="18" charset="0"/>
              </a:rPr>
              <a:t>Leave to recover from childbirth</a:t>
            </a:r>
          </a:p>
        </p:txBody>
      </p:sp>
    </p:spTree>
    <p:extLst>
      <p:ext uri="{BB962C8B-B14F-4D97-AF65-F5344CB8AC3E}">
        <p14:creationId xmlns:p14="http://schemas.microsoft.com/office/powerpoint/2010/main" val="157058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52D9-3ABA-4771-A72F-2C493D6B7378}"/>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Leave as a Reasonable Accommodation  </a:t>
            </a:r>
          </a:p>
        </p:txBody>
      </p:sp>
      <p:sp>
        <p:nvSpPr>
          <p:cNvPr id="3" name="Content Placeholder 2">
            <a:extLst>
              <a:ext uri="{FF2B5EF4-FFF2-40B4-BE49-F238E27FC236}">
                <a16:creationId xmlns:a16="http://schemas.microsoft.com/office/drawing/2014/main" id="{AC82477C-3115-40C3-934E-1F3BB5F6F99A}"/>
              </a:ext>
            </a:extLst>
          </p:cNvPr>
          <p:cNvSpPr>
            <a:spLocks noGrp="1"/>
          </p:cNvSpPr>
          <p:nvPr>
            <p:ph idx="1"/>
          </p:nvPr>
        </p:nvSpPr>
        <p:spPr bwMode="gray">
          <a:xfrm>
            <a:off x="630546" y="1574800"/>
            <a:ext cx="10945368" cy="4889543"/>
          </a:xfrm>
        </p:spPr>
        <p:txBody>
          <a:bodyPr>
            <a:normAutofit/>
          </a:bodyPr>
          <a:lstStyle/>
          <a:p>
            <a:pPr>
              <a:spcAft>
                <a:spcPts val="1200"/>
              </a:spcAft>
            </a:pPr>
            <a:r>
              <a:rPr lang="en-US" dirty="0">
                <a:latin typeface="Times New Roman" panose="02020603050405020304" pitchFamily="18" charset="0"/>
                <a:cs typeface="Times New Roman" panose="02020603050405020304" pitchFamily="18" charset="0"/>
              </a:rPr>
              <a:t>May be needed for</a:t>
            </a:r>
          </a:p>
          <a:p>
            <a:pPr lvl="1"/>
            <a:r>
              <a:rPr lang="en-US" dirty="0">
                <a:latin typeface="Times New Roman" panose="02020603050405020304" pitchFamily="18" charset="0"/>
                <a:cs typeface="Times New Roman" panose="02020603050405020304" pitchFamily="18" charset="0"/>
              </a:rPr>
              <a:t>Appointments with health care professionals</a:t>
            </a:r>
          </a:p>
          <a:p>
            <a:pPr lvl="1"/>
            <a:r>
              <a:rPr lang="en-US" dirty="0">
                <a:latin typeface="Times New Roman" panose="02020603050405020304" pitchFamily="18" charset="0"/>
                <a:cs typeface="Times New Roman" panose="02020603050405020304" pitchFamily="18" charset="0"/>
              </a:rPr>
              <a:t>Recovery from childbirth</a:t>
            </a:r>
          </a:p>
          <a:p>
            <a:pPr lvl="1"/>
            <a:r>
              <a:rPr lang="en-US" dirty="0">
                <a:latin typeface="Times New Roman" panose="02020603050405020304" pitchFamily="18" charset="0"/>
                <a:cs typeface="Times New Roman" panose="02020603050405020304" pitchFamily="18" charset="0"/>
              </a:rPr>
              <a:t>Other reasons related to pregnancy, childbirth, or related medical conditions</a:t>
            </a:r>
          </a:p>
          <a:p>
            <a:pPr>
              <a:spcAft>
                <a:spcPts val="1200"/>
              </a:spcAft>
            </a:pPr>
            <a:r>
              <a:rPr lang="en-US" dirty="0">
                <a:latin typeface="Times New Roman" panose="02020603050405020304" pitchFamily="18" charset="0"/>
                <a:cs typeface="Times New Roman" panose="02020603050405020304" pitchFamily="18" charset="0"/>
              </a:rPr>
              <a:t>A worker may have protection under other laws (FMLA, state laws allowing for maternity leave) or under employer policies. </a:t>
            </a:r>
          </a:p>
          <a:p>
            <a:pPr lvl="1"/>
            <a:r>
              <a:rPr lang="en-US" dirty="0">
                <a:latin typeface="Times New Roman" panose="02020603050405020304" pitchFamily="18" charset="0"/>
                <a:cs typeface="Times New Roman" panose="02020603050405020304" pitchFamily="18" charset="0"/>
              </a:rPr>
              <a:t>If the worker has a right to leave (for example, under FMLA, state laws, or an employer policy) there may be no need for a reasonable accommodation. </a:t>
            </a:r>
            <a:endParaRPr lang="en-US" dirty="0"/>
          </a:p>
          <a:p>
            <a:pPr>
              <a:spcAft>
                <a:spcPts val="1200"/>
              </a:spcAft>
            </a:pPr>
            <a:endParaRPr lang="en-US" dirty="0"/>
          </a:p>
        </p:txBody>
      </p:sp>
      <p:pic>
        <p:nvPicPr>
          <p:cNvPr id="5" name="Picture 4" descr="Brown pregnant worker blowing her nose. ">
            <a:extLst>
              <a:ext uri="{FF2B5EF4-FFF2-40B4-BE49-F238E27FC236}">
                <a16:creationId xmlns:a16="http://schemas.microsoft.com/office/drawing/2014/main" id="{D8B06F9D-84A0-4209-81E0-B671CC6C2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26880" y="109728"/>
            <a:ext cx="3177056" cy="3429000"/>
          </a:xfrm>
          <a:prstGeom prst="rect">
            <a:avLst/>
          </a:prstGeom>
        </p:spPr>
      </p:pic>
    </p:spTree>
    <p:extLst>
      <p:ext uri="{BB962C8B-B14F-4D97-AF65-F5344CB8AC3E}">
        <p14:creationId xmlns:p14="http://schemas.microsoft.com/office/powerpoint/2010/main" val="104092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66CC-7AB5-48A1-BCDB-52B278E2F08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Types of Qualified Employees</a:t>
            </a:r>
            <a:endParaRPr lang="en-US" dirty="0"/>
          </a:p>
        </p:txBody>
      </p:sp>
      <p:sp>
        <p:nvSpPr>
          <p:cNvPr id="3" name="Content Placeholder 2">
            <a:extLst>
              <a:ext uri="{FF2B5EF4-FFF2-40B4-BE49-F238E27FC236}">
                <a16:creationId xmlns:a16="http://schemas.microsoft.com/office/drawing/2014/main" id="{3AC8ECD7-EC94-45B4-845B-0282BA1BA3AF}"/>
              </a:ext>
            </a:extLst>
          </p:cNvPr>
          <p:cNvSpPr>
            <a:spLocks noGrp="1"/>
          </p:cNvSpPr>
          <p:nvPr>
            <p:ph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Existing ADA definition: An employee or applicant who, with or without reasonable accommodation, can perform the essential functions of the employment position.</a:t>
            </a:r>
          </a:p>
          <a:p>
            <a:pPr>
              <a:spcAft>
                <a:spcPts val="1200"/>
              </a:spcAft>
            </a:pPr>
            <a:r>
              <a:rPr lang="en-US" dirty="0">
                <a:latin typeface="Times New Roman" panose="02020603050405020304" pitchFamily="18" charset="0"/>
                <a:cs typeface="Times New Roman" panose="02020603050405020304" pitchFamily="18" charset="0"/>
              </a:rPr>
              <a:t>Additional PWFA definition: An employee who cannot do one or more essential functions of a job will also be considered qualified if: </a:t>
            </a:r>
          </a:p>
          <a:p>
            <a:pPr lvl="1"/>
            <a:r>
              <a:rPr lang="en-US" dirty="0">
                <a:latin typeface="Times New Roman" panose="02020603050405020304" pitchFamily="18" charset="0"/>
                <a:cs typeface="Times New Roman" panose="02020603050405020304" pitchFamily="18" charset="0"/>
              </a:rPr>
              <a:t>Any inability to perform an essential function is for a </a:t>
            </a:r>
            <a:r>
              <a:rPr lang="en-US" u="sng" dirty="0">
                <a:latin typeface="Times New Roman" panose="02020603050405020304" pitchFamily="18" charset="0"/>
                <a:cs typeface="Times New Roman" panose="02020603050405020304" pitchFamily="18" charset="0"/>
              </a:rPr>
              <a:t>temporary</a:t>
            </a:r>
            <a:r>
              <a:rPr lang="en-US" dirty="0">
                <a:latin typeface="Times New Roman" panose="02020603050405020304" pitchFamily="18" charset="0"/>
                <a:cs typeface="Times New Roman" panose="02020603050405020304" pitchFamily="18" charset="0"/>
              </a:rPr>
              <a:t> period;</a:t>
            </a:r>
          </a:p>
          <a:p>
            <a:pPr lvl="1"/>
            <a:r>
              <a:rPr lang="en-US" dirty="0">
                <a:latin typeface="Times New Roman" panose="02020603050405020304" pitchFamily="18" charset="0"/>
                <a:cs typeface="Times New Roman" panose="02020603050405020304" pitchFamily="18" charset="0"/>
              </a:rPr>
              <a:t>The essential function could be performed </a:t>
            </a:r>
            <a:r>
              <a:rPr lang="en-US" u="sng" dirty="0">
                <a:latin typeface="Times New Roman" panose="02020603050405020304" pitchFamily="18" charset="0"/>
                <a:cs typeface="Times New Roman" panose="02020603050405020304" pitchFamily="18" charset="0"/>
              </a:rPr>
              <a:t>in the near future</a:t>
            </a:r>
            <a:r>
              <a:rPr lang="en-US" dirty="0">
                <a:latin typeface="Times New Roman" panose="02020603050405020304" pitchFamily="18" charset="0"/>
                <a:cs typeface="Times New Roman" panose="02020603050405020304" pitchFamily="18" charset="0"/>
              </a:rPr>
              <a:t>; and</a:t>
            </a:r>
          </a:p>
          <a:p>
            <a:pPr lvl="1"/>
            <a:r>
              <a:rPr lang="en-US" dirty="0">
                <a:latin typeface="Times New Roman" panose="02020603050405020304" pitchFamily="18" charset="0"/>
                <a:cs typeface="Times New Roman" panose="02020603050405020304" pitchFamily="18" charset="0"/>
              </a:rPr>
              <a:t>The inability to perform the essential function can be reasonably accommodated.</a:t>
            </a:r>
            <a:endParaRPr lang="en-US" dirty="0"/>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
        <p:nvSpPr>
          <p:cNvPr id="4" name="TextBox 3">
            <a:extLst>
              <a:ext uri="{FF2B5EF4-FFF2-40B4-BE49-F238E27FC236}">
                <a16:creationId xmlns:a16="http://schemas.microsoft.com/office/drawing/2014/main" id="{9AF5DD60-0B51-432F-8FB0-5AE18C061D74}"/>
              </a:ext>
            </a:extLst>
          </p:cNvPr>
          <p:cNvSpPr txBox="1"/>
          <p:nvPr/>
        </p:nvSpPr>
        <p:spPr>
          <a:xfrm>
            <a:off x="622569" y="5283200"/>
            <a:ext cx="10953344" cy="923330"/>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PWFA requires a </a:t>
            </a:r>
            <a:r>
              <a:rPr lang="en-US" b="1" dirty="0">
                <a:latin typeface="Times New Roman" panose="02020603050405020304" pitchFamily="18" charset="0"/>
                <a:cs typeface="Times New Roman" panose="02020603050405020304" pitchFamily="18" charset="0"/>
              </a:rPr>
              <a:t>covered entity </a:t>
            </a:r>
            <a:r>
              <a:rPr lang="en-US" dirty="0">
                <a:latin typeface="Times New Roman" panose="02020603050405020304" pitchFamily="18" charset="0"/>
                <a:cs typeface="Times New Roman" panose="02020603050405020304" pitchFamily="18" charset="0"/>
              </a:rPr>
              <a:t>to provide </a:t>
            </a:r>
            <a:r>
              <a:rPr lang="en-US" b="1" dirty="0">
                <a:latin typeface="Times New Roman" panose="02020603050405020304" pitchFamily="18" charset="0"/>
                <a:cs typeface="Times New Roman" panose="02020603050405020304" pitchFamily="18" charset="0"/>
              </a:rPr>
              <a:t>reasonable accommodations</a:t>
            </a:r>
            <a:r>
              <a:rPr lang="en-US" dirty="0">
                <a:latin typeface="Times New Roman" panose="02020603050405020304" pitchFamily="18" charset="0"/>
                <a:cs typeface="Times New Roman" panose="02020603050405020304" pitchFamily="18" charset="0"/>
              </a:rPr>
              <a:t> to a </a:t>
            </a:r>
            <a:r>
              <a:rPr lang="en-US" b="1" dirty="0">
                <a:solidFill>
                  <a:srgbClr val="FF0000"/>
                </a:solidFill>
                <a:latin typeface="Times New Roman" panose="02020603050405020304" pitchFamily="18" charset="0"/>
                <a:cs typeface="Times New Roman" panose="02020603050405020304" pitchFamily="18" charset="0"/>
              </a:rPr>
              <a:t>qualified</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employee</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applicant with </a:t>
            </a:r>
            <a:r>
              <a:rPr lang="en-US" b="1" dirty="0">
                <a:latin typeface="Times New Roman" panose="02020603050405020304" pitchFamily="18" charset="0"/>
                <a:cs typeface="Times New Roman" panose="02020603050405020304" pitchFamily="18" charset="0"/>
              </a:rPr>
              <a:t>a known limitation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related to, affected by, or arising out of  pregnancy, childbirth, or related medical conditions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absent undue hardship</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66CC-7AB5-48A1-BCDB-52B278E2F08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Known Limitation</a:t>
            </a:r>
            <a:endParaRPr lang="en-US" dirty="0"/>
          </a:p>
        </p:txBody>
      </p:sp>
      <p:sp>
        <p:nvSpPr>
          <p:cNvPr id="3" name="Content Placeholder 2">
            <a:extLst>
              <a:ext uri="{FF2B5EF4-FFF2-40B4-BE49-F238E27FC236}">
                <a16:creationId xmlns:a16="http://schemas.microsoft.com/office/drawing/2014/main" id="{3AC8ECD7-EC94-45B4-845B-0282BA1BA3AF}"/>
              </a:ext>
            </a:extLst>
          </p:cNvPr>
          <p:cNvSpPr>
            <a:spLocks noGrp="1"/>
          </p:cNvSpPr>
          <p:nvPr>
            <p:ph idx="1"/>
          </p:nvPr>
        </p:nvSpPr>
        <p:spPr>
          <a:xfrm>
            <a:off x="622570" y="1574800"/>
            <a:ext cx="6425001" cy="3708399"/>
          </a:xfrm>
        </p:spPr>
        <p:txBody>
          <a:bodyPr>
            <a:normAutofit/>
          </a:bodyPr>
          <a:lstStyle/>
          <a:p>
            <a:r>
              <a:rPr lang="en-US" dirty="0">
                <a:latin typeface="Times New Roman" panose="02020603050405020304" pitchFamily="18" charset="0"/>
                <a:cs typeface="Times New Roman" panose="02020603050405020304" pitchFamily="18" charset="0"/>
              </a:rPr>
              <a:t>A physical or mental condition related to, affected by, or arising out of pregnancy, childbirth, or related medical conditions that the employee or employee’s representative has communicated to the employer whether or not such condition meets the definition of a disability from the ADA. </a:t>
            </a:r>
          </a:p>
          <a:p>
            <a:pPr marL="0" indent="0">
              <a:spcAft>
                <a:spcPts val="1200"/>
              </a:spcAft>
              <a:buNone/>
            </a:pPr>
            <a:endParaRPr lang="en-US" dirty="0"/>
          </a:p>
        </p:txBody>
      </p:sp>
      <p:sp>
        <p:nvSpPr>
          <p:cNvPr id="4" name="TextBox 3">
            <a:extLst>
              <a:ext uri="{FF2B5EF4-FFF2-40B4-BE49-F238E27FC236}">
                <a16:creationId xmlns:a16="http://schemas.microsoft.com/office/drawing/2014/main" id="{9AF5DD60-0B51-432F-8FB0-5AE18C061D74}"/>
              </a:ext>
            </a:extLst>
          </p:cNvPr>
          <p:cNvSpPr txBox="1"/>
          <p:nvPr/>
        </p:nvSpPr>
        <p:spPr>
          <a:xfrm>
            <a:off x="622569" y="5283200"/>
            <a:ext cx="10953344" cy="923330"/>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PWFA requires a </a:t>
            </a:r>
            <a:r>
              <a:rPr lang="en-US" b="1" dirty="0">
                <a:latin typeface="Times New Roman" panose="02020603050405020304" pitchFamily="18" charset="0"/>
                <a:cs typeface="Times New Roman" panose="02020603050405020304" pitchFamily="18" charset="0"/>
              </a:rPr>
              <a:t>covered entity </a:t>
            </a:r>
            <a:r>
              <a:rPr lang="en-US" dirty="0">
                <a:latin typeface="Times New Roman" panose="02020603050405020304" pitchFamily="18" charset="0"/>
                <a:cs typeface="Times New Roman" panose="02020603050405020304" pitchFamily="18" charset="0"/>
              </a:rPr>
              <a:t>to provide </a:t>
            </a:r>
            <a:r>
              <a:rPr lang="en-US" b="1" dirty="0">
                <a:latin typeface="Times New Roman" panose="02020603050405020304" pitchFamily="18" charset="0"/>
                <a:cs typeface="Times New Roman" panose="02020603050405020304" pitchFamily="18" charset="0"/>
              </a:rPr>
              <a:t>reasonable accommodations</a:t>
            </a:r>
            <a:r>
              <a:rPr lang="en-US" dirty="0">
                <a:latin typeface="Times New Roman" panose="02020603050405020304" pitchFamily="18" charset="0"/>
                <a:cs typeface="Times New Roman" panose="02020603050405020304" pitchFamily="18" charset="0"/>
              </a:rPr>
              <a:t> to a </a:t>
            </a:r>
            <a:r>
              <a:rPr lang="en-US" b="1" dirty="0">
                <a:latin typeface="Times New Roman" panose="02020603050405020304" pitchFamily="18" charset="0"/>
                <a:cs typeface="Times New Roman" panose="02020603050405020304" pitchFamily="18" charset="0"/>
              </a:rPr>
              <a:t>qualified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employee</a:t>
            </a:r>
            <a:r>
              <a:rPr lang="en-US" dirty="0">
                <a:latin typeface="Times New Roman" panose="02020603050405020304" pitchFamily="18" charset="0"/>
                <a:cs typeface="Times New Roman" panose="02020603050405020304" pitchFamily="18" charset="0"/>
              </a:rPr>
              <a:t> or applicant with </a:t>
            </a:r>
            <a:r>
              <a:rPr lang="en-US" b="1" dirty="0">
                <a:solidFill>
                  <a:srgbClr val="FF0000"/>
                </a:solidFill>
                <a:latin typeface="Times New Roman" panose="02020603050405020304" pitchFamily="18" charset="0"/>
                <a:cs typeface="Times New Roman" panose="02020603050405020304" pitchFamily="18" charset="0"/>
              </a:rPr>
              <a:t>a known limitation</a:t>
            </a:r>
            <a:r>
              <a:rPr lang="en-US" dirty="0">
                <a:solidFill>
                  <a:srgbClr val="FF000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related to, affected by, or arising out of  pregnancy, childbirth, or related medical conditions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absent undue hardship</a:t>
            </a:r>
            <a:r>
              <a:rPr lang="en-US" dirty="0">
                <a:latin typeface="Times New Roman" panose="02020603050405020304" pitchFamily="18" charset="0"/>
                <a:cs typeface="Times New Roman" panose="02020603050405020304" pitchFamily="18" charset="0"/>
              </a:rPr>
              <a:t>.</a:t>
            </a:r>
          </a:p>
        </p:txBody>
      </p:sp>
      <p:pic>
        <p:nvPicPr>
          <p:cNvPr id="7" name="Picture 6" descr="White pregnant worker who looks sick. ">
            <a:extLst>
              <a:ext uri="{FF2B5EF4-FFF2-40B4-BE49-F238E27FC236}">
                <a16:creationId xmlns:a16="http://schemas.microsoft.com/office/drawing/2014/main" id="{E24C8A46-701D-419C-BEFE-48F995448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68" y="462661"/>
            <a:ext cx="3882762" cy="4454082"/>
          </a:xfrm>
          <a:prstGeom prst="rect">
            <a:avLst/>
          </a:prstGeom>
        </p:spPr>
      </p:pic>
    </p:spTree>
    <p:extLst>
      <p:ext uri="{BB962C8B-B14F-4D97-AF65-F5344CB8AC3E}">
        <p14:creationId xmlns:p14="http://schemas.microsoft.com/office/powerpoint/2010/main" val="141266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66CC-7AB5-48A1-BCDB-52B278E2F08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Undue Hardship</a:t>
            </a:r>
            <a:endParaRPr lang="en-US" dirty="0"/>
          </a:p>
        </p:txBody>
      </p:sp>
      <p:sp>
        <p:nvSpPr>
          <p:cNvPr id="3" name="Content Placeholder 2">
            <a:extLst>
              <a:ext uri="{FF2B5EF4-FFF2-40B4-BE49-F238E27FC236}">
                <a16:creationId xmlns:a16="http://schemas.microsoft.com/office/drawing/2014/main" id="{3AC8ECD7-EC94-45B4-845B-0282BA1BA3AF}"/>
              </a:ext>
            </a:extLst>
          </p:cNvPr>
          <p:cNvSpPr>
            <a:spLocks noGrp="1"/>
          </p:cNvSpPr>
          <p:nvPr>
            <p:ph idx="1"/>
          </p:nvPr>
        </p:nvSpPr>
        <p:spPr>
          <a:xfrm>
            <a:off x="622569" y="1465072"/>
            <a:ext cx="10953344" cy="4167631"/>
          </a:xfrm>
        </p:spPr>
        <p:txBody>
          <a:bodyPr>
            <a:normAutofit/>
          </a:bodyPr>
          <a:lstStyle/>
          <a:p>
            <a:pPr>
              <a:spcAft>
                <a:spcPts val="1200"/>
              </a:spcAft>
            </a:pPr>
            <a:r>
              <a:rPr lang="en-US" sz="2400" dirty="0">
                <a:latin typeface="Times New Roman" panose="02020603050405020304" pitchFamily="18" charset="0"/>
                <a:cs typeface="Times New Roman" panose="02020603050405020304" pitchFamily="18" charset="0"/>
              </a:rPr>
              <a:t>The PWFA says to use the same definition as the ADA. The proposed rule does so, with a few additions to account for the differences between the ADA and the PWFA.</a:t>
            </a:r>
          </a:p>
          <a:p>
            <a:pPr>
              <a:spcAft>
                <a:spcPts val="1200"/>
              </a:spcAft>
            </a:pPr>
            <a:r>
              <a:rPr lang="en-US" sz="2400" dirty="0">
                <a:latin typeface="Times New Roman" panose="02020603050405020304" pitchFamily="18" charset="0"/>
                <a:cs typeface="Times New Roman" panose="02020603050405020304" pitchFamily="18" charset="0"/>
              </a:rPr>
              <a:t>The proposed rule explains that, as under the ADA, “undue hardship” means significant difficulty or expense. </a:t>
            </a:r>
          </a:p>
          <a:p>
            <a:pPr lvl="1"/>
            <a:r>
              <a:rPr lang="en-US" dirty="0">
                <a:latin typeface="Times New Roman" panose="02020603050405020304" pitchFamily="18" charset="0"/>
                <a:cs typeface="Times New Roman" panose="02020603050405020304" pitchFamily="18" charset="0"/>
              </a:rPr>
              <a:t>Focuses on the resources and circumstance of the particular employer in relationship to the cost or difficulty of providing a specific accommodation. </a:t>
            </a:r>
          </a:p>
          <a:p>
            <a:r>
              <a:rPr lang="en-US" sz="2400" dirty="0">
                <a:latin typeface="Times New Roman" panose="02020603050405020304" pitchFamily="18" charset="0"/>
                <a:cs typeface="Times New Roman" panose="02020603050405020304" pitchFamily="18" charset="0"/>
              </a:rPr>
              <a:t>The proposed rule also adopts the factors listed in the ADA for determining whether an undue hardship exists, with certain additions.</a:t>
            </a:r>
          </a:p>
          <a:p>
            <a:pPr marL="0" indent="0">
              <a:spcAft>
                <a:spcPts val="1200"/>
              </a:spcAft>
              <a:buNone/>
            </a:pPr>
            <a:endParaRPr lang="en-US" dirty="0">
              <a:latin typeface="Times New Roman" panose="02020603050405020304" pitchFamily="18" charset="0"/>
              <a:cs typeface="Times New Roman" panose="02020603050405020304" pitchFamily="18" charset="0"/>
            </a:endParaRPr>
          </a:p>
          <a:p>
            <a:pPr>
              <a:spcAft>
                <a:spcPts val="1200"/>
              </a:spcAft>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AF5DD60-0B51-432F-8FB0-5AE18C061D74}"/>
              </a:ext>
            </a:extLst>
          </p:cNvPr>
          <p:cNvSpPr txBox="1"/>
          <p:nvPr/>
        </p:nvSpPr>
        <p:spPr>
          <a:xfrm>
            <a:off x="622569" y="5283200"/>
            <a:ext cx="10953344" cy="923330"/>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PWFA requires a </a:t>
            </a:r>
            <a:r>
              <a:rPr lang="en-US" b="1" dirty="0">
                <a:latin typeface="Times New Roman" panose="02020603050405020304" pitchFamily="18" charset="0"/>
                <a:cs typeface="Times New Roman" panose="02020603050405020304" pitchFamily="18" charset="0"/>
              </a:rPr>
              <a:t>covered entity </a:t>
            </a:r>
            <a:r>
              <a:rPr lang="en-US" dirty="0">
                <a:latin typeface="Times New Roman" panose="02020603050405020304" pitchFamily="18" charset="0"/>
                <a:cs typeface="Times New Roman" panose="02020603050405020304" pitchFamily="18" charset="0"/>
              </a:rPr>
              <a:t>to provide </a:t>
            </a:r>
            <a:r>
              <a:rPr lang="en-US" b="1" dirty="0">
                <a:latin typeface="Times New Roman" panose="02020603050405020304" pitchFamily="18" charset="0"/>
                <a:cs typeface="Times New Roman" panose="02020603050405020304" pitchFamily="18" charset="0"/>
              </a:rPr>
              <a:t>reasonable accommodations</a:t>
            </a:r>
            <a:r>
              <a:rPr lang="en-US" dirty="0">
                <a:latin typeface="Times New Roman" panose="02020603050405020304" pitchFamily="18" charset="0"/>
                <a:cs typeface="Times New Roman" panose="02020603050405020304" pitchFamily="18" charset="0"/>
              </a:rPr>
              <a:t> to a </a:t>
            </a:r>
            <a:r>
              <a:rPr lang="en-US" b="1" dirty="0">
                <a:latin typeface="Times New Roman" panose="02020603050405020304" pitchFamily="18" charset="0"/>
                <a:cs typeface="Times New Roman" panose="02020603050405020304" pitchFamily="18" charset="0"/>
              </a:rPr>
              <a:t>qualified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employee</a:t>
            </a:r>
            <a:r>
              <a:rPr lang="en-US" dirty="0">
                <a:latin typeface="Times New Roman" panose="02020603050405020304" pitchFamily="18" charset="0"/>
                <a:cs typeface="Times New Roman" panose="02020603050405020304" pitchFamily="18" charset="0"/>
              </a:rPr>
              <a:t> or applicant with </a:t>
            </a:r>
            <a:r>
              <a:rPr lang="en-US" b="1" dirty="0">
                <a:latin typeface="Times New Roman" panose="02020603050405020304" pitchFamily="18" charset="0"/>
                <a:cs typeface="Times New Roman" panose="02020603050405020304" pitchFamily="18" charset="0"/>
              </a:rPr>
              <a:t>a known limitation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related to, affected by, or arising out of pregnancy, childbirth, or related medical conditions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absent </a:t>
            </a:r>
            <a:r>
              <a:rPr lang="en-US" b="1" dirty="0">
                <a:solidFill>
                  <a:srgbClr val="FF0000"/>
                </a:solidFill>
                <a:latin typeface="Times New Roman" panose="02020603050405020304" pitchFamily="18" charset="0"/>
                <a:cs typeface="Times New Roman" panose="02020603050405020304" pitchFamily="18" charset="0"/>
              </a:rPr>
              <a:t>undue hardship</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9470723"/>
      </p:ext>
    </p:extLst>
  </p:cSld>
  <p:clrMapOvr>
    <a:masterClrMapping/>
  </p:clrMapOvr>
</p:sld>
</file>

<file path=ppt/theme/theme1.xml><?xml version="1.0" encoding="utf-8"?>
<a:theme xmlns:a="http://schemas.openxmlformats.org/drawingml/2006/main" name="Free Outreach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 Template.potx" id="{7D80FC59-4645-469B-AAAF-615AA1CB4A4F}" vid="{F3F5C8CC-C773-4A54-A444-E0AC3615C0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39fcc3a-31a5-441c-ad68-6bfda57c9717">
      <UserInfo>
        <DisplayName>SHARYN TEJANI</DisplayName>
        <AccountId>1428</AccountId>
        <AccountType/>
      </UserInfo>
      <UserInfo>
        <DisplayName>LYNN DAVENPORT</DisplayName>
        <AccountId>288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626A62F6A2B045BD3E85FE6F143648" ma:contentTypeVersion="5" ma:contentTypeDescription="Create a new document." ma:contentTypeScope="" ma:versionID="5f51716e2c8f73989ae53242c0126982">
  <xsd:schema xmlns:xsd="http://www.w3.org/2001/XMLSchema" xmlns:xs="http://www.w3.org/2001/XMLSchema" xmlns:p="http://schemas.microsoft.com/office/2006/metadata/properties" xmlns:ns2="115e1c46-addd-456f-a76d-f798abc9bdde" xmlns:ns3="839fcc3a-31a5-441c-ad68-6bfda57c9717" targetNamespace="http://schemas.microsoft.com/office/2006/metadata/properties" ma:root="true" ma:fieldsID="d55a8d576a84ca4b11cc44fa865534a6" ns2:_="" ns3:_="">
    <xsd:import namespace="115e1c46-addd-456f-a76d-f798abc9bdde"/>
    <xsd:import namespace="839fcc3a-31a5-441c-ad68-6bfda57c97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e1c46-addd-456f-a76d-f798abc9b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fcc3a-31a5-441c-ad68-6bfda57c97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CF6FDF-C14B-45FF-BBE8-5DDF0D84B1A4}">
  <ds:schemaRefs>
    <ds:schemaRef ds:uri="http://schemas.microsoft.com/sharepoint/v3/contenttype/forms"/>
  </ds:schemaRefs>
</ds:datastoreItem>
</file>

<file path=customXml/itemProps2.xml><?xml version="1.0" encoding="utf-8"?>
<ds:datastoreItem xmlns:ds="http://schemas.openxmlformats.org/officeDocument/2006/customXml" ds:itemID="{2B54482D-0EF4-463C-BDD9-35B0CCFA532B}">
  <ds:schemaRefs>
    <ds:schemaRef ds:uri="http://schemas.microsoft.com/office/2006/documentManagement/types"/>
    <ds:schemaRef ds:uri="839fcc3a-31a5-441c-ad68-6bfda57c9717"/>
    <ds:schemaRef ds:uri="http://purl.org/dc/elements/1.1/"/>
    <ds:schemaRef ds:uri="http://schemas.microsoft.com/office/2006/metadata/properties"/>
    <ds:schemaRef ds:uri="115e1c46-addd-456f-a76d-f798abc9bdde"/>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2DA9E5A-AF9C-4025-9ACE-EFAF543AC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e1c46-addd-456f-a76d-f798abc9bdde"/>
    <ds:schemaRef ds:uri="839fcc3a-31a5-441c-ad68-6bfda57c9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Free Outreach Template</Template>
  <TotalTime>8570</TotalTime>
  <Words>3778</Words>
  <Application>Microsoft Office PowerPoint</Application>
  <PresentationFormat>Widescreen</PresentationFormat>
  <Paragraphs>180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Segoe UI Semibold</vt:lpstr>
      <vt:lpstr>Symbol</vt:lpstr>
      <vt:lpstr>Times New Roman</vt:lpstr>
      <vt:lpstr>Wingdings 2</vt:lpstr>
      <vt:lpstr>Wingdings 3</vt:lpstr>
      <vt:lpstr>Free Outreach Theme</vt:lpstr>
      <vt:lpstr>The Pregnant Workers Fairness Act (PWFA): What Employers Need to Know</vt:lpstr>
      <vt:lpstr>Overview of This Training </vt:lpstr>
      <vt:lpstr>Pregnancy Accommodation – Other Federal Laws</vt:lpstr>
      <vt:lpstr>PWFA – Basic Provisions</vt:lpstr>
      <vt:lpstr>Examples of  Reasonable Accommodations</vt:lpstr>
      <vt:lpstr>Leave as a Reasonable Accommodation  </vt:lpstr>
      <vt:lpstr>Types of Qualified Employees</vt:lpstr>
      <vt:lpstr>Known Limitation</vt:lpstr>
      <vt:lpstr>Undue Hardship</vt:lpstr>
      <vt:lpstr>Additions to Undue Hardship: Factors</vt:lpstr>
      <vt:lpstr>Additions to Undue Hardship: Predictable Assessments</vt:lpstr>
      <vt:lpstr>Interactive Process </vt:lpstr>
      <vt:lpstr>Supporting Documentation</vt:lpstr>
      <vt:lpstr>Requesting Accommodation</vt:lpstr>
      <vt:lpstr>5 Prohibited Employment Practices </vt:lpstr>
      <vt:lpstr>Retaliation and Coercion</vt:lpstr>
      <vt:lpstr>Best Practices for Employers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Grider</dc:creator>
  <cp:lastModifiedBy>ELIZABETH MARCUS</cp:lastModifiedBy>
  <cp:revision>89</cp:revision>
  <cp:lastPrinted>2021-05-11T19:28:14Z</cp:lastPrinted>
  <dcterms:created xsi:type="dcterms:W3CDTF">2021-05-11T14:02:51Z</dcterms:created>
  <dcterms:modified xsi:type="dcterms:W3CDTF">2024-04-10T22:25:28Z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0x010100A0626A62F6A2B045BD3E85FE6F143648</vt:lpwstr>
  </property>
</Properties>
</file>