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1" i="0">
                <a:solidFill>
                  <a:srgbClr val="FFC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85090">
              <a:lnSpc>
                <a:spcPct val="100000"/>
              </a:lnSpc>
            </a:pPr>
            <a:r>
              <a:rPr dirty="0"/>
              <a:t>U.S.</a:t>
            </a:r>
            <a:r>
              <a:rPr dirty="0" spc="-20"/>
              <a:t> </a:t>
            </a:r>
            <a:r>
              <a:rPr dirty="0"/>
              <a:t>Department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Labor</a:t>
            </a:r>
            <a:r>
              <a:rPr dirty="0" spc="-10"/>
              <a:t> </a:t>
            </a:r>
            <a:r>
              <a:rPr dirty="0" sz="1100"/>
              <a:t>|</a:t>
            </a:r>
            <a:r>
              <a:rPr dirty="0" sz="1100" spc="-55"/>
              <a:t> </a:t>
            </a:r>
            <a:r>
              <a:rPr dirty="0"/>
              <a:t>Wage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/>
              <a:t>Hour</a:t>
            </a:r>
            <a:r>
              <a:rPr dirty="0" spc="-10"/>
              <a:t> Division</a:t>
            </a:r>
            <a:endParaRPr sz="1100"/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1" i="0">
                <a:solidFill>
                  <a:srgbClr val="FFC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85090">
              <a:lnSpc>
                <a:spcPct val="100000"/>
              </a:lnSpc>
            </a:pPr>
            <a:r>
              <a:rPr dirty="0"/>
              <a:t>U.S.</a:t>
            </a:r>
            <a:r>
              <a:rPr dirty="0" spc="-20"/>
              <a:t> </a:t>
            </a:r>
            <a:r>
              <a:rPr dirty="0"/>
              <a:t>Department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Labor</a:t>
            </a:r>
            <a:r>
              <a:rPr dirty="0" spc="-10"/>
              <a:t> </a:t>
            </a:r>
            <a:r>
              <a:rPr dirty="0" sz="1100"/>
              <a:t>|</a:t>
            </a:r>
            <a:r>
              <a:rPr dirty="0" sz="1100" spc="-55"/>
              <a:t> </a:t>
            </a:r>
            <a:r>
              <a:rPr dirty="0"/>
              <a:t>Wage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/>
              <a:t>Hour</a:t>
            </a:r>
            <a:r>
              <a:rPr dirty="0" spc="-10"/>
              <a:t> Division</a:t>
            </a:r>
            <a:endParaRPr sz="1100"/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1" i="0">
                <a:solidFill>
                  <a:srgbClr val="FFC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85090">
              <a:lnSpc>
                <a:spcPct val="100000"/>
              </a:lnSpc>
            </a:pPr>
            <a:r>
              <a:rPr dirty="0"/>
              <a:t>U.S.</a:t>
            </a:r>
            <a:r>
              <a:rPr dirty="0" spc="-20"/>
              <a:t> </a:t>
            </a:r>
            <a:r>
              <a:rPr dirty="0"/>
              <a:t>Department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Labor</a:t>
            </a:r>
            <a:r>
              <a:rPr dirty="0" spc="-10"/>
              <a:t> </a:t>
            </a:r>
            <a:r>
              <a:rPr dirty="0" sz="1100"/>
              <a:t>|</a:t>
            </a:r>
            <a:r>
              <a:rPr dirty="0" sz="1100" spc="-55"/>
              <a:t> </a:t>
            </a:r>
            <a:r>
              <a:rPr dirty="0"/>
              <a:t>Wage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/>
              <a:t>Hour</a:t>
            </a:r>
            <a:r>
              <a:rPr dirty="0" spc="-10"/>
              <a:t> Division</a:t>
            </a:r>
            <a:endParaRPr sz="1100"/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69780" cy="685793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25211" y="0"/>
            <a:ext cx="7066788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1" i="0">
                <a:solidFill>
                  <a:srgbClr val="FFC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85090">
              <a:lnSpc>
                <a:spcPct val="100000"/>
              </a:lnSpc>
            </a:pPr>
            <a:r>
              <a:rPr dirty="0"/>
              <a:t>U.S.</a:t>
            </a:r>
            <a:r>
              <a:rPr dirty="0" spc="-20"/>
              <a:t> </a:t>
            </a:r>
            <a:r>
              <a:rPr dirty="0"/>
              <a:t>Department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Labor</a:t>
            </a:r>
            <a:r>
              <a:rPr dirty="0" spc="-10"/>
              <a:t> </a:t>
            </a:r>
            <a:r>
              <a:rPr dirty="0" sz="1100"/>
              <a:t>|</a:t>
            </a:r>
            <a:r>
              <a:rPr dirty="0" sz="1100" spc="-55"/>
              <a:t> </a:t>
            </a:r>
            <a:r>
              <a:rPr dirty="0"/>
              <a:t>Wage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/>
              <a:t>Hour</a:t>
            </a:r>
            <a:r>
              <a:rPr dirty="0" spc="-10"/>
              <a:t> Division</a:t>
            </a:r>
            <a:endParaRPr sz="1100"/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38900"/>
            <a:ext cx="12192000" cy="419100"/>
          </a:xfrm>
          <a:custGeom>
            <a:avLst/>
            <a:gdLst/>
            <a:ahLst/>
            <a:cxnLst/>
            <a:rect l="l" t="t" r="r" b="b"/>
            <a:pathLst>
              <a:path w="12192000" h="419100">
                <a:moveTo>
                  <a:pt x="12192000" y="0"/>
                </a:moveTo>
                <a:lnTo>
                  <a:pt x="0" y="0"/>
                </a:lnTo>
                <a:lnTo>
                  <a:pt x="0" y="419100"/>
                </a:lnTo>
                <a:lnTo>
                  <a:pt x="12192000" y="4191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637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4064000" y="515125"/>
            <a:ext cx="0" cy="716280"/>
          </a:xfrm>
          <a:custGeom>
            <a:avLst/>
            <a:gdLst/>
            <a:ahLst/>
            <a:cxnLst/>
            <a:rect l="l" t="t" r="r" b="b"/>
            <a:pathLst>
              <a:path w="0" h="716280">
                <a:moveTo>
                  <a:pt x="0" y="0"/>
                </a:moveTo>
                <a:lnTo>
                  <a:pt x="0" y="715708"/>
                </a:lnTo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8128000" y="515127"/>
            <a:ext cx="0" cy="716280"/>
          </a:xfrm>
          <a:custGeom>
            <a:avLst/>
            <a:gdLst/>
            <a:ahLst/>
            <a:cxnLst/>
            <a:rect l="l" t="t" r="r" b="b"/>
            <a:pathLst>
              <a:path w="0" h="716280">
                <a:moveTo>
                  <a:pt x="0" y="0"/>
                </a:moveTo>
                <a:lnTo>
                  <a:pt x="0" y="715708"/>
                </a:lnTo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85090">
              <a:lnSpc>
                <a:spcPct val="100000"/>
              </a:lnSpc>
            </a:pPr>
            <a:r>
              <a:rPr dirty="0"/>
              <a:t>U.S.</a:t>
            </a:r>
            <a:r>
              <a:rPr dirty="0" spc="-20"/>
              <a:t> </a:t>
            </a:r>
            <a:r>
              <a:rPr dirty="0"/>
              <a:t>Department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Labor</a:t>
            </a:r>
            <a:r>
              <a:rPr dirty="0" spc="-10"/>
              <a:t> </a:t>
            </a:r>
            <a:r>
              <a:rPr dirty="0" sz="1100"/>
              <a:t>|</a:t>
            </a:r>
            <a:r>
              <a:rPr dirty="0" sz="1100" spc="-55"/>
              <a:t> </a:t>
            </a:r>
            <a:r>
              <a:rPr dirty="0"/>
              <a:t>Wage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/>
              <a:t>Hour</a:t>
            </a:r>
            <a:r>
              <a:rPr dirty="0" spc="-10"/>
              <a:t> Division</a:t>
            </a:r>
            <a:endParaRPr sz="1100"/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38900"/>
            <a:ext cx="12192000" cy="419100"/>
          </a:xfrm>
          <a:custGeom>
            <a:avLst/>
            <a:gdLst/>
            <a:ahLst/>
            <a:cxnLst/>
            <a:rect l="l" t="t" r="r" b="b"/>
            <a:pathLst>
              <a:path w="12192000" h="419100">
                <a:moveTo>
                  <a:pt x="12192000" y="0"/>
                </a:moveTo>
                <a:lnTo>
                  <a:pt x="0" y="0"/>
                </a:lnTo>
                <a:lnTo>
                  <a:pt x="0" y="419100"/>
                </a:lnTo>
                <a:lnTo>
                  <a:pt x="12192000" y="4191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637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14141" y="3566286"/>
            <a:ext cx="3653154" cy="817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1" i="0">
                <a:solidFill>
                  <a:srgbClr val="FFC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340" y="1675892"/>
            <a:ext cx="10727690" cy="4279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8305" y="6509520"/>
            <a:ext cx="3003004" cy="2128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85090">
              <a:lnSpc>
                <a:spcPct val="100000"/>
              </a:lnSpc>
            </a:pPr>
            <a:r>
              <a:rPr dirty="0"/>
              <a:t>U.S.</a:t>
            </a:r>
            <a:r>
              <a:rPr dirty="0" spc="-20"/>
              <a:t> </a:t>
            </a:r>
            <a:r>
              <a:rPr dirty="0"/>
              <a:t>Department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Labor</a:t>
            </a:r>
            <a:r>
              <a:rPr dirty="0" spc="-10"/>
              <a:t> </a:t>
            </a:r>
            <a:r>
              <a:rPr dirty="0" sz="1100"/>
              <a:t>|</a:t>
            </a:r>
            <a:r>
              <a:rPr dirty="0" sz="1100" spc="-55"/>
              <a:t> </a:t>
            </a:r>
            <a:r>
              <a:rPr dirty="0"/>
              <a:t>Wage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/>
              <a:t>Hour</a:t>
            </a:r>
            <a:r>
              <a:rPr dirty="0" spc="-10"/>
              <a:t> Division</a:t>
            </a:r>
            <a:endParaRPr sz="1100"/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374628" y="6532765"/>
            <a:ext cx="229488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jpg"/><Relationship Id="rId4" Type="http://schemas.openxmlformats.org/officeDocument/2006/relationships/image" Target="../media/image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2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3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2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7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dol.gov/sites/dolgov/files/WHD/legacy/files/minwagep.pdf" TargetMode="External"/><Relationship Id="rId3" Type="http://schemas.openxmlformats.org/officeDocument/2006/relationships/hyperlink" Target="https://www.dol.gov/sites/dolgov/files/WHD/legacy/files/minwagesp.pdf" TargetMode="External"/><Relationship Id="rId4" Type="http://schemas.openxmlformats.org/officeDocument/2006/relationships/hyperlink" Target="https://www.dol.gov/agencies/whd/pump-at-work" TargetMode="Externa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dol.gov/agencies/whd/pump-at-work" TargetMode="External"/><Relationship Id="rId3" Type="http://schemas.openxmlformats.org/officeDocument/2006/relationships/image" Target="../media/image17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8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dol.gov/agencies/whd/pump-at-work" TargetMode="External"/><Relationship Id="rId3" Type="http://schemas.openxmlformats.org/officeDocument/2006/relationships/hyperlink" Target="https://www.dol.gov/sites/dolgov/files/WHD/fab/2023-2.pdf" TargetMode="External"/><Relationship Id="rId4" Type="http://schemas.openxmlformats.org/officeDocument/2006/relationships/hyperlink" Target="http://www.dol.gov/agencies/whd/maternal-health" TargetMode="Externa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omenshealth.gov/supporting-nursing-moms-work/what-law-says-about-breastfeeding-and-work/what-employers-need-know" TargetMode="External"/><Relationship Id="rId3" Type="http://schemas.openxmlformats.org/officeDocument/2006/relationships/hyperlink" Target="http://www.womenshealth.gov/supporting-nursing-moms-work/what-law-says-about-" TargetMode="External"/><Relationship Id="rId4" Type="http://schemas.openxmlformats.org/officeDocument/2006/relationships/hyperlink" Target="http://www.ncsl.org/health/breastfeeding-state-laws" TargetMode="External"/><Relationship Id="rId5" Type="http://schemas.openxmlformats.org/officeDocument/2006/relationships/hyperlink" Target="http://www.cdc.gov/breastfeeding/resources/calltoaction.htm" TargetMode="External"/><Relationship Id="rId6" Type="http://schemas.openxmlformats.org/officeDocument/2006/relationships/hyperlink" Target="http://www.eeoc.gov/laws/guidance/enforcement-guidance-unlawful-disparate-treatment-workers-caregiving-responsibilities" TargetMode="External"/><Relationship Id="rId7" Type="http://schemas.openxmlformats.org/officeDocument/2006/relationships/hyperlink" Target="http://www.eeoc.gov/laws/guidance/enforcement-guidance-unlawful-disparate-treatment-" TargetMode="External"/><Relationship Id="rId8" Type="http://schemas.openxmlformats.org/officeDocument/2006/relationships/hyperlink" Target="https://www.cdc.gov/breastfeeding/index.htm" TargetMode="External"/><Relationship Id="rId9" Type="http://schemas.openxmlformats.org/officeDocument/2006/relationships/hyperlink" Target="http://www.cdc.gov/breastfeeding/index.htm" TargetMode="Externa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dol.gov/agencies/whd/contact/local-offices" TargetMode="External"/><Relationship Id="rId3" Type="http://schemas.openxmlformats.org/officeDocument/2006/relationships/hyperlink" Target="https://www.dol.gov/agencies/whd/CORPS" TargetMode="External"/><Relationship Id="rId4" Type="http://schemas.openxmlformats.org/officeDocument/2006/relationships/hyperlink" Target="mailto:Decker.Sarah@dol.gov" TargetMode="Externa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dol.gov/NEWSROOM/DIGITAL" TargetMode="External"/><Relationship Id="rId3" Type="http://schemas.openxmlformats.org/officeDocument/2006/relationships/hyperlink" Target="http://www.dol.gov/NEWSROOM/DIGITAL" TargetMode="External"/><Relationship Id="rId4" Type="http://schemas.openxmlformats.org/officeDocument/2006/relationships/hyperlink" Target="https://twitter.com/whd_dol" TargetMode="External"/><Relationship Id="rId5" Type="http://schemas.openxmlformats.org/officeDocument/2006/relationships/hyperlink" Target="https://www.facebook.com/departmentoflabor" TargetMode="External"/><Relationship Id="rId6" Type="http://schemas.openxmlformats.org/officeDocument/2006/relationships/hyperlink" Target="http://www.facebook.com/departmentoflabor" TargetMode="External"/><Relationship Id="rId7" Type="http://schemas.openxmlformats.org/officeDocument/2006/relationships/hyperlink" Target="https://www.youtube.com/user/USDepartmentofLabor" TargetMode="External"/><Relationship Id="rId8" Type="http://schemas.openxmlformats.org/officeDocument/2006/relationships/hyperlink" Target="http://www.youtube.com/user/USDepartmentofLabor" TargetMode="External"/><Relationship Id="rId9" Type="http://schemas.openxmlformats.org/officeDocument/2006/relationships/hyperlink" Target="https://blog.dol.gov/" TargetMode="Externa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hyperlink" Target="https://www.dol.gov/agencies/whd/fact-sheets/28-fmla" TargetMode="Externa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9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6375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5905506"/>
            <a:ext cx="5279135" cy="668280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0" y="0"/>
            <a:ext cx="12192000" cy="2743200"/>
            <a:chOff x="0" y="0"/>
            <a:chExt cx="12192000" cy="274320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274319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1793" cy="2743200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9739079" y="5926278"/>
            <a:ext cx="1868805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dol.gov/agencies/whd</a:t>
            </a:r>
            <a:endParaRPr sz="1400">
              <a:latin typeface="Arial"/>
              <a:cs typeface="Arial"/>
            </a:endParaRPr>
          </a:p>
          <a:p>
            <a:pPr marL="338455">
              <a:lnSpc>
                <a:spcPct val="100000"/>
              </a:lnSpc>
              <a:spcBef>
                <a:spcPts val="5"/>
              </a:spcBef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1-866-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4-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US-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WAGE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93139" y="3405088"/>
            <a:ext cx="8953500" cy="1562100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 sz="3600" b="1">
                <a:solidFill>
                  <a:srgbClr val="FFC000"/>
                </a:solidFill>
                <a:latin typeface="Arial"/>
                <a:cs typeface="Arial"/>
              </a:rPr>
              <a:t>What</a:t>
            </a:r>
            <a:r>
              <a:rPr dirty="0" sz="3600" spc="-8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FFC000"/>
                </a:solidFill>
                <a:latin typeface="Arial"/>
                <a:cs typeface="Arial"/>
              </a:rPr>
              <a:t>to</a:t>
            </a:r>
            <a:r>
              <a:rPr dirty="0" sz="3600" spc="-9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FFC000"/>
                </a:solidFill>
                <a:latin typeface="Arial"/>
                <a:cs typeface="Arial"/>
              </a:rPr>
              <a:t>Expect</a:t>
            </a:r>
            <a:r>
              <a:rPr dirty="0" sz="3600" spc="-9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FFC000"/>
                </a:solidFill>
                <a:latin typeface="Arial"/>
                <a:cs typeface="Arial"/>
              </a:rPr>
              <a:t>When</a:t>
            </a:r>
            <a:r>
              <a:rPr dirty="0" sz="3600" spc="-1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600" spc="-30" b="1">
                <a:solidFill>
                  <a:srgbClr val="FFC000"/>
                </a:solidFill>
                <a:latin typeface="Arial"/>
                <a:cs typeface="Arial"/>
              </a:rPr>
              <a:t>Your</a:t>
            </a:r>
            <a:r>
              <a:rPr dirty="0" sz="3600" spc="-8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FFC000"/>
                </a:solidFill>
                <a:latin typeface="Arial"/>
                <a:cs typeface="Arial"/>
              </a:rPr>
              <a:t>Employee</a:t>
            </a:r>
            <a:r>
              <a:rPr dirty="0" sz="3600" spc="-8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600" spc="-25" b="1">
                <a:solidFill>
                  <a:srgbClr val="FFC000"/>
                </a:solidFill>
                <a:latin typeface="Arial"/>
                <a:cs typeface="Arial"/>
              </a:rPr>
              <a:t>is </a:t>
            </a:r>
            <a:r>
              <a:rPr dirty="0" sz="3600" b="1">
                <a:solidFill>
                  <a:srgbClr val="FFC000"/>
                </a:solidFill>
                <a:latin typeface="Arial"/>
                <a:cs typeface="Arial"/>
              </a:rPr>
              <a:t>Expecting:</a:t>
            </a:r>
            <a:r>
              <a:rPr dirty="0" sz="36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Family</a:t>
            </a:r>
            <a:r>
              <a:rPr dirty="0" sz="36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36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dirty="0" sz="36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Leave</a:t>
            </a:r>
            <a:r>
              <a:rPr dirty="0" sz="3600" spc="-1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25" b="1">
                <a:solidFill>
                  <a:srgbClr val="FFFFFF"/>
                </a:solidFill>
                <a:latin typeface="Arial"/>
                <a:cs typeface="Arial"/>
              </a:rPr>
              <a:t>Act </a:t>
            </a: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(FMLA)</a:t>
            </a:r>
            <a:r>
              <a:rPr dirty="0" sz="36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36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36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PUMP</a:t>
            </a:r>
            <a:r>
              <a:rPr dirty="0" sz="3600" spc="-2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25" b="1">
                <a:solidFill>
                  <a:srgbClr val="FFFFFF"/>
                </a:solidFill>
                <a:latin typeface="Arial"/>
                <a:cs typeface="Arial"/>
              </a:rPr>
              <a:t>Act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0095" cy="6858000"/>
            <a:chOff x="0" y="0"/>
            <a:chExt cx="1219009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2220" y="0"/>
              <a:ext cx="9667786" cy="6857923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389876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6939" y="404745"/>
            <a:ext cx="3474085" cy="1731645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 sz="4000"/>
              <a:t>FLSA</a:t>
            </a:r>
            <a:r>
              <a:rPr dirty="0" sz="4000" spc="-200"/>
              <a:t> </a:t>
            </a:r>
            <a:r>
              <a:rPr dirty="0" sz="4000"/>
              <a:t>Pump</a:t>
            </a:r>
            <a:r>
              <a:rPr dirty="0" sz="4000" spc="-55"/>
              <a:t> </a:t>
            </a:r>
            <a:r>
              <a:rPr dirty="0" sz="4000" spc="-25"/>
              <a:t>at </a:t>
            </a:r>
            <a:r>
              <a:rPr dirty="0" sz="4000" spc="-20"/>
              <a:t>Work </a:t>
            </a:r>
            <a:r>
              <a:rPr dirty="0" sz="4000" spc="-10"/>
              <a:t>Protections</a:t>
            </a:r>
            <a:endParaRPr sz="4000"/>
          </a:p>
        </p:txBody>
      </p:sp>
      <p:sp>
        <p:nvSpPr>
          <p:cNvPr id="6" name="object 6" descr=""/>
          <p:cNvSpPr txBox="1"/>
          <p:nvPr/>
        </p:nvSpPr>
        <p:spPr>
          <a:xfrm>
            <a:off x="916939" y="2829933"/>
            <a:ext cx="3594100" cy="280035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Fair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Labor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Standards</a:t>
            </a:r>
            <a:r>
              <a:rPr dirty="0" sz="2000" spc="-14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Act </a:t>
            </a:r>
            <a:r>
              <a:rPr dirty="0" sz="2000">
                <a:latin typeface="Arial"/>
                <a:cs typeface="Arial"/>
              </a:rPr>
              <a:t>(FLSA)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requires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employers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to </a:t>
            </a:r>
            <a:r>
              <a:rPr dirty="0" sz="2000">
                <a:latin typeface="Arial"/>
                <a:cs typeface="Arial"/>
              </a:rPr>
              <a:t>provide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reasonable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break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time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private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place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other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than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a </a:t>
            </a:r>
            <a:r>
              <a:rPr dirty="0" sz="2000">
                <a:latin typeface="Arial"/>
                <a:cs typeface="Arial"/>
              </a:rPr>
              <a:t>bathroom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employee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to </a:t>
            </a:r>
            <a:r>
              <a:rPr dirty="0" sz="2000">
                <a:latin typeface="Arial"/>
                <a:cs typeface="Arial"/>
              </a:rPr>
              <a:t>pump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breast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milk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their </a:t>
            </a:r>
            <a:r>
              <a:rPr dirty="0" sz="2000">
                <a:latin typeface="Arial"/>
                <a:cs typeface="Arial"/>
              </a:rPr>
              <a:t>nursing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child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one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year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after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child's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birth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each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time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such </a:t>
            </a:r>
            <a:r>
              <a:rPr dirty="0" sz="2000">
                <a:latin typeface="Arial"/>
                <a:cs typeface="Arial"/>
              </a:rPr>
              <a:t>employee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has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need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pump</a:t>
            </a:r>
            <a:r>
              <a:rPr dirty="0" sz="2000" spc="-25">
                <a:latin typeface="Arial"/>
                <a:cs typeface="Arial"/>
              </a:rPr>
              <a:t> at </a:t>
            </a:r>
            <a:r>
              <a:rPr dirty="0" sz="2000" spc="-10">
                <a:latin typeface="Arial"/>
                <a:cs typeface="Arial"/>
              </a:rPr>
              <a:t>work.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94131"/>
            <a:ext cx="11826240" cy="1252855"/>
          </a:xfrm>
          <a:prstGeom prst="rect"/>
          <a:solidFill>
            <a:srgbClr val="16375E"/>
          </a:solidFill>
          <a:ln w="6350">
            <a:solidFill>
              <a:srgbClr val="5B9BD4"/>
            </a:solidFill>
          </a:ln>
        </p:spPr>
        <p:txBody>
          <a:bodyPr wrap="square" lIns="0" tIns="187325" rIns="0" bIns="0" rtlCol="0" vert="horz">
            <a:spAutoFit/>
          </a:bodyPr>
          <a:lstStyle/>
          <a:p>
            <a:pPr marL="701040">
              <a:lnSpc>
                <a:spcPct val="100000"/>
              </a:lnSpc>
              <a:spcBef>
                <a:spcPts val="1475"/>
              </a:spcBef>
            </a:pPr>
            <a:r>
              <a:rPr dirty="0" sz="4400"/>
              <a:t>The</a:t>
            </a:r>
            <a:r>
              <a:rPr dirty="0" sz="4400" spc="-15"/>
              <a:t> </a:t>
            </a:r>
            <a:r>
              <a:rPr dirty="0" sz="4400" spc="-10"/>
              <a:t>PUMP</a:t>
            </a:r>
            <a:r>
              <a:rPr dirty="0" sz="4400" spc="-290"/>
              <a:t> </a:t>
            </a:r>
            <a:r>
              <a:rPr dirty="0" sz="4400" spc="-25"/>
              <a:t>Act</a:t>
            </a:r>
            <a:endParaRPr sz="44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11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5887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U.S.</a:t>
            </a:r>
            <a:r>
              <a:rPr dirty="0" spc="-15"/>
              <a:t> </a:t>
            </a:r>
            <a:r>
              <a:rPr dirty="0"/>
              <a:t>Department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Labor</a:t>
            </a:r>
            <a:r>
              <a:rPr dirty="0" spc="254"/>
              <a:t> </a:t>
            </a:r>
            <a:r>
              <a:rPr dirty="0"/>
              <a:t>|</a:t>
            </a:r>
            <a:r>
              <a:rPr dirty="0" spc="245"/>
              <a:t> </a:t>
            </a:r>
            <a:r>
              <a:rPr dirty="0"/>
              <a:t>Wage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Hour</a:t>
            </a:r>
            <a:r>
              <a:rPr dirty="0" spc="-5"/>
              <a:t> </a:t>
            </a:r>
            <a:r>
              <a:rPr dirty="0" spc="-10"/>
              <a:t>Division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88340" y="1761235"/>
            <a:ext cx="10789285" cy="3912870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12700" marR="5080">
              <a:lnSpc>
                <a:spcPts val="3490"/>
              </a:lnSpc>
              <a:spcBef>
                <a:spcPts val="305"/>
              </a:spcBef>
            </a:pPr>
            <a:r>
              <a:rPr dirty="0" sz="3000">
                <a:latin typeface="Arial"/>
                <a:cs typeface="Arial"/>
              </a:rPr>
              <a:t>On</a:t>
            </a:r>
            <a:r>
              <a:rPr dirty="0" sz="3000" spc="-1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December</a:t>
            </a:r>
            <a:r>
              <a:rPr dirty="0" sz="3000" spc="-4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29,</a:t>
            </a:r>
            <a:r>
              <a:rPr dirty="0" sz="3000" spc="-1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2022,</a:t>
            </a:r>
            <a:r>
              <a:rPr dirty="0" sz="3000" spc="-4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the</a:t>
            </a:r>
            <a:r>
              <a:rPr dirty="0" sz="3000" spc="-1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Providing</a:t>
            </a:r>
            <a:r>
              <a:rPr dirty="0" sz="3000" spc="-5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Urgent</a:t>
            </a:r>
            <a:r>
              <a:rPr dirty="0" sz="3000" spc="-30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Maternal </a:t>
            </a:r>
            <a:r>
              <a:rPr dirty="0" sz="3000">
                <a:latin typeface="Arial"/>
                <a:cs typeface="Arial"/>
              </a:rPr>
              <a:t>Protections</a:t>
            </a:r>
            <a:r>
              <a:rPr dirty="0" sz="3000" spc="-2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for</a:t>
            </a:r>
            <a:r>
              <a:rPr dirty="0" sz="3000" spc="-1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Nursing</a:t>
            </a:r>
            <a:r>
              <a:rPr dirty="0" sz="3000" spc="-45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Mothers</a:t>
            </a:r>
            <a:r>
              <a:rPr dirty="0" sz="3000" spc="-18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Act</a:t>
            </a:r>
            <a:r>
              <a:rPr dirty="0" sz="3000" spc="-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(PUMP</a:t>
            </a:r>
            <a:r>
              <a:rPr dirty="0" sz="3000" spc="-8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for Nursing</a:t>
            </a:r>
            <a:r>
              <a:rPr dirty="0" sz="3000" spc="-45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Mothers </a:t>
            </a:r>
            <a:r>
              <a:rPr dirty="0" sz="3000">
                <a:latin typeface="Arial"/>
                <a:cs typeface="Arial"/>
              </a:rPr>
              <a:t>Act</a:t>
            </a:r>
            <a:r>
              <a:rPr dirty="0" sz="3000" spc="-6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or</a:t>
            </a:r>
            <a:r>
              <a:rPr dirty="0" sz="3000" spc="-3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PUMP</a:t>
            </a:r>
            <a:r>
              <a:rPr dirty="0" sz="3000" spc="-23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Act)</a:t>
            </a:r>
            <a:r>
              <a:rPr dirty="0" sz="3000" spc="-2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became</a:t>
            </a:r>
            <a:r>
              <a:rPr dirty="0" sz="3000" spc="-5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law,</a:t>
            </a:r>
            <a:r>
              <a:rPr dirty="0" sz="3000" spc="-5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extending</a:t>
            </a:r>
            <a:r>
              <a:rPr dirty="0" sz="3000" spc="-6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right</a:t>
            </a:r>
            <a:r>
              <a:rPr dirty="0" sz="3000" spc="-5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to</a:t>
            </a:r>
            <a:r>
              <a:rPr dirty="0" sz="3000" spc="-30">
                <a:latin typeface="Arial"/>
                <a:cs typeface="Arial"/>
              </a:rPr>
              <a:t> </a:t>
            </a:r>
            <a:r>
              <a:rPr dirty="0" sz="3000" spc="-20">
                <a:latin typeface="Arial"/>
                <a:cs typeface="Arial"/>
              </a:rPr>
              <a:t>pump </a:t>
            </a:r>
            <a:r>
              <a:rPr dirty="0" sz="3000">
                <a:latin typeface="Arial"/>
                <a:cs typeface="Arial"/>
              </a:rPr>
              <a:t>protections</a:t>
            </a:r>
            <a:r>
              <a:rPr dirty="0" sz="3000" spc="-2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to</a:t>
            </a:r>
            <a:r>
              <a:rPr dirty="0" sz="3000" spc="-1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millions</a:t>
            </a:r>
            <a:r>
              <a:rPr dirty="0" sz="3000" spc="-4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of</a:t>
            </a:r>
            <a:r>
              <a:rPr dirty="0" sz="3000" spc="-1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workers</a:t>
            </a:r>
            <a:r>
              <a:rPr dirty="0" sz="3000" spc="-2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and</a:t>
            </a:r>
            <a:r>
              <a:rPr dirty="0" sz="3000" spc="-3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allowing</a:t>
            </a:r>
            <a:r>
              <a:rPr dirty="0" sz="3000" spc="-3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for</a:t>
            </a:r>
            <a:r>
              <a:rPr dirty="0" sz="3000" spc="-40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additional </a:t>
            </a:r>
            <a:r>
              <a:rPr dirty="0" sz="3000">
                <a:latin typeface="Arial"/>
                <a:cs typeface="Arial"/>
              </a:rPr>
              <a:t>remedies</a:t>
            </a:r>
            <a:r>
              <a:rPr dirty="0" sz="3000" spc="-4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for</a:t>
            </a:r>
            <a:r>
              <a:rPr dirty="0" sz="3000" spc="-20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violations.</a:t>
            </a:r>
            <a:endParaRPr sz="3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20"/>
              </a:spcBef>
              <a:buChar char="•"/>
              <a:tabLst>
                <a:tab pos="354965" algn="l"/>
              </a:tabLst>
            </a:pPr>
            <a:r>
              <a:rPr dirty="0" sz="3200">
                <a:latin typeface="Arial"/>
                <a:cs typeface="Arial"/>
              </a:rPr>
              <a:t>Extended</a:t>
            </a:r>
            <a:r>
              <a:rPr dirty="0" sz="3200" spc="-6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coverage</a:t>
            </a:r>
            <a:r>
              <a:rPr dirty="0" sz="3200" spc="-7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effective</a:t>
            </a:r>
            <a:r>
              <a:rPr dirty="0" sz="3200" spc="-6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as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of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December</a:t>
            </a:r>
            <a:r>
              <a:rPr dirty="0" sz="3200" spc="-6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29,</a:t>
            </a:r>
            <a:r>
              <a:rPr dirty="0" sz="3200" spc="-6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2022.</a:t>
            </a:r>
            <a:endParaRPr sz="3200">
              <a:latin typeface="Arial"/>
              <a:cs typeface="Arial"/>
            </a:endParaRPr>
          </a:p>
          <a:p>
            <a:pPr marL="355600" marR="414020" indent="-342900">
              <a:lnSpc>
                <a:spcPts val="3729"/>
              </a:lnSpc>
              <a:spcBef>
                <a:spcPts val="1030"/>
              </a:spcBef>
              <a:buChar char="•"/>
              <a:tabLst>
                <a:tab pos="355600" algn="l"/>
              </a:tabLst>
            </a:pPr>
            <a:r>
              <a:rPr dirty="0" sz="3200">
                <a:latin typeface="Arial"/>
                <a:cs typeface="Arial"/>
              </a:rPr>
              <a:t>Additional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remedies</a:t>
            </a:r>
            <a:r>
              <a:rPr dirty="0" sz="3200" spc="-6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available</a:t>
            </a:r>
            <a:r>
              <a:rPr dirty="0" sz="3200" spc="-6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for</a:t>
            </a:r>
            <a:r>
              <a:rPr dirty="0" sz="3200" spc="-7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violations</a:t>
            </a:r>
            <a:r>
              <a:rPr dirty="0" sz="3200" spc="-6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occurring</a:t>
            </a:r>
            <a:r>
              <a:rPr dirty="0" sz="3200" spc="-90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on </a:t>
            </a:r>
            <a:r>
              <a:rPr dirty="0" sz="3200">
                <a:latin typeface="Arial"/>
                <a:cs typeface="Arial"/>
              </a:rPr>
              <a:t>or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after</a:t>
            </a:r>
            <a:r>
              <a:rPr dirty="0" sz="3200" spc="-20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April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28,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2023.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94131"/>
            <a:ext cx="11826240" cy="1252855"/>
          </a:xfrm>
          <a:prstGeom prst="rect"/>
          <a:solidFill>
            <a:srgbClr val="16375E"/>
          </a:solidFill>
          <a:ln w="6350">
            <a:solidFill>
              <a:srgbClr val="5B9BD4"/>
            </a:solidFill>
          </a:ln>
        </p:spPr>
        <p:txBody>
          <a:bodyPr wrap="square" lIns="0" tIns="187325" rIns="0" bIns="0" rtlCol="0" vert="horz">
            <a:spAutoFit/>
          </a:bodyPr>
          <a:lstStyle/>
          <a:p>
            <a:pPr marL="701040">
              <a:lnSpc>
                <a:spcPct val="100000"/>
              </a:lnSpc>
              <a:spcBef>
                <a:spcPts val="1475"/>
              </a:spcBef>
            </a:pPr>
            <a:r>
              <a:rPr dirty="0" sz="4400"/>
              <a:t>Eligible</a:t>
            </a:r>
            <a:r>
              <a:rPr dirty="0" sz="4400" spc="-135"/>
              <a:t> </a:t>
            </a:r>
            <a:r>
              <a:rPr dirty="0" sz="4400" spc="-10"/>
              <a:t>Employees</a:t>
            </a:r>
            <a:endParaRPr sz="44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11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5887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U.S.</a:t>
            </a:r>
            <a:r>
              <a:rPr dirty="0" spc="-15"/>
              <a:t> </a:t>
            </a:r>
            <a:r>
              <a:rPr dirty="0"/>
              <a:t>Department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Labor</a:t>
            </a:r>
            <a:r>
              <a:rPr dirty="0" spc="254"/>
              <a:t> </a:t>
            </a:r>
            <a:r>
              <a:rPr dirty="0"/>
              <a:t>|</a:t>
            </a:r>
            <a:r>
              <a:rPr dirty="0" spc="245"/>
              <a:t> </a:t>
            </a:r>
            <a:r>
              <a:rPr dirty="0"/>
              <a:t>Wage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Hour</a:t>
            </a:r>
            <a:r>
              <a:rPr dirty="0" spc="-5"/>
              <a:t> </a:t>
            </a:r>
            <a:r>
              <a:rPr dirty="0" spc="-10"/>
              <a:t>Division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88340" y="1729232"/>
            <a:ext cx="10762615" cy="3870960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469900" marR="748030" indent="-457200">
              <a:lnSpc>
                <a:spcPts val="3240"/>
              </a:lnSpc>
              <a:spcBef>
                <a:spcPts val="505"/>
              </a:spcBef>
              <a:buChar char="•"/>
              <a:tabLst>
                <a:tab pos="469900" algn="l"/>
              </a:tabLst>
            </a:pPr>
            <a:r>
              <a:rPr dirty="0" sz="3000">
                <a:latin typeface="Arial"/>
                <a:cs typeface="Arial"/>
              </a:rPr>
              <a:t>Nearly</a:t>
            </a:r>
            <a:r>
              <a:rPr dirty="0" sz="3000" spc="-3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all</a:t>
            </a:r>
            <a:r>
              <a:rPr dirty="0" sz="3000" spc="-3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employees</a:t>
            </a:r>
            <a:r>
              <a:rPr dirty="0" sz="3000" spc="-4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covered</a:t>
            </a:r>
            <a:r>
              <a:rPr dirty="0" sz="3000" spc="-1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by</a:t>
            </a:r>
            <a:r>
              <a:rPr dirty="0" sz="3000" spc="-2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the</a:t>
            </a:r>
            <a:r>
              <a:rPr dirty="0" sz="3000" spc="-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FLSA</a:t>
            </a:r>
            <a:r>
              <a:rPr dirty="0" sz="3000" spc="-18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are</a:t>
            </a:r>
            <a:r>
              <a:rPr dirty="0" sz="3000" spc="-2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eligible</a:t>
            </a:r>
            <a:r>
              <a:rPr dirty="0" sz="3000" spc="-40">
                <a:latin typeface="Arial"/>
                <a:cs typeface="Arial"/>
              </a:rPr>
              <a:t> </a:t>
            </a:r>
            <a:r>
              <a:rPr dirty="0" sz="3000" spc="-25">
                <a:latin typeface="Arial"/>
                <a:cs typeface="Arial"/>
              </a:rPr>
              <a:t>to </a:t>
            </a:r>
            <a:r>
              <a:rPr dirty="0" sz="3000">
                <a:latin typeface="Arial"/>
                <a:cs typeface="Arial"/>
              </a:rPr>
              <a:t>pump</a:t>
            </a:r>
            <a:r>
              <a:rPr dirty="0" sz="3000" spc="-1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at </a:t>
            </a:r>
            <a:r>
              <a:rPr dirty="0" sz="3000" spc="-10">
                <a:latin typeface="Arial"/>
                <a:cs typeface="Arial"/>
              </a:rPr>
              <a:t>work.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95"/>
              </a:spcBef>
              <a:buFont typeface="Arial"/>
              <a:buChar char="•"/>
            </a:pPr>
            <a:endParaRPr sz="3000">
              <a:latin typeface="Arial"/>
              <a:cs typeface="Arial"/>
            </a:endParaRPr>
          </a:p>
          <a:p>
            <a:pPr marL="469900" marR="640715" indent="-457200">
              <a:lnSpc>
                <a:spcPts val="3240"/>
              </a:lnSpc>
              <a:buChar char="•"/>
              <a:tabLst>
                <a:tab pos="469900" algn="l"/>
              </a:tabLst>
            </a:pPr>
            <a:r>
              <a:rPr dirty="0" sz="3000">
                <a:latin typeface="Arial"/>
                <a:cs typeface="Arial"/>
              </a:rPr>
              <a:t>Employees</a:t>
            </a:r>
            <a:r>
              <a:rPr dirty="0" sz="3000" spc="-4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are</a:t>
            </a:r>
            <a:r>
              <a:rPr dirty="0" sz="3000" spc="-2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eligible</a:t>
            </a:r>
            <a:r>
              <a:rPr dirty="0" sz="3000" spc="-3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to</a:t>
            </a:r>
            <a:r>
              <a:rPr dirty="0" sz="3000" spc="-3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pump</a:t>
            </a:r>
            <a:r>
              <a:rPr dirty="0" sz="3000" spc="-2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at</a:t>
            </a:r>
            <a:r>
              <a:rPr dirty="0" sz="3000" spc="-1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work</a:t>
            </a:r>
            <a:r>
              <a:rPr dirty="0" sz="3000" spc="-2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for</a:t>
            </a:r>
            <a:r>
              <a:rPr dirty="0" sz="3000" spc="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one</a:t>
            </a:r>
            <a:r>
              <a:rPr dirty="0" sz="3000" spc="-3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year</a:t>
            </a:r>
            <a:r>
              <a:rPr dirty="0" sz="3000" spc="-20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after </a:t>
            </a:r>
            <a:r>
              <a:rPr dirty="0" sz="3000">
                <a:latin typeface="Arial"/>
                <a:cs typeface="Arial"/>
              </a:rPr>
              <a:t>their</a:t>
            </a:r>
            <a:r>
              <a:rPr dirty="0" sz="3000" spc="-6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child’s</a:t>
            </a:r>
            <a:r>
              <a:rPr dirty="0" sz="3000" spc="-75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birth.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80"/>
              </a:spcBef>
              <a:buFont typeface="Arial"/>
              <a:buChar char="•"/>
            </a:pPr>
            <a:endParaRPr sz="3000">
              <a:latin typeface="Arial"/>
              <a:cs typeface="Arial"/>
            </a:endParaRPr>
          </a:p>
          <a:p>
            <a:pPr marL="469900" marR="5080" indent="-457200">
              <a:lnSpc>
                <a:spcPts val="3240"/>
              </a:lnSpc>
              <a:spcBef>
                <a:spcPts val="5"/>
              </a:spcBef>
              <a:buChar char="•"/>
              <a:tabLst>
                <a:tab pos="469900" algn="l"/>
              </a:tabLst>
            </a:pPr>
            <a:r>
              <a:rPr dirty="0" sz="3000">
                <a:latin typeface="Arial"/>
                <a:cs typeface="Arial"/>
              </a:rPr>
              <a:t>Narrow</a:t>
            </a:r>
            <a:r>
              <a:rPr dirty="0" sz="3000" spc="-3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exemptions</a:t>
            </a:r>
            <a:r>
              <a:rPr dirty="0" sz="3000" spc="-3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may</a:t>
            </a:r>
            <a:r>
              <a:rPr dirty="0" sz="3000" spc="-2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apply</a:t>
            </a:r>
            <a:r>
              <a:rPr dirty="0" sz="3000" spc="-3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for certain</a:t>
            </a:r>
            <a:r>
              <a:rPr dirty="0" sz="3000" spc="-3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employees</a:t>
            </a:r>
            <a:r>
              <a:rPr dirty="0" sz="3000" spc="-4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of</a:t>
            </a:r>
            <a:r>
              <a:rPr dirty="0" sz="3000" spc="-15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small </a:t>
            </a:r>
            <a:r>
              <a:rPr dirty="0" sz="3000">
                <a:latin typeface="Arial"/>
                <a:cs typeface="Arial"/>
              </a:rPr>
              <a:t>companies</a:t>
            </a:r>
            <a:r>
              <a:rPr dirty="0" sz="3000" spc="-6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and</a:t>
            </a:r>
            <a:r>
              <a:rPr dirty="0" sz="3000" spc="-5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certain</a:t>
            </a:r>
            <a:r>
              <a:rPr dirty="0" sz="3000" spc="-4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transportation</a:t>
            </a:r>
            <a:r>
              <a:rPr dirty="0" sz="3000" spc="-40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employees.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94131"/>
            <a:ext cx="11826240" cy="1252855"/>
          </a:xfrm>
          <a:prstGeom prst="rect"/>
          <a:solidFill>
            <a:srgbClr val="16375E"/>
          </a:solidFill>
          <a:ln w="6350">
            <a:solidFill>
              <a:srgbClr val="5B9BD4"/>
            </a:solidFill>
          </a:ln>
        </p:spPr>
        <p:txBody>
          <a:bodyPr wrap="square" lIns="0" tIns="187325" rIns="0" bIns="0" rtlCol="0" vert="horz">
            <a:spAutoFit/>
          </a:bodyPr>
          <a:lstStyle/>
          <a:p>
            <a:pPr marL="701040">
              <a:lnSpc>
                <a:spcPct val="100000"/>
              </a:lnSpc>
              <a:spcBef>
                <a:spcPts val="1475"/>
              </a:spcBef>
            </a:pPr>
            <a:r>
              <a:rPr dirty="0" sz="4400"/>
              <a:t>Enterprise</a:t>
            </a:r>
            <a:r>
              <a:rPr dirty="0" sz="4400" spc="-125"/>
              <a:t> </a:t>
            </a:r>
            <a:r>
              <a:rPr dirty="0" sz="4400" spc="-10"/>
              <a:t>Coverage</a:t>
            </a:r>
            <a:endParaRPr sz="44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11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5887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U.S.</a:t>
            </a:r>
            <a:r>
              <a:rPr dirty="0" spc="-15"/>
              <a:t> </a:t>
            </a:r>
            <a:r>
              <a:rPr dirty="0"/>
              <a:t>Department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Labor</a:t>
            </a:r>
            <a:r>
              <a:rPr dirty="0" spc="254"/>
              <a:t> </a:t>
            </a:r>
            <a:r>
              <a:rPr dirty="0"/>
              <a:t>|</a:t>
            </a:r>
            <a:r>
              <a:rPr dirty="0" spc="245"/>
              <a:t> </a:t>
            </a:r>
            <a:r>
              <a:rPr dirty="0"/>
              <a:t>Wage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Hour</a:t>
            </a:r>
            <a:r>
              <a:rPr dirty="0" spc="-5"/>
              <a:t> </a:t>
            </a:r>
            <a:r>
              <a:rPr dirty="0" spc="-10"/>
              <a:t>Division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88340" y="1729232"/>
            <a:ext cx="10711815" cy="3899535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12700" marR="410845">
              <a:lnSpc>
                <a:spcPts val="3240"/>
              </a:lnSpc>
              <a:spcBef>
                <a:spcPts val="505"/>
              </a:spcBef>
            </a:pPr>
            <a:r>
              <a:rPr dirty="0" sz="3000">
                <a:latin typeface="Arial"/>
                <a:cs typeface="Arial"/>
              </a:rPr>
              <a:t>All</a:t>
            </a:r>
            <a:r>
              <a:rPr dirty="0" sz="3000" spc="-2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employees</a:t>
            </a:r>
            <a:r>
              <a:rPr dirty="0" sz="3000" spc="-3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of</a:t>
            </a:r>
            <a:r>
              <a:rPr dirty="0" sz="3000" spc="-1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an</a:t>
            </a:r>
            <a:r>
              <a:rPr dirty="0" sz="3000" spc="-1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enterprise</a:t>
            </a:r>
            <a:r>
              <a:rPr dirty="0" sz="3000" spc="-2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are</a:t>
            </a:r>
            <a:r>
              <a:rPr dirty="0" sz="3000" spc="-2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covered</a:t>
            </a:r>
            <a:r>
              <a:rPr dirty="0" sz="3000" spc="-1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under</a:t>
            </a:r>
            <a:r>
              <a:rPr dirty="0" sz="3000" spc="-3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the</a:t>
            </a:r>
            <a:r>
              <a:rPr dirty="0" sz="3000" spc="-1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FLSA</a:t>
            </a:r>
            <a:r>
              <a:rPr dirty="0" sz="3000" spc="-180">
                <a:latin typeface="Arial"/>
                <a:cs typeface="Arial"/>
              </a:rPr>
              <a:t> </a:t>
            </a:r>
            <a:r>
              <a:rPr dirty="0" sz="3000" spc="-25">
                <a:latin typeface="Arial"/>
                <a:cs typeface="Arial"/>
              </a:rPr>
              <a:t>if </a:t>
            </a:r>
            <a:r>
              <a:rPr dirty="0" sz="3000">
                <a:latin typeface="Arial"/>
                <a:cs typeface="Arial"/>
              </a:rPr>
              <a:t>the</a:t>
            </a:r>
            <a:r>
              <a:rPr dirty="0" sz="3000" spc="-1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employer</a:t>
            </a:r>
            <a:r>
              <a:rPr dirty="0" sz="3000" spc="-40">
                <a:latin typeface="Arial"/>
                <a:cs typeface="Arial"/>
              </a:rPr>
              <a:t> </a:t>
            </a:r>
            <a:r>
              <a:rPr dirty="0" sz="3000" spc="-25">
                <a:latin typeface="Arial"/>
                <a:cs typeface="Arial"/>
              </a:rPr>
              <a:t>is:</a:t>
            </a:r>
            <a:endParaRPr sz="3000">
              <a:latin typeface="Arial"/>
              <a:cs typeface="Arial"/>
            </a:endParaRPr>
          </a:p>
          <a:p>
            <a:pPr marL="927100" marR="1440180" indent="-457200">
              <a:lnSpc>
                <a:spcPts val="3240"/>
              </a:lnSpc>
              <a:spcBef>
                <a:spcPts val="2365"/>
              </a:spcBef>
              <a:buChar char="•"/>
              <a:tabLst>
                <a:tab pos="927100" algn="l"/>
              </a:tabLst>
            </a:pPr>
            <a:r>
              <a:rPr dirty="0" sz="3000">
                <a:latin typeface="Arial"/>
                <a:cs typeface="Arial"/>
              </a:rPr>
              <a:t>Engaged</a:t>
            </a:r>
            <a:r>
              <a:rPr dirty="0" sz="3000" spc="-5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in</a:t>
            </a:r>
            <a:r>
              <a:rPr dirty="0" sz="3000" spc="-3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interstate</a:t>
            </a:r>
            <a:r>
              <a:rPr dirty="0" sz="3000" spc="-1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commerce,</a:t>
            </a:r>
            <a:r>
              <a:rPr dirty="0" sz="3000" spc="-1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has</a:t>
            </a:r>
            <a:r>
              <a:rPr dirty="0" sz="3000" spc="-2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at</a:t>
            </a:r>
            <a:r>
              <a:rPr dirty="0" sz="3000" spc="-1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least</a:t>
            </a:r>
            <a:r>
              <a:rPr dirty="0" sz="3000" spc="-30">
                <a:latin typeface="Arial"/>
                <a:cs typeface="Arial"/>
              </a:rPr>
              <a:t> </a:t>
            </a:r>
            <a:r>
              <a:rPr dirty="0" sz="3000" spc="-25">
                <a:latin typeface="Arial"/>
                <a:cs typeface="Arial"/>
              </a:rPr>
              <a:t>two </a:t>
            </a:r>
            <a:r>
              <a:rPr dirty="0" sz="3000">
                <a:latin typeface="Arial"/>
                <a:cs typeface="Arial"/>
              </a:rPr>
              <a:t>employees,</a:t>
            </a:r>
            <a:r>
              <a:rPr dirty="0" sz="3000" spc="-3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and</a:t>
            </a:r>
            <a:r>
              <a:rPr dirty="0" sz="3000" spc="-2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does</a:t>
            </a:r>
            <a:r>
              <a:rPr dirty="0" sz="3000" spc="-1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at least</a:t>
            </a:r>
            <a:r>
              <a:rPr dirty="0" sz="3000" spc="-2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$500,000</a:t>
            </a:r>
            <a:r>
              <a:rPr dirty="0" sz="3000" spc="-3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</a:t>
            </a:r>
            <a:r>
              <a:rPr dirty="0" sz="3000" spc="-1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year </a:t>
            </a:r>
            <a:r>
              <a:rPr dirty="0" sz="3000" spc="-25">
                <a:latin typeface="Arial"/>
                <a:cs typeface="Arial"/>
              </a:rPr>
              <a:t>in </a:t>
            </a:r>
            <a:r>
              <a:rPr dirty="0" sz="3000">
                <a:latin typeface="Arial"/>
                <a:cs typeface="Arial"/>
              </a:rPr>
              <a:t>business,</a:t>
            </a:r>
            <a:r>
              <a:rPr dirty="0" sz="3000" spc="-60">
                <a:latin typeface="Arial"/>
                <a:cs typeface="Arial"/>
              </a:rPr>
              <a:t> </a:t>
            </a:r>
            <a:r>
              <a:rPr dirty="0" sz="3000" spc="-25">
                <a:latin typeface="Arial"/>
                <a:cs typeface="Arial"/>
              </a:rPr>
              <a:t>or</a:t>
            </a:r>
            <a:endParaRPr sz="3000">
              <a:latin typeface="Arial"/>
              <a:cs typeface="Arial"/>
            </a:endParaRPr>
          </a:p>
          <a:p>
            <a:pPr marL="927100" marR="5080" indent="-457200">
              <a:lnSpc>
                <a:spcPts val="3240"/>
              </a:lnSpc>
              <a:spcBef>
                <a:spcPts val="1860"/>
              </a:spcBef>
              <a:buChar char="•"/>
              <a:tabLst>
                <a:tab pos="927100" algn="l"/>
              </a:tabLst>
            </a:pPr>
            <a:r>
              <a:rPr dirty="0" sz="3000">
                <a:latin typeface="Arial"/>
                <a:cs typeface="Arial"/>
              </a:rPr>
              <a:t>Engaged</a:t>
            </a:r>
            <a:r>
              <a:rPr dirty="0" sz="3000" spc="-5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in</a:t>
            </a:r>
            <a:r>
              <a:rPr dirty="0" sz="3000" spc="-3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the</a:t>
            </a:r>
            <a:r>
              <a:rPr dirty="0" sz="3000" spc="-1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operation</a:t>
            </a:r>
            <a:r>
              <a:rPr dirty="0" sz="3000" spc="-4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of</a:t>
            </a:r>
            <a:r>
              <a:rPr dirty="0" sz="3000" spc="-2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</a:t>
            </a:r>
            <a:r>
              <a:rPr dirty="0" sz="3000" spc="-1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hospital,</a:t>
            </a:r>
            <a:r>
              <a:rPr dirty="0" sz="3000" spc="-4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residential</a:t>
            </a:r>
            <a:r>
              <a:rPr dirty="0" sz="3000" spc="-35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medical </a:t>
            </a:r>
            <a:r>
              <a:rPr dirty="0" sz="3000">
                <a:latin typeface="Arial"/>
                <a:cs typeface="Arial"/>
              </a:rPr>
              <a:t>or</a:t>
            </a:r>
            <a:r>
              <a:rPr dirty="0" sz="3000" spc="-2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nursing</a:t>
            </a:r>
            <a:r>
              <a:rPr dirty="0" sz="3000" spc="-4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care</a:t>
            </a:r>
            <a:r>
              <a:rPr dirty="0" sz="3000" spc="-3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facilities,</a:t>
            </a:r>
            <a:r>
              <a:rPr dirty="0" sz="3000" spc="-4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schools,</a:t>
            </a:r>
            <a:r>
              <a:rPr dirty="0" sz="3000" spc="-3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preschools,</a:t>
            </a:r>
            <a:r>
              <a:rPr dirty="0" sz="3000" spc="-4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or</a:t>
            </a:r>
            <a:r>
              <a:rPr dirty="0" sz="3000" spc="-3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</a:t>
            </a:r>
            <a:r>
              <a:rPr dirty="0" sz="3000" spc="-10">
                <a:latin typeface="Arial"/>
                <a:cs typeface="Arial"/>
              </a:rPr>
              <a:t> public agency.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94131"/>
            <a:ext cx="11826240" cy="1252855"/>
          </a:xfrm>
          <a:prstGeom prst="rect"/>
          <a:solidFill>
            <a:srgbClr val="16375E"/>
          </a:solidFill>
          <a:ln w="6350">
            <a:solidFill>
              <a:srgbClr val="5B9BD4"/>
            </a:solidFill>
          </a:ln>
        </p:spPr>
        <p:txBody>
          <a:bodyPr wrap="square" lIns="0" tIns="187325" rIns="0" bIns="0" rtlCol="0" vert="horz">
            <a:spAutoFit/>
          </a:bodyPr>
          <a:lstStyle/>
          <a:p>
            <a:pPr marL="701040">
              <a:lnSpc>
                <a:spcPct val="100000"/>
              </a:lnSpc>
              <a:spcBef>
                <a:spcPts val="1475"/>
              </a:spcBef>
            </a:pPr>
            <a:r>
              <a:rPr dirty="0" sz="4400"/>
              <a:t>Individual</a:t>
            </a:r>
            <a:r>
              <a:rPr dirty="0" sz="4400" spc="-120"/>
              <a:t> </a:t>
            </a:r>
            <a:r>
              <a:rPr dirty="0" sz="4400" spc="-10"/>
              <a:t>Coverage</a:t>
            </a:r>
            <a:endParaRPr sz="44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11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5887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U.S.</a:t>
            </a:r>
            <a:r>
              <a:rPr dirty="0" spc="-15"/>
              <a:t> </a:t>
            </a:r>
            <a:r>
              <a:rPr dirty="0"/>
              <a:t>Department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Labor</a:t>
            </a:r>
            <a:r>
              <a:rPr dirty="0" spc="254"/>
              <a:t> </a:t>
            </a:r>
            <a:r>
              <a:rPr dirty="0"/>
              <a:t>|</a:t>
            </a:r>
            <a:r>
              <a:rPr dirty="0" spc="245"/>
              <a:t> </a:t>
            </a:r>
            <a:r>
              <a:rPr dirty="0"/>
              <a:t>Wage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Hour</a:t>
            </a:r>
            <a:r>
              <a:rPr dirty="0" spc="-5"/>
              <a:t> </a:t>
            </a:r>
            <a:r>
              <a:rPr dirty="0" spc="-10"/>
              <a:t>Division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4497" rIns="0" bIns="0" rtlCol="0" vert="horz">
            <a:spAutoFit/>
          </a:bodyPr>
          <a:lstStyle/>
          <a:p>
            <a:pPr marL="476884" marR="5080" indent="-416559">
              <a:lnSpc>
                <a:spcPct val="107000"/>
              </a:lnSpc>
              <a:spcBef>
                <a:spcPts val="95"/>
              </a:spcBef>
              <a:buChar char="•"/>
              <a:tabLst>
                <a:tab pos="476884" algn="l"/>
              </a:tabLst>
            </a:pPr>
            <a:r>
              <a:rPr dirty="0" sz="2500"/>
              <a:t>Individual</a:t>
            </a:r>
            <a:r>
              <a:rPr dirty="0" sz="2500" spc="-70"/>
              <a:t> </a:t>
            </a:r>
            <a:r>
              <a:rPr dirty="0" sz="2500"/>
              <a:t>employees</a:t>
            </a:r>
            <a:r>
              <a:rPr dirty="0" sz="2500" spc="-40"/>
              <a:t> </a:t>
            </a:r>
            <a:r>
              <a:rPr dirty="0" sz="2500"/>
              <a:t>may</a:t>
            </a:r>
            <a:r>
              <a:rPr dirty="0" sz="2500" spc="-30"/>
              <a:t> </a:t>
            </a:r>
            <a:r>
              <a:rPr dirty="0" sz="2500"/>
              <a:t>be</a:t>
            </a:r>
            <a:r>
              <a:rPr dirty="0" sz="2500" spc="-35"/>
              <a:t> </a:t>
            </a:r>
            <a:r>
              <a:rPr dirty="0" sz="2500"/>
              <a:t>covered</a:t>
            </a:r>
            <a:r>
              <a:rPr dirty="0" sz="2500" spc="-35"/>
              <a:t> </a:t>
            </a:r>
            <a:r>
              <a:rPr dirty="0" sz="2500"/>
              <a:t>and</a:t>
            </a:r>
            <a:r>
              <a:rPr dirty="0" sz="2500" spc="-50"/>
              <a:t> </a:t>
            </a:r>
            <a:r>
              <a:rPr dirty="0" sz="2500"/>
              <a:t>entitled</a:t>
            </a:r>
            <a:r>
              <a:rPr dirty="0" sz="2500" spc="-50"/>
              <a:t> </a:t>
            </a:r>
            <a:r>
              <a:rPr dirty="0" sz="2500"/>
              <a:t>to</a:t>
            </a:r>
            <a:r>
              <a:rPr dirty="0" sz="2500" spc="-35"/>
              <a:t> </a:t>
            </a:r>
            <a:r>
              <a:rPr dirty="0" sz="2500"/>
              <a:t>FLSA</a:t>
            </a:r>
            <a:r>
              <a:rPr dirty="0" sz="2500" spc="-175"/>
              <a:t> </a:t>
            </a:r>
            <a:r>
              <a:rPr dirty="0" sz="2500"/>
              <a:t>protections</a:t>
            </a:r>
            <a:r>
              <a:rPr dirty="0" sz="2500" spc="-35"/>
              <a:t> </a:t>
            </a:r>
            <a:r>
              <a:rPr dirty="0" sz="2500" spc="-25"/>
              <a:t>to </a:t>
            </a:r>
            <a:r>
              <a:rPr dirty="0" sz="2500"/>
              <a:t>pump</a:t>
            </a:r>
            <a:r>
              <a:rPr dirty="0" sz="2500" spc="-30"/>
              <a:t> </a:t>
            </a:r>
            <a:r>
              <a:rPr dirty="0" sz="2500"/>
              <a:t>at</a:t>
            </a:r>
            <a:r>
              <a:rPr dirty="0" sz="2500" spc="-35"/>
              <a:t> </a:t>
            </a:r>
            <a:r>
              <a:rPr dirty="0" sz="2500"/>
              <a:t>work</a:t>
            </a:r>
            <a:r>
              <a:rPr dirty="0" sz="2500" spc="-20"/>
              <a:t> </a:t>
            </a:r>
            <a:r>
              <a:rPr dirty="0" sz="2500"/>
              <a:t>if</a:t>
            </a:r>
            <a:r>
              <a:rPr dirty="0" sz="2500" spc="-20"/>
              <a:t> </a:t>
            </a:r>
            <a:r>
              <a:rPr dirty="0" sz="2500"/>
              <a:t>they</a:t>
            </a:r>
            <a:r>
              <a:rPr dirty="0" sz="2500" spc="-30"/>
              <a:t> </a:t>
            </a:r>
            <a:r>
              <a:rPr dirty="0" sz="2500"/>
              <a:t>are</a:t>
            </a:r>
            <a:r>
              <a:rPr dirty="0" sz="2500" spc="-30"/>
              <a:t> </a:t>
            </a:r>
            <a:r>
              <a:rPr dirty="0" sz="2500"/>
              <a:t>engaged</a:t>
            </a:r>
            <a:r>
              <a:rPr dirty="0" sz="2500" spc="-50"/>
              <a:t> </a:t>
            </a:r>
            <a:r>
              <a:rPr dirty="0" sz="2500"/>
              <a:t>in</a:t>
            </a:r>
            <a:r>
              <a:rPr dirty="0" sz="2500" spc="-30"/>
              <a:t> </a:t>
            </a:r>
            <a:r>
              <a:rPr dirty="0" sz="2500"/>
              <a:t>interstate</a:t>
            </a:r>
            <a:r>
              <a:rPr dirty="0" sz="2500" spc="-30"/>
              <a:t> </a:t>
            </a:r>
            <a:r>
              <a:rPr dirty="0" sz="2500"/>
              <a:t>commerce</a:t>
            </a:r>
            <a:r>
              <a:rPr dirty="0" sz="2500" spc="10"/>
              <a:t> </a:t>
            </a:r>
            <a:r>
              <a:rPr dirty="0" sz="2500"/>
              <a:t>even</a:t>
            </a:r>
            <a:r>
              <a:rPr dirty="0" sz="2500" spc="-45"/>
              <a:t> </a:t>
            </a:r>
            <a:r>
              <a:rPr dirty="0" sz="2500"/>
              <a:t>if</a:t>
            </a:r>
            <a:r>
              <a:rPr dirty="0" sz="2500" spc="-20"/>
              <a:t> </a:t>
            </a:r>
            <a:r>
              <a:rPr dirty="0" sz="2500" spc="-25"/>
              <a:t>the </a:t>
            </a:r>
            <a:r>
              <a:rPr dirty="0" sz="2500"/>
              <a:t>employer</a:t>
            </a:r>
            <a:r>
              <a:rPr dirty="0" sz="2500" spc="-30"/>
              <a:t> </a:t>
            </a:r>
            <a:r>
              <a:rPr dirty="0" sz="2500"/>
              <a:t>is</a:t>
            </a:r>
            <a:r>
              <a:rPr dirty="0" sz="2500" spc="-35"/>
              <a:t> </a:t>
            </a:r>
            <a:r>
              <a:rPr dirty="0" sz="2500"/>
              <a:t>not</a:t>
            </a:r>
            <a:r>
              <a:rPr dirty="0" sz="2500" spc="-35"/>
              <a:t> </a:t>
            </a:r>
            <a:r>
              <a:rPr dirty="0" sz="2500"/>
              <a:t>a</a:t>
            </a:r>
            <a:r>
              <a:rPr dirty="0" sz="2500" spc="-30"/>
              <a:t> </a:t>
            </a:r>
            <a:r>
              <a:rPr dirty="0" sz="2500"/>
              <a:t>covered</a:t>
            </a:r>
            <a:r>
              <a:rPr dirty="0" sz="2500" spc="-30"/>
              <a:t> </a:t>
            </a:r>
            <a:r>
              <a:rPr dirty="0" sz="2500" spc="-10"/>
              <a:t>enterprise.</a:t>
            </a:r>
            <a:endParaRPr sz="2500"/>
          </a:p>
          <a:p>
            <a:pPr marL="469900" marR="168275" indent="-457834">
              <a:lnSpc>
                <a:spcPts val="2700"/>
              </a:lnSpc>
              <a:spcBef>
                <a:spcPts val="1265"/>
              </a:spcBef>
              <a:buChar char="•"/>
              <a:tabLst>
                <a:tab pos="469900" algn="l"/>
              </a:tabLst>
            </a:pPr>
            <a:r>
              <a:rPr dirty="0" sz="2500"/>
              <a:t>Interstate</a:t>
            </a:r>
            <a:r>
              <a:rPr dirty="0" sz="2500" spc="-40"/>
              <a:t> </a:t>
            </a:r>
            <a:r>
              <a:rPr dirty="0" sz="2500"/>
              <a:t>commerce</a:t>
            </a:r>
            <a:r>
              <a:rPr dirty="0" sz="2500" spc="-25"/>
              <a:t> </a:t>
            </a:r>
            <a:r>
              <a:rPr dirty="0" sz="2500"/>
              <a:t>includes</a:t>
            </a:r>
            <a:r>
              <a:rPr dirty="0" sz="2500" spc="-75"/>
              <a:t> </a:t>
            </a:r>
            <a:r>
              <a:rPr dirty="0" sz="2500"/>
              <a:t>making</a:t>
            </a:r>
            <a:r>
              <a:rPr dirty="0" sz="2500" spc="-45"/>
              <a:t> </a:t>
            </a:r>
            <a:r>
              <a:rPr dirty="0" sz="2500" spc="-20"/>
              <a:t>out-</a:t>
            </a:r>
            <a:r>
              <a:rPr dirty="0" sz="2500" spc="-10"/>
              <a:t>of-</a:t>
            </a:r>
            <a:r>
              <a:rPr dirty="0" sz="2500"/>
              <a:t>state</a:t>
            </a:r>
            <a:r>
              <a:rPr dirty="0" sz="2500" spc="-30"/>
              <a:t> </a:t>
            </a:r>
            <a:r>
              <a:rPr dirty="0" sz="2500"/>
              <a:t>phone</a:t>
            </a:r>
            <a:r>
              <a:rPr dirty="0" sz="2500" spc="-70"/>
              <a:t> </a:t>
            </a:r>
            <a:r>
              <a:rPr dirty="0" sz="2500"/>
              <a:t>calls,</a:t>
            </a:r>
            <a:r>
              <a:rPr dirty="0" sz="2500" spc="-35"/>
              <a:t> </a:t>
            </a:r>
            <a:r>
              <a:rPr dirty="0" sz="2500" spc="-10"/>
              <a:t>receiving </a:t>
            </a:r>
            <a:r>
              <a:rPr dirty="0" sz="2500"/>
              <a:t>or</a:t>
            </a:r>
            <a:r>
              <a:rPr dirty="0" sz="2500" spc="-50"/>
              <a:t> </a:t>
            </a:r>
            <a:r>
              <a:rPr dirty="0" sz="2500"/>
              <a:t>sending</a:t>
            </a:r>
            <a:r>
              <a:rPr dirty="0" sz="2500" spc="-75"/>
              <a:t> </a:t>
            </a:r>
            <a:r>
              <a:rPr dirty="0" sz="2500"/>
              <a:t>interstate</a:t>
            </a:r>
            <a:r>
              <a:rPr dirty="0" sz="2500" spc="-35"/>
              <a:t> </a:t>
            </a:r>
            <a:r>
              <a:rPr dirty="0" sz="2500"/>
              <a:t>mail</a:t>
            </a:r>
            <a:r>
              <a:rPr dirty="0" sz="2500" spc="-60"/>
              <a:t> </a:t>
            </a:r>
            <a:r>
              <a:rPr dirty="0" sz="2500"/>
              <a:t>or</a:t>
            </a:r>
            <a:r>
              <a:rPr dirty="0" sz="2500" spc="-45"/>
              <a:t> </a:t>
            </a:r>
            <a:r>
              <a:rPr dirty="0" sz="2500"/>
              <a:t>electronic</a:t>
            </a:r>
            <a:r>
              <a:rPr dirty="0" sz="2500" spc="-50"/>
              <a:t> </a:t>
            </a:r>
            <a:r>
              <a:rPr dirty="0" sz="2500"/>
              <a:t>communications,</a:t>
            </a:r>
            <a:r>
              <a:rPr dirty="0" sz="2500" spc="-40"/>
              <a:t> </a:t>
            </a:r>
            <a:r>
              <a:rPr dirty="0" sz="2500" spc="-10"/>
              <a:t>ordering</a:t>
            </a:r>
            <a:endParaRPr sz="2500"/>
          </a:p>
          <a:p>
            <a:pPr marL="469900" marR="948055" indent="-635">
              <a:lnSpc>
                <a:spcPts val="2700"/>
              </a:lnSpc>
            </a:pPr>
            <a:r>
              <a:rPr dirty="0" sz="2500"/>
              <a:t>or</a:t>
            </a:r>
            <a:r>
              <a:rPr dirty="0" sz="2500" spc="-25"/>
              <a:t> </a:t>
            </a:r>
            <a:r>
              <a:rPr dirty="0" sz="2500"/>
              <a:t>receiving</a:t>
            </a:r>
            <a:r>
              <a:rPr dirty="0" sz="2500" spc="-40"/>
              <a:t> </a:t>
            </a:r>
            <a:r>
              <a:rPr dirty="0" sz="2500"/>
              <a:t>goods</a:t>
            </a:r>
            <a:r>
              <a:rPr dirty="0" sz="2500" spc="-40"/>
              <a:t> </a:t>
            </a:r>
            <a:r>
              <a:rPr dirty="0" sz="2500"/>
              <a:t>from</a:t>
            </a:r>
            <a:r>
              <a:rPr dirty="0" sz="2500" spc="-10"/>
              <a:t> </a:t>
            </a:r>
            <a:r>
              <a:rPr dirty="0" sz="2500" spc="-20"/>
              <a:t>out-</a:t>
            </a:r>
            <a:r>
              <a:rPr dirty="0" sz="2500" spc="-10"/>
              <a:t>of-</a:t>
            </a:r>
            <a:r>
              <a:rPr dirty="0" sz="2500"/>
              <a:t>state</a:t>
            </a:r>
            <a:r>
              <a:rPr dirty="0" sz="2500" spc="-5"/>
              <a:t> </a:t>
            </a:r>
            <a:r>
              <a:rPr dirty="0" sz="2500"/>
              <a:t>suppliers,</a:t>
            </a:r>
            <a:r>
              <a:rPr dirty="0" sz="2500" spc="-30"/>
              <a:t> </a:t>
            </a:r>
            <a:r>
              <a:rPr dirty="0" sz="2500"/>
              <a:t>handling</a:t>
            </a:r>
            <a:r>
              <a:rPr dirty="0" sz="2500" spc="-50"/>
              <a:t> </a:t>
            </a:r>
            <a:r>
              <a:rPr dirty="0" sz="2500"/>
              <a:t>credit</a:t>
            </a:r>
            <a:r>
              <a:rPr dirty="0" sz="2500" spc="-25"/>
              <a:t> </a:t>
            </a:r>
            <a:r>
              <a:rPr dirty="0" sz="2500" spc="-20"/>
              <a:t>card </a:t>
            </a:r>
            <a:r>
              <a:rPr dirty="0" sz="2500"/>
              <a:t>transactions,</a:t>
            </a:r>
            <a:r>
              <a:rPr dirty="0" sz="2500" spc="-35"/>
              <a:t> </a:t>
            </a:r>
            <a:r>
              <a:rPr dirty="0" sz="2500"/>
              <a:t>and</a:t>
            </a:r>
            <a:r>
              <a:rPr dirty="0" sz="2500" spc="-55"/>
              <a:t> </a:t>
            </a:r>
            <a:r>
              <a:rPr dirty="0" sz="2500"/>
              <a:t>performing</a:t>
            </a:r>
            <a:r>
              <a:rPr dirty="0" sz="2500" spc="-35"/>
              <a:t> </a:t>
            </a:r>
            <a:r>
              <a:rPr dirty="0" sz="2500"/>
              <a:t>accounting</a:t>
            </a:r>
            <a:r>
              <a:rPr dirty="0" sz="2500" spc="-55"/>
              <a:t> </a:t>
            </a:r>
            <a:r>
              <a:rPr dirty="0" sz="2500"/>
              <a:t>or</a:t>
            </a:r>
            <a:r>
              <a:rPr dirty="0" sz="2500" spc="-55"/>
              <a:t> </a:t>
            </a:r>
            <a:r>
              <a:rPr dirty="0" sz="2500"/>
              <a:t>bookkeeping</a:t>
            </a:r>
            <a:r>
              <a:rPr dirty="0" sz="2500" spc="-65"/>
              <a:t> </a:t>
            </a:r>
            <a:r>
              <a:rPr dirty="0" sz="2500"/>
              <a:t>for</a:t>
            </a:r>
            <a:r>
              <a:rPr dirty="0" sz="2500" spc="-35"/>
              <a:t> </a:t>
            </a:r>
            <a:r>
              <a:rPr dirty="0" sz="2500" spc="-20"/>
              <a:t>such </a:t>
            </a:r>
            <a:r>
              <a:rPr dirty="0" sz="2500" spc="-10"/>
              <a:t>activities.</a:t>
            </a:r>
            <a:endParaRPr sz="2500"/>
          </a:p>
          <a:p>
            <a:pPr marL="469265" marR="295910" indent="-457200">
              <a:lnSpc>
                <a:spcPts val="2700"/>
              </a:lnSpc>
              <a:spcBef>
                <a:spcPts val="500"/>
              </a:spcBef>
              <a:buChar char="•"/>
              <a:tabLst>
                <a:tab pos="469265" algn="l"/>
              </a:tabLst>
            </a:pPr>
            <a:r>
              <a:rPr dirty="0" sz="2500"/>
              <a:t>Domestic</a:t>
            </a:r>
            <a:r>
              <a:rPr dirty="0" sz="2500" spc="-45"/>
              <a:t> </a:t>
            </a:r>
            <a:r>
              <a:rPr dirty="0" sz="2500"/>
              <a:t>service</a:t>
            </a:r>
            <a:r>
              <a:rPr dirty="0" sz="2500" spc="-35"/>
              <a:t> </a:t>
            </a:r>
            <a:r>
              <a:rPr dirty="0" sz="2500"/>
              <a:t>workers,</a:t>
            </a:r>
            <a:r>
              <a:rPr dirty="0" sz="2500" spc="-25"/>
              <a:t> </a:t>
            </a:r>
            <a:r>
              <a:rPr dirty="0" sz="2500"/>
              <a:t>such</a:t>
            </a:r>
            <a:r>
              <a:rPr dirty="0" sz="2500" spc="-45"/>
              <a:t> </a:t>
            </a:r>
            <a:r>
              <a:rPr dirty="0" sz="2500"/>
              <a:t>as</a:t>
            </a:r>
            <a:r>
              <a:rPr dirty="0" sz="2500" spc="-50"/>
              <a:t> </a:t>
            </a:r>
            <a:r>
              <a:rPr dirty="0" sz="2500"/>
              <a:t>housekeepers,</a:t>
            </a:r>
            <a:r>
              <a:rPr dirty="0" sz="2500" spc="-55"/>
              <a:t> </a:t>
            </a:r>
            <a:r>
              <a:rPr dirty="0" sz="2500" spc="-20"/>
              <a:t>full-</a:t>
            </a:r>
            <a:r>
              <a:rPr dirty="0" sz="2500"/>
              <a:t>time</a:t>
            </a:r>
            <a:r>
              <a:rPr dirty="0" sz="2500" spc="-40"/>
              <a:t> </a:t>
            </a:r>
            <a:r>
              <a:rPr dirty="0" sz="2500" spc="-10"/>
              <a:t>babysitters, </a:t>
            </a:r>
            <a:r>
              <a:rPr dirty="0" sz="2500"/>
              <a:t>and</a:t>
            </a:r>
            <a:r>
              <a:rPr dirty="0" sz="2500" spc="-45"/>
              <a:t> </a:t>
            </a:r>
            <a:r>
              <a:rPr dirty="0" sz="2500"/>
              <a:t>cooks,</a:t>
            </a:r>
            <a:r>
              <a:rPr dirty="0" sz="2500" spc="-25"/>
              <a:t> </a:t>
            </a:r>
            <a:r>
              <a:rPr dirty="0" sz="2500"/>
              <a:t>are</a:t>
            </a:r>
            <a:r>
              <a:rPr dirty="0" sz="2500" spc="-30"/>
              <a:t> </a:t>
            </a:r>
            <a:r>
              <a:rPr dirty="0" sz="2500"/>
              <a:t>normally</a:t>
            </a:r>
            <a:r>
              <a:rPr dirty="0" sz="2500" spc="-25"/>
              <a:t> </a:t>
            </a:r>
            <a:r>
              <a:rPr dirty="0" sz="2500"/>
              <a:t>covered</a:t>
            </a:r>
            <a:r>
              <a:rPr dirty="0" sz="2500" spc="-30"/>
              <a:t> </a:t>
            </a:r>
            <a:r>
              <a:rPr dirty="0" sz="2500"/>
              <a:t>by</a:t>
            </a:r>
            <a:r>
              <a:rPr dirty="0" sz="2500" spc="-35"/>
              <a:t> </a:t>
            </a:r>
            <a:r>
              <a:rPr dirty="0" sz="2500"/>
              <a:t>the</a:t>
            </a:r>
            <a:r>
              <a:rPr dirty="0" sz="2500" spc="-30"/>
              <a:t> </a:t>
            </a:r>
            <a:r>
              <a:rPr dirty="0" sz="2500" spc="-20"/>
              <a:t>law.</a:t>
            </a:r>
            <a:endParaRPr sz="2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669780" cy="6857923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25211" y="0"/>
              <a:ext cx="7066788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10350" y="679065"/>
            <a:ext cx="2871470" cy="1183005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 sz="4000" spc="-10"/>
              <a:t>Reasonable </a:t>
            </a:r>
            <a:r>
              <a:rPr dirty="0" sz="4000"/>
              <a:t>Break</a:t>
            </a:r>
            <a:r>
              <a:rPr dirty="0" sz="4000" spc="-105"/>
              <a:t> </a:t>
            </a:r>
            <a:r>
              <a:rPr dirty="0" sz="4000" spc="-20"/>
              <a:t>Time</a:t>
            </a:r>
            <a:endParaRPr sz="4000"/>
          </a:p>
        </p:txBody>
      </p:sp>
      <p:sp>
        <p:nvSpPr>
          <p:cNvPr id="6" name="object 6" descr=""/>
          <p:cNvSpPr txBox="1"/>
          <p:nvPr/>
        </p:nvSpPr>
        <p:spPr>
          <a:xfrm>
            <a:off x="7610350" y="2435217"/>
            <a:ext cx="3598545" cy="3250565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12700" marR="476884">
              <a:lnSpc>
                <a:spcPts val="1839"/>
              </a:lnSpc>
              <a:spcBef>
                <a:spcPts val="330"/>
              </a:spcBef>
            </a:pPr>
            <a:r>
              <a:rPr dirty="0" sz="1700">
                <a:latin typeface="Arial"/>
                <a:cs typeface="Arial"/>
              </a:rPr>
              <a:t>The</a:t>
            </a:r>
            <a:r>
              <a:rPr dirty="0" sz="1700" spc="-7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FLSA</a:t>
            </a:r>
            <a:r>
              <a:rPr dirty="0" sz="1700" spc="-11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requires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employers</a:t>
            </a:r>
            <a:r>
              <a:rPr dirty="0" sz="1700" spc="-15">
                <a:latin typeface="Arial"/>
                <a:cs typeface="Arial"/>
              </a:rPr>
              <a:t> </a:t>
            </a:r>
            <a:r>
              <a:rPr dirty="0" sz="1700" spc="-25">
                <a:latin typeface="Arial"/>
                <a:cs typeface="Arial"/>
              </a:rPr>
              <a:t>to </a:t>
            </a:r>
            <a:r>
              <a:rPr dirty="0" sz="1700">
                <a:latin typeface="Arial"/>
                <a:cs typeface="Arial"/>
              </a:rPr>
              <a:t>provide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nursing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employees:</a:t>
            </a:r>
            <a:endParaRPr sz="1700">
              <a:latin typeface="Arial"/>
              <a:cs typeface="Arial"/>
            </a:endParaRPr>
          </a:p>
          <a:p>
            <a:pPr marL="697865" indent="-456565">
              <a:lnSpc>
                <a:spcPct val="100000"/>
              </a:lnSpc>
              <a:spcBef>
                <a:spcPts val="760"/>
              </a:spcBef>
              <a:buChar char="•"/>
              <a:tabLst>
                <a:tab pos="697865" algn="l"/>
              </a:tabLst>
            </a:pPr>
            <a:r>
              <a:rPr dirty="0" sz="1700">
                <a:latin typeface="Arial"/>
                <a:cs typeface="Arial"/>
              </a:rPr>
              <a:t>Reasonable</a:t>
            </a:r>
            <a:r>
              <a:rPr dirty="0" sz="1700" spc="-7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break</a:t>
            </a:r>
            <a:r>
              <a:rPr dirty="0" sz="1700" spc="-65">
                <a:latin typeface="Arial"/>
                <a:cs typeface="Arial"/>
              </a:rPr>
              <a:t> </a:t>
            </a:r>
            <a:r>
              <a:rPr dirty="0" sz="1700" spc="-20">
                <a:latin typeface="Arial"/>
                <a:cs typeface="Arial"/>
              </a:rPr>
              <a:t>time</a:t>
            </a:r>
            <a:endParaRPr sz="1700">
              <a:latin typeface="Arial"/>
              <a:cs typeface="Arial"/>
            </a:endParaRPr>
          </a:p>
          <a:p>
            <a:pPr marL="698500" marR="5080" indent="-457200">
              <a:lnSpc>
                <a:spcPts val="1839"/>
              </a:lnSpc>
              <a:spcBef>
                <a:spcPts val="1019"/>
              </a:spcBef>
              <a:buChar char="•"/>
              <a:tabLst>
                <a:tab pos="698500" algn="l"/>
              </a:tabLst>
            </a:pPr>
            <a:r>
              <a:rPr dirty="0" sz="1700">
                <a:latin typeface="Arial"/>
                <a:cs typeface="Arial"/>
              </a:rPr>
              <a:t>Each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time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such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employee</a:t>
            </a:r>
            <a:r>
              <a:rPr dirty="0" sz="1700" spc="-25">
                <a:latin typeface="Arial"/>
                <a:cs typeface="Arial"/>
              </a:rPr>
              <a:t> has </a:t>
            </a:r>
            <a:r>
              <a:rPr dirty="0" sz="1700">
                <a:latin typeface="Arial"/>
                <a:cs typeface="Arial"/>
              </a:rPr>
              <a:t>need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to</a:t>
            </a:r>
            <a:r>
              <a:rPr dirty="0" sz="1700" spc="-1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pump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at</a:t>
            </a:r>
            <a:r>
              <a:rPr dirty="0" sz="1700" spc="-20">
                <a:latin typeface="Arial"/>
                <a:cs typeface="Arial"/>
              </a:rPr>
              <a:t> work</a:t>
            </a:r>
            <a:endParaRPr sz="1700">
              <a:latin typeface="Arial"/>
              <a:cs typeface="Arial"/>
            </a:endParaRPr>
          </a:p>
          <a:p>
            <a:pPr marL="698500" marR="151130" indent="-457200">
              <a:lnSpc>
                <a:spcPts val="1839"/>
              </a:lnSpc>
              <a:spcBef>
                <a:spcPts val="1000"/>
              </a:spcBef>
              <a:buChar char="•"/>
              <a:tabLst>
                <a:tab pos="698500" algn="l"/>
              </a:tabLst>
            </a:pPr>
            <a:r>
              <a:rPr dirty="0" sz="1700">
                <a:latin typeface="Arial"/>
                <a:cs typeface="Arial"/>
              </a:rPr>
              <a:t>For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one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year after</a:t>
            </a:r>
            <a:r>
              <a:rPr dirty="0" sz="1700" spc="-1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the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child’s birth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64"/>
              </a:spcBef>
            </a:pPr>
            <a:endParaRPr sz="1700">
              <a:latin typeface="Arial"/>
              <a:cs typeface="Arial"/>
            </a:endParaRPr>
          </a:p>
          <a:p>
            <a:pPr marL="12700" marR="6350">
              <a:lnSpc>
                <a:spcPts val="1839"/>
              </a:lnSpc>
            </a:pPr>
            <a:r>
              <a:rPr dirty="0" sz="1700">
                <a:latin typeface="Arial"/>
                <a:cs typeface="Arial"/>
              </a:rPr>
              <a:t>The</a:t>
            </a:r>
            <a:r>
              <a:rPr dirty="0" sz="1700" spc="-6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frequency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of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breaks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needed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 spc="-25">
                <a:latin typeface="Arial"/>
                <a:cs typeface="Arial"/>
              </a:rPr>
              <a:t>to </a:t>
            </a:r>
            <a:r>
              <a:rPr dirty="0" sz="1700">
                <a:latin typeface="Arial"/>
                <a:cs typeface="Arial"/>
              </a:rPr>
              <a:t>pump</a:t>
            </a:r>
            <a:r>
              <a:rPr dirty="0" sz="1700" spc="-2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at</a:t>
            </a:r>
            <a:r>
              <a:rPr dirty="0" sz="1700" spc="-2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work,</a:t>
            </a:r>
            <a:r>
              <a:rPr dirty="0" sz="1700" spc="-1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as</a:t>
            </a:r>
            <a:r>
              <a:rPr dirty="0" sz="1700" spc="-1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well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as</a:t>
            </a:r>
            <a:r>
              <a:rPr dirty="0" sz="1700" spc="-1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the</a:t>
            </a:r>
            <a:r>
              <a:rPr dirty="0" sz="1700" spc="-1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duration </a:t>
            </a:r>
            <a:r>
              <a:rPr dirty="0" sz="1700">
                <a:latin typeface="Arial"/>
                <a:cs typeface="Arial"/>
              </a:rPr>
              <a:t>of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each</a:t>
            </a:r>
            <a:r>
              <a:rPr dirty="0" sz="1700" spc="-1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break,</a:t>
            </a:r>
            <a:r>
              <a:rPr dirty="0" sz="1700" spc="-1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will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likely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 spc="-20">
                <a:latin typeface="Arial"/>
                <a:cs typeface="Arial"/>
              </a:rPr>
              <a:t>vary.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94131"/>
            <a:ext cx="11826240" cy="1252855"/>
          </a:xfrm>
          <a:prstGeom prst="rect"/>
          <a:solidFill>
            <a:srgbClr val="16375E"/>
          </a:solidFill>
          <a:ln w="6350">
            <a:solidFill>
              <a:srgbClr val="5B9BD4"/>
            </a:solidFill>
          </a:ln>
        </p:spPr>
        <p:txBody>
          <a:bodyPr wrap="square" lIns="0" tIns="187325" rIns="0" bIns="0" rtlCol="0" vert="horz">
            <a:spAutoFit/>
          </a:bodyPr>
          <a:lstStyle/>
          <a:p>
            <a:pPr marL="701040">
              <a:lnSpc>
                <a:spcPct val="100000"/>
              </a:lnSpc>
              <a:spcBef>
                <a:spcPts val="1475"/>
              </a:spcBef>
            </a:pPr>
            <a:r>
              <a:rPr dirty="0" sz="4400"/>
              <a:t>Reasonable</a:t>
            </a:r>
            <a:r>
              <a:rPr dirty="0" sz="4400" spc="-70"/>
              <a:t> </a:t>
            </a:r>
            <a:r>
              <a:rPr dirty="0" sz="4400"/>
              <a:t>Break</a:t>
            </a:r>
            <a:r>
              <a:rPr dirty="0" sz="4400" spc="-65"/>
              <a:t> </a:t>
            </a:r>
            <a:r>
              <a:rPr dirty="0" sz="4400"/>
              <a:t>Time</a:t>
            </a:r>
            <a:r>
              <a:rPr dirty="0" sz="4400" spc="-70"/>
              <a:t> </a:t>
            </a:r>
            <a:r>
              <a:rPr dirty="0" sz="4400"/>
              <a:t>-</a:t>
            </a:r>
            <a:r>
              <a:rPr dirty="0" sz="4400" spc="-70"/>
              <a:t> </a:t>
            </a:r>
            <a:r>
              <a:rPr dirty="0" sz="4400" spc="-10"/>
              <a:t>Examples</a:t>
            </a:r>
            <a:endParaRPr sz="44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16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5887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U.S.</a:t>
            </a:r>
            <a:r>
              <a:rPr dirty="0" spc="-15"/>
              <a:t> </a:t>
            </a:r>
            <a:r>
              <a:rPr dirty="0"/>
              <a:t>Department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Labor</a:t>
            </a:r>
            <a:r>
              <a:rPr dirty="0" spc="254"/>
              <a:t> </a:t>
            </a:r>
            <a:r>
              <a:rPr dirty="0"/>
              <a:t>|</a:t>
            </a:r>
            <a:r>
              <a:rPr dirty="0" spc="245"/>
              <a:t> </a:t>
            </a:r>
            <a:r>
              <a:rPr dirty="0"/>
              <a:t>Wage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Hour</a:t>
            </a:r>
            <a:r>
              <a:rPr dirty="0" spc="-5"/>
              <a:t> </a:t>
            </a:r>
            <a:r>
              <a:rPr dirty="0" spc="-10"/>
              <a:t>Division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88340" y="1729232"/>
            <a:ext cx="10593705" cy="3206115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469265" marR="301625" indent="-457200">
              <a:lnSpc>
                <a:spcPts val="3240"/>
              </a:lnSpc>
              <a:spcBef>
                <a:spcPts val="505"/>
              </a:spcBef>
              <a:buChar char="•"/>
              <a:tabLst>
                <a:tab pos="469265" algn="l"/>
              </a:tabLst>
            </a:pPr>
            <a:r>
              <a:rPr dirty="0" sz="3000">
                <a:latin typeface="Arial"/>
                <a:cs typeface="Arial"/>
              </a:rPr>
              <a:t>Irina,</a:t>
            </a:r>
            <a:r>
              <a:rPr dirty="0" sz="3000" spc="-2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</a:t>
            </a:r>
            <a:r>
              <a:rPr dirty="0" sz="3000" spc="-3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shift</a:t>
            </a:r>
            <a:r>
              <a:rPr dirty="0" sz="3000" spc="-2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manager</a:t>
            </a:r>
            <a:r>
              <a:rPr dirty="0" sz="3000" spc="-3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at</a:t>
            </a:r>
            <a:r>
              <a:rPr dirty="0" sz="3000" spc="-2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</a:t>
            </a:r>
            <a:r>
              <a:rPr dirty="0" sz="3000" spc="-30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fast-</a:t>
            </a:r>
            <a:r>
              <a:rPr dirty="0" sz="3000">
                <a:latin typeface="Arial"/>
                <a:cs typeface="Arial"/>
              </a:rPr>
              <a:t>food</a:t>
            </a:r>
            <a:r>
              <a:rPr dirty="0" sz="3000" spc="-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restaurant,</a:t>
            </a:r>
            <a:r>
              <a:rPr dirty="0" sz="3000" spc="-2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takes</a:t>
            </a:r>
            <a:r>
              <a:rPr dirty="0" sz="3000" spc="-15">
                <a:latin typeface="Arial"/>
                <a:cs typeface="Arial"/>
              </a:rPr>
              <a:t> </a:t>
            </a:r>
            <a:r>
              <a:rPr dirty="0" sz="3000" spc="-20">
                <a:latin typeface="Arial"/>
                <a:cs typeface="Arial"/>
              </a:rPr>
              <a:t>four </a:t>
            </a:r>
            <a:r>
              <a:rPr dirty="0" sz="3000" spc="-10">
                <a:latin typeface="Arial"/>
                <a:cs typeface="Arial"/>
              </a:rPr>
              <a:t>25-</a:t>
            </a:r>
            <a:r>
              <a:rPr dirty="0" sz="3000">
                <a:latin typeface="Arial"/>
                <a:cs typeface="Arial"/>
              </a:rPr>
              <a:t>minute</a:t>
            </a:r>
            <a:r>
              <a:rPr dirty="0" sz="3000" spc="-4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pump</a:t>
            </a:r>
            <a:r>
              <a:rPr dirty="0" sz="3000" spc="-2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breaks</a:t>
            </a:r>
            <a:r>
              <a:rPr dirty="0" sz="3000" spc="-3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each</a:t>
            </a:r>
            <a:r>
              <a:rPr dirty="0" sz="3000" spc="-3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day</a:t>
            </a:r>
            <a:r>
              <a:rPr dirty="0" sz="3000" spc="-2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when</a:t>
            </a:r>
            <a:r>
              <a:rPr dirty="0" sz="3000" spc="-4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she</a:t>
            </a:r>
            <a:r>
              <a:rPr dirty="0" sz="3000" spc="-3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first</a:t>
            </a:r>
            <a:r>
              <a:rPr dirty="0" sz="3000" spc="-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returns</a:t>
            </a:r>
            <a:r>
              <a:rPr dirty="0" sz="3000" spc="-15">
                <a:latin typeface="Arial"/>
                <a:cs typeface="Arial"/>
              </a:rPr>
              <a:t> </a:t>
            </a:r>
            <a:r>
              <a:rPr dirty="0" sz="3000" spc="-25">
                <a:latin typeface="Arial"/>
                <a:cs typeface="Arial"/>
              </a:rPr>
              <a:t>to </a:t>
            </a:r>
            <a:r>
              <a:rPr dirty="0" sz="3000">
                <a:latin typeface="Arial"/>
                <a:cs typeface="Arial"/>
              </a:rPr>
              <a:t>work</a:t>
            </a:r>
            <a:r>
              <a:rPr dirty="0" sz="3000" spc="-2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after the</a:t>
            </a:r>
            <a:r>
              <a:rPr dirty="0" sz="3000" spc="-2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birth</a:t>
            </a:r>
            <a:r>
              <a:rPr dirty="0" sz="3000" spc="-1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of</a:t>
            </a:r>
            <a:r>
              <a:rPr dirty="0" sz="3000" spc="-1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her</a:t>
            </a:r>
            <a:r>
              <a:rPr dirty="0" sz="3000" spc="-25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child.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95"/>
              </a:spcBef>
              <a:buFont typeface="Arial"/>
              <a:buChar char="•"/>
            </a:pPr>
            <a:endParaRPr sz="3000">
              <a:latin typeface="Arial"/>
              <a:cs typeface="Arial"/>
            </a:endParaRPr>
          </a:p>
          <a:p>
            <a:pPr marL="469900" marR="5080" indent="-457200">
              <a:lnSpc>
                <a:spcPts val="3240"/>
              </a:lnSpc>
              <a:buChar char="•"/>
              <a:tabLst>
                <a:tab pos="469900" algn="l"/>
              </a:tabLst>
            </a:pPr>
            <a:r>
              <a:rPr dirty="0" sz="3000">
                <a:latin typeface="Arial"/>
                <a:cs typeface="Arial"/>
              </a:rPr>
              <a:t>Leslie,</a:t>
            </a:r>
            <a:r>
              <a:rPr dirty="0" sz="3000" spc="-4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</a:t>
            </a:r>
            <a:r>
              <a:rPr dirty="0" sz="3000" spc="-2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department</a:t>
            </a:r>
            <a:r>
              <a:rPr dirty="0" sz="3000" spc="-2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store</a:t>
            </a:r>
            <a:r>
              <a:rPr dirty="0" sz="3000" spc="-1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delivery</a:t>
            </a:r>
            <a:r>
              <a:rPr dirty="0" sz="3000" spc="-4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driver</a:t>
            </a:r>
            <a:r>
              <a:rPr dirty="0" sz="3000" spc="-2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with</a:t>
            </a:r>
            <a:r>
              <a:rPr dirty="0" sz="3000" spc="-2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</a:t>
            </a:r>
            <a:r>
              <a:rPr dirty="0" sz="3000" spc="-25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nine-month- </a:t>
            </a:r>
            <a:r>
              <a:rPr dirty="0" sz="3000">
                <a:latin typeface="Arial"/>
                <a:cs typeface="Arial"/>
              </a:rPr>
              <a:t>old</a:t>
            </a:r>
            <a:r>
              <a:rPr dirty="0" sz="3000" spc="-50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baby,</a:t>
            </a:r>
            <a:r>
              <a:rPr dirty="0" sz="3000" spc="-3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needs</a:t>
            </a:r>
            <a:r>
              <a:rPr dirty="0" sz="3000" spc="-5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two</a:t>
            </a:r>
            <a:r>
              <a:rPr dirty="0" sz="3000" spc="-40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30-</a:t>
            </a:r>
            <a:r>
              <a:rPr dirty="0" sz="3000">
                <a:latin typeface="Arial"/>
                <a:cs typeface="Arial"/>
              </a:rPr>
              <a:t>minute</a:t>
            </a:r>
            <a:r>
              <a:rPr dirty="0" sz="3000" spc="-5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pump</a:t>
            </a:r>
            <a:r>
              <a:rPr dirty="0" sz="3000" spc="-3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breaks</a:t>
            </a:r>
            <a:r>
              <a:rPr dirty="0" sz="3000" spc="-4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each</a:t>
            </a:r>
            <a:r>
              <a:rPr dirty="0" sz="3000" spc="-5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day</a:t>
            </a:r>
            <a:r>
              <a:rPr dirty="0" sz="3000" spc="-40">
                <a:latin typeface="Arial"/>
                <a:cs typeface="Arial"/>
              </a:rPr>
              <a:t> </a:t>
            </a:r>
            <a:r>
              <a:rPr dirty="0" sz="3000" spc="-25">
                <a:latin typeface="Arial"/>
                <a:cs typeface="Arial"/>
              </a:rPr>
              <a:t>she </a:t>
            </a:r>
            <a:r>
              <a:rPr dirty="0" sz="3000" spc="-10">
                <a:latin typeface="Arial"/>
                <a:cs typeface="Arial"/>
              </a:rPr>
              <a:t>works.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94131"/>
            <a:ext cx="11826240" cy="1252855"/>
          </a:xfrm>
          <a:prstGeom prst="rect"/>
          <a:solidFill>
            <a:srgbClr val="16375E"/>
          </a:solidFill>
          <a:ln w="6350">
            <a:solidFill>
              <a:srgbClr val="5B9BD4"/>
            </a:solidFill>
          </a:ln>
        </p:spPr>
        <p:txBody>
          <a:bodyPr wrap="square" lIns="0" tIns="187325" rIns="0" bIns="0" rtlCol="0" vert="horz">
            <a:spAutoFit/>
          </a:bodyPr>
          <a:lstStyle/>
          <a:p>
            <a:pPr marL="701040">
              <a:lnSpc>
                <a:spcPct val="100000"/>
              </a:lnSpc>
              <a:spcBef>
                <a:spcPts val="1475"/>
              </a:spcBef>
              <a:tabLst>
                <a:tab pos="4738370" algn="l"/>
              </a:tabLst>
            </a:pPr>
            <a:r>
              <a:rPr dirty="0" sz="4400" spc="-10"/>
              <a:t>Compensation</a:t>
            </a:r>
            <a:r>
              <a:rPr dirty="0" sz="4400"/>
              <a:t>	for</a:t>
            </a:r>
            <a:r>
              <a:rPr dirty="0" sz="4400" spc="-50"/>
              <a:t> </a:t>
            </a:r>
            <a:r>
              <a:rPr dirty="0" sz="4400"/>
              <a:t>Break</a:t>
            </a:r>
            <a:r>
              <a:rPr dirty="0" sz="4400" spc="-65"/>
              <a:t> </a:t>
            </a:r>
            <a:r>
              <a:rPr dirty="0" sz="4400" spc="-20"/>
              <a:t>Time</a:t>
            </a:r>
            <a:endParaRPr sz="44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16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5887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U.S.</a:t>
            </a:r>
            <a:r>
              <a:rPr dirty="0" spc="-15"/>
              <a:t> </a:t>
            </a:r>
            <a:r>
              <a:rPr dirty="0"/>
              <a:t>Department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Labor</a:t>
            </a:r>
            <a:r>
              <a:rPr dirty="0" spc="254"/>
              <a:t> </a:t>
            </a:r>
            <a:r>
              <a:rPr dirty="0"/>
              <a:t>|</a:t>
            </a:r>
            <a:r>
              <a:rPr dirty="0" spc="245"/>
              <a:t> </a:t>
            </a:r>
            <a:r>
              <a:rPr dirty="0"/>
              <a:t>Wage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Hour</a:t>
            </a:r>
            <a:r>
              <a:rPr dirty="0" spc="-5"/>
              <a:t> </a:t>
            </a:r>
            <a:r>
              <a:rPr dirty="0" spc="-10"/>
              <a:t>Division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88340" y="1764284"/>
            <a:ext cx="10807065" cy="403352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355600" marR="60325" indent="-342900">
              <a:lnSpc>
                <a:spcPct val="96900"/>
              </a:lnSpc>
              <a:spcBef>
                <a:spcPts val="200"/>
              </a:spcBef>
              <a:buChar char="•"/>
              <a:tabLst>
                <a:tab pos="355600" algn="l"/>
              </a:tabLst>
            </a:pPr>
            <a:r>
              <a:rPr dirty="0" sz="2700">
                <a:latin typeface="Arial"/>
                <a:cs typeface="Arial"/>
              </a:rPr>
              <a:t>As</a:t>
            </a:r>
            <a:r>
              <a:rPr dirty="0" sz="2700" spc="-2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with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other</a:t>
            </a:r>
            <a:r>
              <a:rPr dirty="0" sz="2700" spc="-1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breaks</a:t>
            </a:r>
            <a:r>
              <a:rPr dirty="0" sz="2700" spc="-3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under</a:t>
            </a:r>
            <a:r>
              <a:rPr dirty="0" sz="2700" spc="-1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the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FLSA,</a:t>
            </a:r>
            <a:r>
              <a:rPr dirty="0" sz="2700" spc="-2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the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nursing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employee</a:t>
            </a:r>
            <a:r>
              <a:rPr dirty="0" sz="2700" spc="-2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must</a:t>
            </a:r>
            <a:r>
              <a:rPr dirty="0" sz="2700" spc="-20">
                <a:latin typeface="Arial"/>
                <a:cs typeface="Arial"/>
              </a:rPr>
              <a:t> </a:t>
            </a:r>
            <a:r>
              <a:rPr dirty="0" sz="2700" spc="-25">
                <a:latin typeface="Arial"/>
                <a:cs typeface="Arial"/>
              </a:rPr>
              <a:t>be </a:t>
            </a:r>
            <a:r>
              <a:rPr dirty="0" sz="2700">
                <a:latin typeface="Arial"/>
                <a:cs typeface="Arial"/>
              </a:rPr>
              <a:t>completely</a:t>
            </a:r>
            <a:r>
              <a:rPr dirty="0" sz="2700" spc="-2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relieved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from</a:t>
            </a:r>
            <a:r>
              <a:rPr dirty="0" sz="2700" spc="-4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duty</a:t>
            </a:r>
            <a:r>
              <a:rPr dirty="0" sz="2700" spc="-2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or</a:t>
            </a:r>
            <a:r>
              <a:rPr dirty="0" sz="2700" spc="-2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the</a:t>
            </a:r>
            <a:r>
              <a:rPr dirty="0" sz="2700" spc="-3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time</a:t>
            </a:r>
            <a:r>
              <a:rPr dirty="0" sz="2700" spc="-2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spent</a:t>
            </a:r>
            <a:r>
              <a:rPr dirty="0" sz="2700" spc="-4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pumping</a:t>
            </a:r>
            <a:r>
              <a:rPr dirty="0" sz="2700" spc="-2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must</a:t>
            </a:r>
            <a:r>
              <a:rPr dirty="0" sz="2700" spc="-25">
                <a:latin typeface="Arial"/>
                <a:cs typeface="Arial"/>
              </a:rPr>
              <a:t> be </a:t>
            </a:r>
            <a:r>
              <a:rPr dirty="0" sz="2700">
                <a:latin typeface="Arial"/>
                <a:cs typeface="Arial"/>
              </a:rPr>
              <a:t>counted</a:t>
            </a:r>
            <a:r>
              <a:rPr dirty="0" sz="2700" spc="-4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as</a:t>
            </a:r>
            <a:r>
              <a:rPr dirty="0" sz="2700" spc="-1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hours</a:t>
            </a:r>
            <a:r>
              <a:rPr dirty="0" sz="2700" spc="-2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worked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for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the</a:t>
            </a:r>
            <a:r>
              <a:rPr dirty="0" sz="2700" spc="-3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purposes</a:t>
            </a:r>
            <a:r>
              <a:rPr dirty="0" sz="2700" spc="-2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of</a:t>
            </a:r>
            <a:r>
              <a:rPr dirty="0" sz="2700" spc="-2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minimum</a:t>
            </a:r>
            <a:r>
              <a:rPr dirty="0" sz="2700" spc="-1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wage</a:t>
            </a:r>
            <a:r>
              <a:rPr dirty="0" sz="2700" spc="-25">
                <a:latin typeface="Arial"/>
                <a:cs typeface="Arial"/>
              </a:rPr>
              <a:t> and </a:t>
            </a:r>
            <a:r>
              <a:rPr dirty="0" sz="2700">
                <a:latin typeface="Arial"/>
                <a:cs typeface="Arial"/>
              </a:rPr>
              <a:t>overtime</a:t>
            </a:r>
            <a:r>
              <a:rPr dirty="0" sz="2700" spc="-50">
                <a:latin typeface="Arial"/>
                <a:cs typeface="Arial"/>
              </a:rPr>
              <a:t> </a:t>
            </a:r>
            <a:r>
              <a:rPr dirty="0" sz="2700" spc="-10">
                <a:latin typeface="Arial"/>
                <a:cs typeface="Arial"/>
              </a:rPr>
              <a:t>requirements.</a:t>
            </a:r>
            <a:endParaRPr sz="2700">
              <a:latin typeface="Arial"/>
              <a:cs typeface="Arial"/>
            </a:endParaRPr>
          </a:p>
          <a:p>
            <a:pPr algn="just" marL="355600" marR="154305" indent="-342900">
              <a:lnSpc>
                <a:spcPts val="3140"/>
              </a:lnSpc>
              <a:spcBef>
                <a:spcPts val="1725"/>
              </a:spcBef>
              <a:buChar char="•"/>
              <a:tabLst>
                <a:tab pos="355600" algn="l"/>
              </a:tabLst>
            </a:pPr>
            <a:r>
              <a:rPr dirty="0" sz="2700">
                <a:latin typeface="Arial"/>
                <a:cs typeface="Arial"/>
              </a:rPr>
              <a:t>If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an</a:t>
            </a:r>
            <a:r>
              <a:rPr dirty="0" sz="2700" spc="-2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employer</a:t>
            </a:r>
            <a:r>
              <a:rPr dirty="0" sz="2700" spc="-1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already</a:t>
            </a:r>
            <a:r>
              <a:rPr dirty="0" sz="2700" spc="-1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provides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paid</a:t>
            </a:r>
            <a:r>
              <a:rPr dirty="0" sz="2700" spc="-1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break</a:t>
            </a:r>
            <a:r>
              <a:rPr dirty="0" sz="2700" spc="-2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time</a:t>
            </a:r>
            <a:r>
              <a:rPr dirty="0" sz="2700" spc="-2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and</a:t>
            </a:r>
            <a:r>
              <a:rPr dirty="0" sz="2700" spc="-1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if</a:t>
            </a:r>
            <a:r>
              <a:rPr dirty="0" sz="2700" spc="-2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an</a:t>
            </a:r>
            <a:r>
              <a:rPr dirty="0" sz="2700" spc="-25">
                <a:latin typeface="Arial"/>
                <a:cs typeface="Arial"/>
              </a:rPr>
              <a:t> </a:t>
            </a:r>
            <a:r>
              <a:rPr dirty="0" sz="2700" spc="-10">
                <a:latin typeface="Arial"/>
                <a:cs typeface="Arial"/>
              </a:rPr>
              <a:t>employee </a:t>
            </a:r>
            <a:r>
              <a:rPr dirty="0" sz="2700">
                <a:latin typeface="Arial"/>
                <a:cs typeface="Arial"/>
              </a:rPr>
              <a:t>chooses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to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use</a:t>
            </a:r>
            <a:r>
              <a:rPr dirty="0" sz="2700" spc="-2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that</a:t>
            </a:r>
            <a:r>
              <a:rPr dirty="0" sz="2700" spc="-2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time</a:t>
            </a:r>
            <a:r>
              <a:rPr dirty="0" sz="2700" spc="-2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to</a:t>
            </a:r>
            <a:r>
              <a:rPr dirty="0" sz="2700" spc="-2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pump,</a:t>
            </a:r>
            <a:r>
              <a:rPr dirty="0" sz="2700" spc="-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they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must</a:t>
            </a:r>
            <a:r>
              <a:rPr dirty="0" sz="2700" spc="-1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be</a:t>
            </a:r>
            <a:r>
              <a:rPr dirty="0" sz="2700" spc="-1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compensated</a:t>
            </a:r>
            <a:r>
              <a:rPr dirty="0" sz="2700" spc="-3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in</a:t>
            </a:r>
            <a:r>
              <a:rPr dirty="0" sz="2700" spc="-15">
                <a:latin typeface="Arial"/>
                <a:cs typeface="Arial"/>
              </a:rPr>
              <a:t> </a:t>
            </a:r>
            <a:r>
              <a:rPr dirty="0" sz="2700" spc="-25">
                <a:latin typeface="Arial"/>
                <a:cs typeface="Arial"/>
              </a:rPr>
              <a:t>the </a:t>
            </a:r>
            <a:r>
              <a:rPr dirty="0" sz="2700">
                <a:latin typeface="Arial"/>
                <a:cs typeface="Arial"/>
              </a:rPr>
              <a:t>same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way</a:t>
            </a:r>
            <a:r>
              <a:rPr dirty="0" sz="2700" spc="-1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that</a:t>
            </a:r>
            <a:r>
              <a:rPr dirty="0" sz="2700" spc="-2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other</a:t>
            </a:r>
            <a:r>
              <a:rPr dirty="0" sz="2700" spc="-2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employees</a:t>
            </a:r>
            <a:r>
              <a:rPr dirty="0" sz="2700" spc="-2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are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compensated</a:t>
            </a:r>
            <a:r>
              <a:rPr dirty="0" sz="2700" spc="-2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for</a:t>
            </a:r>
            <a:r>
              <a:rPr dirty="0" sz="2700" spc="-2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break</a:t>
            </a:r>
            <a:r>
              <a:rPr dirty="0" sz="2700" spc="-20">
                <a:latin typeface="Arial"/>
                <a:cs typeface="Arial"/>
              </a:rPr>
              <a:t> </a:t>
            </a:r>
            <a:r>
              <a:rPr dirty="0" sz="2700" spc="-10">
                <a:latin typeface="Arial"/>
                <a:cs typeface="Arial"/>
              </a:rPr>
              <a:t>time.</a:t>
            </a:r>
            <a:endParaRPr sz="2700">
              <a:latin typeface="Arial"/>
              <a:cs typeface="Arial"/>
            </a:endParaRPr>
          </a:p>
          <a:p>
            <a:pPr algn="just" marL="355600" marR="5080" indent="-342900">
              <a:lnSpc>
                <a:spcPts val="3060"/>
              </a:lnSpc>
              <a:spcBef>
                <a:spcPts val="1710"/>
              </a:spcBef>
              <a:buChar char="•"/>
              <a:tabLst>
                <a:tab pos="355600" algn="l"/>
              </a:tabLst>
            </a:pPr>
            <a:r>
              <a:rPr dirty="0" sz="2700">
                <a:latin typeface="Arial"/>
                <a:cs typeface="Arial"/>
              </a:rPr>
              <a:t>An</a:t>
            </a:r>
            <a:r>
              <a:rPr dirty="0" sz="2700" spc="-3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employer</a:t>
            </a:r>
            <a:r>
              <a:rPr dirty="0" sz="2700" spc="-1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must</a:t>
            </a:r>
            <a:r>
              <a:rPr dirty="0" sz="2700" spc="-2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also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pay</a:t>
            </a:r>
            <a:r>
              <a:rPr dirty="0" sz="2700" spc="-2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for</a:t>
            </a:r>
            <a:r>
              <a:rPr dirty="0" sz="2700" spc="-3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pump</a:t>
            </a:r>
            <a:r>
              <a:rPr dirty="0" sz="2700" spc="-2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breaks</a:t>
            </a:r>
            <a:r>
              <a:rPr dirty="0" sz="2700" spc="-2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if</a:t>
            </a:r>
            <a:r>
              <a:rPr dirty="0" sz="2700" spc="-2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required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by</a:t>
            </a:r>
            <a:r>
              <a:rPr dirty="0" sz="2700" spc="-2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Federal</a:t>
            </a:r>
            <a:r>
              <a:rPr dirty="0" sz="2700" spc="-15">
                <a:latin typeface="Arial"/>
                <a:cs typeface="Arial"/>
              </a:rPr>
              <a:t> </a:t>
            </a:r>
            <a:r>
              <a:rPr dirty="0" sz="2700" spc="-25">
                <a:latin typeface="Arial"/>
                <a:cs typeface="Arial"/>
              </a:rPr>
              <a:t>or </a:t>
            </a:r>
            <a:r>
              <a:rPr dirty="0" sz="2700">
                <a:latin typeface="Arial"/>
                <a:cs typeface="Arial"/>
              </a:rPr>
              <a:t>State</a:t>
            </a:r>
            <a:r>
              <a:rPr dirty="0" sz="2700" spc="-5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law</a:t>
            </a:r>
            <a:r>
              <a:rPr dirty="0" sz="2700" spc="-3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or</a:t>
            </a:r>
            <a:r>
              <a:rPr dirty="0" sz="2700" spc="-2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municipal</a:t>
            </a:r>
            <a:r>
              <a:rPr dirty="0" sz="2700" spc="-20">
                <a:latin typeface="Arial"/>
                <a:cs typeface="Arial"/>
              </a:rPr>
              <a:t> </a:t>
            </a:r>
            <a:r>
              <a:rPr dirty="0" sz="2700" spc="-10">
                <a:latin typeface="Arial"/>
                <a:cs typeface="Arial"/>
              </a:rPr>
              <a:t>ordinance.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2220" y="0"/>
              <a:ext cx="9669372" cy="68579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389876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6939" y="679065"/>
            <a:ext cx="3408045" cy="1183005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 sz="4000" spc="-10"/>
              <a:t>Space Requirements</a:t>
            </a:r>
            <a:endParaRPr sz="4000"/>
          </a:p>
        </p:txBody>
      </p:sp>
      <p:sp>
        <p:nvSpPr>
          <p:cNvPr id="6" name="object 6" descr=""/>
          <p:cNvSpPr txBox="1"/>
          <p:nvPr/>
        </p:nvSpPr>
        <p:spPr>
          <a:xfrm>
            <a:off x="916842" y="2756781"/>
            <a:ext cx="3641090" cy="2976880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12700" marR="621030">
              <a:lnSpc>
                <a:spcPts val="2050"/>
              </a:lnSpc>
              <a:spcBef>
                <a:spcPts val="355"/>
              </a:spcBef>
            </a:pPr>
            <a:r>
              <a:rPr dirty="0" sz="1900">
                <a:latin typeface="Arial"/>
                <a:cs typeface="Arial"/>
              </a:rPr>
              <a:t>Nursing</a:t>
            </a:r>
            <a:r>
              <a:rPr dirty="0" sz="1900" spc="-4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employees</a:t>
            </a:r>
            <a:r>
              <a:rPr dirty="0" sz="1900" spc="-3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must</a:t>
            </a:r>
            <a:r>
              <a:rPr dirty="0" sz="1900" spc="-55">
                <a:latin typeface="Arial"/>
                <a:cs typeface="Arial"/>
              </a:rPr>
              <a:t> </a:t>
            </a:r>
            <a:r>
              <a:rPr dirty="0" sz="1900" spc="-25">
                <a:latin typeface="Arial"/>
                <a:cs typeface="Arial"/>
              </a:rPr>
              <a:t>be </a:t>
            </a:r>
            <a:r>
              <a:rPr dirty="0" sz="1900">
                <a:latin typeface="Arial"/>
                <a:cs typeface="Arial"/>
              </a:rPr>
              <a:t>provided</a:t>
            </a:r>
            <a:r>
              <a:rPr dirty="0" sz="1900" spc="-1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a</a:t>
            </a:r>
            <a:r>
              <a:rPr dirty="0" sz="1900" spc="-4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space</a:t>
            </a:r>
            <a:r>
              <a:rPr dirty="0" sz="1900" spc="-1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that</a:t>
            </a:r>
            <a:r>
              <a:rPr dirty="0" sz="1900" spc="-35">
                <a:latin typeface="Arial"/>
                <a:cs typeface="Arial"/>
              </a:rPr>
              <a:t> </a:t>
            </a:r>
            <a:r>
              <a:rPr dirty="0" sz="1900" spc="-25">
                <a:latin typeface="Arial"/>
                <a:cs typeface="Arial"/>
              </a:rPr>
              <a:t>is:</a:t>
            </a:r>
            <a:endParaRPr sz="1900">
              <a:latin typeface="Arial"/>
              <a:cs typeface="Arial"/>
            </a:endParaRPr>
          </a:p>
          <a:p>
            <a:pPr marL="760730" indent="-457200">
              <a:lnSpc>
                <a:spcPct val="100000"/>
              </a:lnSpc>
              <a:spcBef>
                <a:spcPts val="235"/>
              </a:spcBef>
              <a:buChar char="•"/>
              <a:tabLst>
                <a:tab pos="760730" algn="l"/>
              </a:tabLst>
            </a:pPr>
            <a:r>
              <a:rPr dirty="0" sz="1900">
                <a:latin typeface="Arial"/>
                <a:cs typeface="Arial"/>
              </a:rPr>
              <a:t>Shielded</a:t>
            </a:r>
            <a:r>
              <a:rPr dirty="0" sz="1900" spc="-2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from</a:t>
            </a:r>
            <a:r>
              <a:rPr dirty="0" sz="1900" spc="-35">
                <a:latin typeface="Arial"/>
                <a:cs typeface="Arial"/>
              </a:rPr>
              <a:t> </a:t>
            </a:r>
            <a:r>
              <a:rPr dirty="0" sz="1900" spc="-20">
                <a:latin typeface="Arial"/>
                <a:cs typeface="Arial"/>
              </a:rPr>
              <a:t>view,</a:t>
            </a:r>
            <a:endParaRPr sz="1900">
              <a:latin typeface="Arial"/>
              <a:cs typeface="Arial"/>
            </a:endParaRPr>
          </a:p>
          <a:p>
            <a:pPr marL="760730" marR="130175" indent="-457200">
              <a:lnSpc>
                <a:spcPts val="2050"/>
              </a:lnSpc>
              <a:spcBef>
                <a:spcPts val="535"/>
              </a:spcBef>
              <a:buChar char="•"/>
              <a:tabLst>
                <a:tab pos="760730" algn="l"/>
              </a:tabLst>
            </a:pPr>
            <a:r>
              <a:rPr dirty="0" sz="1900">
                <a:latin typeface="Arial"/>
                <a:cs typeface="Arial"/>
              </a:rPr>
              <a:t>Free</a:t>
            </a:r>
            <a:r>
              <a:rPr dirty="0" sz="1900" spc="-4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from</a:t>
            </a:r>
            <a:r>
              <a:rPr dirty="0" sz="1900" spc="-5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intrusion</a:t>
            </a:r>
            <a:r>
              <a:rPr dirty="0" sz="1900" spc="-15">
                <a:latin typeface="Arial"/>
                <a:cs typeface="Arial"/>
              </a:rPr>
              <a:t> </a:t>
            </a:r>
            <a:r>
              <a:rPr dirty="0" sz="1900" spc="-20">
                <a:latin typeface="Arial"/>
                <a:cs typeface="Arial"/>
              </a:rPr>
              <a:t>from </a:t>
            </a:r>
            <a:r>
              <a:rPr dirty="0" sz="1900">
                <a:latin typeface="Arial"/>
                <a:cs typeface="Arial"/>
              </a:rPr>
              <a:t>coworkers</a:t>
            </a:r>
            <a:r>
              <a:rPr dirty="0" sz="1900" spc="-1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and</a:t>
            </a:r>
            <a:r>
              <a:rPr dirty="0" sz="1900" spc="-4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the</a:t>
            </a:r>
            <a:r>
              <a:rPr dirty="0" sz="1900" spc="-4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public, </a:t>
            </a:r>
            <a:r>
              <a:rPr dirty="0" sz="1900" spc="-25">
                <a:latin typeface="Arial"/>
                <a:cs typeface="Arial"/>
              </a:rPr>
              <a:t>and</a:t>
            </a:r>
            <a:endParaRPr sz="1900">
              <a:latin typeface="Arial"/>
              <a:cs typeface="Arial"/>
            </a:endParaRPr>
          </a:p>
          <a:p>
            <a:pPr marL="760730" marR="548005" indent="-457200">
              <a:lnSpc>
                <a:spcPts val="2050"/>
              </a:lnSpc>
              <a:spcBef>
                <a:spcPts val="509"/>
              </a:spcBef>
              <a:buChar char="•"/>
              <a:tabLst>
                <a:tab pos="760730" algn="l"/>
              </a:tabLst>
            </a:pPr>
            <a:r>
              <a:rPr dirty="0" sz="1900">
                <a:latin typeface="Arial"/>
                <a:cs typeface="Arial"/>
              </a:rPr>
              <a:t>May</a:t>
            </a:r>
            <a:r>
              <a:rPr dirty="0" sz="1900" spc="-2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be</a:t>
            </a:r>
            <a:r>
              <a:rPr dirty="0" sz="1900" spc="-2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used</a:t>
            </a:r>
            <a:r>
              <a:rPr dirty="0" sz="1900" spc="-2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to</a:t>
            </a:r>
            <a:r>
              <a:rPr dirty="0" sz="1900" spc="-25">
                <a:latin typeface="Arial"/>
                <a:cs typeface="Arial"/>
              </a:rPr>
              <a:t> </a:t>
            </a:r>
            <a:r>
              <a:rPr dirty="0" sz="1900" spc="-20">
                <a:latin typeface="Arial"/>
                <a:cs typeface="Arial"/>
              </a:rPr>
              <a:t>pump </a:t>
            </a:r>
            <a:r>
              <a:rPr dirty="0" sz="1900">
                <a:latin typeface="Arial"/>
                <a:cs typeface="Arial"/>
              </a:rPr>
              <a:t>breast</a:t>
            </a:r>
            <a:r>
              <a:rPr dirty="0" sz="1900" spc="-40">
                <a:latin typeface="Arial"/>
                <a:cs typeface="Arial"/>
              </a:rPr>
              <a:t> </a:t>
            </a:r>
            <a:r>
              <a:rPr dirty="0" sz="1900" spc="-20">
                <a:latin typeface="Arial"/>
                <a:cs typeface="Arial"/>
              </a:rPr>
              <a:t>milk.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5"/>
              </a:spcBef>
            </a:pP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900">
                <a:latin typeface="Arial"/>
                <a:cs typeface="Arial"/>
              </a:rPr>
              <a:t>The</a:t>
            </a:r>
            <a:r>
              <a:rPr dirty="0" sz="1900" spc="-2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space</a:t>
            </a:r>
            <a:r>
              <a:rPr dirty="0" sz="1900" spc="-2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cannot</a:t>
            </a:r>
            <a:r>
              <a:rPr dirty="0" sz="1900" spc="-1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be</a:t>
            </a:r>
            <a:r>
              <a:rPr dirty="0" sz="1900" spc="-2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a</a:t>
            </a:r>
            <a:r>
              <a:rPr dirty="0" sz="1900" spc="-3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bathroom.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757313" y="6251648"/>
            <a:ext cx="13284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Poll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Question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#1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94131"/>
            <a:ext cx="11826240" cy="1252855"/>
          </a:xfrm>
          <a:prstGeom prst="rect"/>
          <a:solidFill>
            <a:srgbClr val="16375E"/>
          </a:solidFill>
          <a:ln w="6350">
            <a:solidFill>
              <a:srgbClr val="5B9BD4"/>
            </a:solidFill>
          </a:ln>
        </p:spPr>
        <p:txBody>
          <a:bodyPr wrap="square" lIns="0" tIns="187325" rIns="0" bIns="0" rtlCol="0" vert="horz">
            <a:spAutoFit/>
          </a:bodyPr>
          <a:lstStyle/>
          <a:p>
            <a:pPr marL="701040">
              <a:lnSpc>
                <a:spcPct val="100000"/>
              </a:lnSpc>
              <a:spcBef>
                <a:spcPts val="1475"/>
              </a:spcBef>
            </a:pPr>
            <a:r>
              <a:rPr dirty="0" sz="4400"/>
              <a:t>Shielded</a:t>
            </a:r>
            <a:r>
              <a:rPr dirty="0" sz="4400" spc="-70"/>
              <a:t> </a:t>
            </a:r>
            <a:r>
              <a:rPr dirty="0" sz="4400"/>
              <a:t>from</a:t>
            </a:r>
            <a:r>
              <a:rPr dirty="0" sz="4400" spc="-65"/>
              <a:t> </a:t>
            </a:r>
            <a:r>
              <a:rPr dirty="0" sz="4400"/>
              <a:t>View</a:t>
            </a:r>
            <a:r>
              <a:rPr dirty="0" sz="4400" spc="-55"/>
              <a:t> </a:t>
            </a:r>
            <a:r>
              <a:rPr dirty="0" sz="4400"/>
              <a:t>/</a:t>
            </a:r>
            <a:r>
              <a:rPr dirty="0" sz="4400" spc="-60"/>
              <a:t> </a:t>
            </a:r>
            <a:r>
              <a:rPr dirty="0" sz="4400"/>
              <a:t>Free</a:t>
            </a:r>
            <a:r>
              <a:rPr dirty="0" sz="4400" spc="-60"/>
              <a:t> </a:t>
            </a:r>
            <a:r>
              <a:rPr dirty="0" sz="4400"/>
              <a:t>from</a:t>
            </a:r>
            <a:r>
              <a:rPr dirty="0" sz="4400" spc="-65"/>
              <a:t> </a:t>
            </a:r>
            <a:r>
              <a:rPr dirty="0" sz="4400" spc="-10"/>
              <a:t>Intrusion</a:t>
            </a:r>
            <a:endParaRPr sz="44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19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5887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U.S.</a:t>
            </a:r>
            <a:r>
              <a:rPr dirty="0" spc="-15"/>
              <a:t> </a:t>
            </a:r>
            <a:r>
              <a:rPr dirty="0"/>
              <a:t>Department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Labor</a:t>
            </a:r>
            <a:r>
              <a:rPr dirty="0" spc="254"/>
              <a:t> </a:t>
            </a:r>
            <a:r>
              <a:rPr dirty="0"/>
              <a:t>|</a:t>
            </a:r>
            <a:r>
              <a:rPr dirty="0" spc="245"/>
              <a:t> </a:t>
            </a:r>
            <a:r>
              <a:rPr dirty="0"/>
              <a:t>Wage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Hour</a:t>
            </a:r>
            <a:r>
              <a:rPr dirty="0" spc="-5"/>
              <a:t> </a:t>
            </a:r>
            <a:r>
              <a:rPr dirty="0" spc="-10"/>
              <a:t>Division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00965" rIns="0" bIns="0" rtlCol="0" vert="horz">
            <a:spAutoFit/>
          </a:bodyPr>
          <a:lstStyle/>
          <a:p>
            <a:pPr marL="469900" marR="5080" indent="-457200">
              <a:lnSpc>
                <a:spcPts val="2880"/>
              </a:lnSpc>
              <a:spcBef>
                <a:spcPts val="795"/>
              </a:spcBef>
              <a:buChar char="•"/>
              <a:tabLst>
                <a:tab pos="469900" algn="l"/>
              </a:tabLst>
            </a:pPr>
            <a:r>
              <a:rPr dirty="0" sz="3000"/>
              <a:t>Employers</a:t>
            </a:r>
            <a:r>
              <a:rPr dirty="0" sz="3000" spc="-70"/>
              <a:t> </a:t>
            </a:r>
            <a:r>
              <a:rPr dirty="0" sz="3000"/>
              <a:t>must</a:t>
            </a:r>
            <a:r>
              <a:rPr dirty="0" sz="3000" spc="-50"/>
              <a:t> </a:t>
            </a:r>
            <a:r>
              <a:rPr dirty="0" sz="3000"/>
              <a:t>ensure</a:t>
            </a:r>
            <a:r>
              <a:rPr dirty="0" sz="3000" spc="-65"/>
              <a:t> </a:t>
            </a:r>
            <a:r>
              <a:rPr dirty="0" sz="3000"/>
              <a:t>the</a:t>
            </a:r>
            <a:r>
              <a:rPr dirty="0" sz="3000" spc="-60"/>
              <a:t> </a:t>
            </a:r>
            <a:r>
              <a:rPr dirty="0" sz="3000"/>
              <a:t>employee’s</a:t>
            </a:r>
            <a:r>
              <a:rPr dirty="0" sz="3000" spc="-75"/>
              <a:t> </a:t>
            </a:r>
            <a:r>
              <a:rPr dirty="0" sz="3000" spc="-10"/>
              <a:t>privacy,</a:t>
            </a:r>
            <a:r>
              <a:rPr dirty="0" sz="3000" spc="-50"/>
              <a:t> </a:t>
            </a:r>
            <a:r>
              <a:rPr dirty="0" sz="3000"/>
              <a:t>for</a:t>
            </a:r>
            <a:r>
              <a:rPr dirty="0" sz="3000" spc="-55"/>
              <a:t> </a:t>
            </a:r>
            <a:r>
              <a:rPr dirty="0" sz="3000" spc="-10"/>
              <a:t>example, </a:t>
            </a:r>
            <a:r>
              <a:rPr dirty="0" sz="3000"/>
              <a:t>by</a:t>
            </a:r>
            <a:r>
              <a:rPr dirty="0" sz="3000" spc="-20"/>
              <a:t> </a:t>
            </a:r>
            <a:r>
              <a:rPr dirty="0" sz="3000"/>
              <a:t>displaying</a:t>
            </a:r>
            <a:r>
              <a:rPr dirty="0" sz="3000" spc="-55"/>
              <a:t> </a:t>
            </a:r>
            <a:r>
              <a:rPr dirty="0" sz="3000"/>
              <a:t>a sign</a:t>
            </a:r>
            <a:r>
              <a:rPr dirty="0" sz="3000" spc="-30"/>
              <a:t> </a:t>
            </a:r>
            <a:r>
              <a:rPr dirty="0" sz="3000"/>
              <a:t>when</a:t>
            </a:r>
            <a:r>
              <a:rPr dirty="0" sz="3000" spc="-25"/>
              <a:t> </a:t>
            </a:r>
            <a:r>
              <a:rPr dirty="0" sz="3000"/>
              <a:t>the</a:t>
            </a:r>
            <a:r>
              <a:rPr dirty="0" sz="3000" spc="-20"/>
              <a:t> </a:t>
            </a:r>
            <a:r>
              <a:rPr dirty="0" sz="3000"/>
              <a:t>space</a:t>
            </a:r>
            <a:r>
              <a:rPr dirty="0" sz="3000" spc="-15"/>
              <a:t> </a:t>
            </a:r>
            <a:r>
              <a:rPr dirty="0" sz="3000"/>
              <a:t>is</a:t>
            </a:r>
            <a:r>
              <a:rPr dirty="0" sz="3000" spc="-20"/>
              <a:t> </a:t>
            </a:r>
            <a:r>
              <a:rPr dirty="0" sz="3000"/>
              <a:t>in</a:t>
            </a:r>
            <a:r>
              <a:rPr dirty="0" sz="3000" spc="-25"/>
              <a:t> </a:t>
            </a:r>
            <a:r>
              <a:rPr dirty="0" sz="3000"/>
              <a:t>use</a:t>
            </a:r>
            <a:r>
              <a:rPr dirty="0" sz="3000" spc="-20"/>
              <a:t> </a:t>
            </a:r>
            <a:r>
              <a:rPr dirty="0" sz="3000"/>
              <a:t>or</a:t>
            </a:r>
            <a:r>
              <a:rPr dirty="0" sz="3000" spc="-10"/>
              <a:t> </a:t>
            </a:r>
            <a:r>
              <a:rPr dirty="0" sz="3000"/>
              <a:t>providing</a:t>
            </a:r>
            <a:r>
              <a:rPr dirty="0" sz="3000" spc="-25"/>
              <a:t> </a:t>
            </a:r>
            <a:r>
              <a:rPr dirty="0" sz="3000" spc="-50"/>
              <a:t>a </a:t>
            </a:r>
            <a:r>
              <a:rPr dirty="0" sz="3000"/>
              <a:t>lock</a:t>
            </a:r>
            <a:r>
              <a:rPr dirty="0" sz="3000" spc="-20"/>
              <a:t> </a:t>
            </a:r>
            <a:r>
              <a:rPr dirty="0" sz="3000"/>
              <a:t>on</a:t>
            </a:r>
            <a:r>
              <a:rPr dirty="0" sz="3000" spc="-30"/>
              <a:t> </a:t>
            </a:r>
            <a:r>
              <a:rPr dirty="0" sz="3000"/>
              <a:t>the </a:t>
            </a:r>
            <a:r>
              <a:rPr dirty="0" sz="3000" spc="-10"/>
              <a:t>door.</a:t>
            </a:r>
            <a:endParaRPr sz="3000"/>
          </a:p>
          <a:p>
            <a:pPr marL="469265" marR="40640" indent="-457200">
              <a:lnSpc>
                <a:spcPts val="2880"/>
              </a:lnSpc>
              <a:spcBef>
                <a:spcPts val="2545"/>
              </a:spcBef>
              <a:buChar char="•"/>
              <a:tabLst>
                <a:tab pos="469265" algn="l"/>
              </a:tabLst>
            </a:pPr>
            <a:r>
              <a:rPr dirty="0" sz="3000"/>
              <a:t>Workers</a:t>
            </a:r>
            <a:r>
              <a:rPr dirty="0" sz="3000" spc="-40"/>
              <a:t> </a:t>
            </a:r>
            <a:r>
              <a:rPr dirty="0" sz="3000"/>
              <a:t>who</a:t>
            </a:r>
            <a:r>
              <a:rPr dirty="0" sz="3000" spc="-35"/>
              <a:t> </a:t>
            </a:r>
            <a:r>
              <a:rPr dirty="0" sz="3000"/>
              <a:t>telework</a:t>
            </a:r>
            <a:r>
              <a:rPr dirty="0" sz="3000" spc="-45"/>
              <a:t> </a:t>
            </a:r>
            <a:r>
              <a:rPr dirty="0" sz="3000"/>
              <a:t>must</a:t>
            </a:r>
            <a:r>
              <a:rPr dirty="0" sz="3000" spc="-30"/>
              <a:t> </a:t>
            </a:r>
            <a:r>
              <a:rPr dirty="0" sz="3000"/>
              <a:t>also</a:t>
            </a:r>
            <a:r>
              <a:rPr dirty="0" sz="3000" spc="-45"/>
              <a:t> </a:t>
            </a:r>
            <a:r>
              <a:rPr dirty="0" sz="3000"/>
              <a:t>be</a:t>
            </a:r>
            <a:r>
              <a:rPr dirty="0" sz="3000" spc="-35"/>
              <a:t> </a:t>
            </a:r>
            <a:r>
              <a:rPr dirty="0" sz="3000"/>
              <a:t>free</a:t>
            </a:r>
            <a:r>
              <a:rPr dirty="0" sz="3000" spc="-25"/>
              <a:t> </a:t>
            </a:r>
            <a:r>
              <a:rPr dirty="0" sz="3000"/>
              <a:t>from</a:t>
            </a:r>
            <a:r>
              <a:rPr dirty="0" sz="3000" spc="-10"/>
              <a:t> </a:t>
            </a:r>
            <a:r>
              <a:rPr dirty="0" sz="3000"/>
              <a:t>observation</a:t>
            </a:r>
            <a:r>
              <a:rPr dirty="0" sz="3000" spc="-55"/>
              <a:t> </a:t>
            </a:r>
            <a:r>
              <a:rPr dirty="0" sz="3000" spc="-25"/>
              <a:t>by </a:t>
            </a:r>
            <a:r>
              <a:rPr dirty="0" sz="3000"/>
              <a:t>any</a:t>
            </a:r>
            <a:r>
              <a:rPr dirty="0" sz="3000" spc="-30"/>
              <a:t> </a:t>
            </a:r>
            <a:r>
              <a:rPr dirty="0" sz="3000" spc="-10"/>
              <a:t>employer-</a:t>
            </a:r>
            <a:r>
              <a:rPr dirty="0" sz="3000"/>
              <a:t>provided</a:t>
            </a:r>
            <a:r>
              <a:rPr dirty="0" sz="3000" spc="-60"/>
              <a:t> </a:t>
            </a:r>
            <a:r>
              <a:rPr dirty="0" sz="3000"/>
              <a:t>or</a:t>
            </a:r>
            <a:r>
              <a:rPr dirty="0" sz="3000" spc="-20"/>
              <a:t> </a:t>
            </a:r>
            <a:r>
              <a:rPr dirty="0" sz="3000"/>
              <a:t>required</a:t>
            </a:r>
            <a:r>
              <a:rPr dirty="0" sz="3000" spc="-45"/>
              <a:t> </a:t>
            </a:r>
            <a:r>
              <a:rPr dirty="0" sz="3000"/>
              <a:t>video</a:t>
            </a:r>
            <a:r>
              <a:rPr dirty="0" sz="3000" spc="-35"/>
              <a:t> </a:t>
            </a:r>
            <a:r>
              <a:rPr dirty="0" sz="3000"/>
              <a:t>system,</a:t>
            </a:r>
            <a:r>
              <a:rPr dirty="0" sz="3000" spc="-10"/>
              <a:t> including </a:t>
            </a:r>
            <a:r>
              <a:rPr dirty="0" sz="3000"/>
              <a:t>computer</a:t>
            </a:r>
            <a:r>
              <a:rPr dirty="0" sz="3000" spc="-20"/>
              <a:t> </a:t>
            </a:r>
            <a:r>
              <a:rPr dirty="0" sz="3000"/>
              <a:t>camera,</a:t>
            </a:r>
            <a:r>
              <a:rPr dirty="0" sz="3000" spc="-10"/>
              <a:t> </a:t>
            </a:r>
            <a:r>
              <a:rPr dirty="0" sz="3000"/>
              <a:t>security</a:t>
            </a:r>
            <a:r>
              <a:rPr dirty="0" sz="3000" spc="-5"/>
              <a:t> </a:t>
            </a:r>
            <a:r>
              <a:rPr dirty="0" sz="3000"/>
              <a:t>camera,</a:t>
            </a:r>
            <a:r>
              <a:rPr dirty="0" sz="3000" spc="-25"/>
              <a:t> </a:t>
            </a:r>
            <a:r>
              <a:rPr dirty="0" sz="3000"/>
              <a:t>or</a:t>
            </a:r>
            <a:r>
              <a:rPr dirty="0" sz="3000" spc="-5"/>
              <a:t> </a:t>
            </a:r>
            <a:r>
              <a:rPr dirty="0" sz="3000"/>
              <a:t>web</a:t>
            </a:r>
            <a:r>
              <a:rPr dirty="0" sz="3000" spc="-30"/>
              <a:t> </a:t>
            </a:r>
            <a:r>
              <a:rPr dirty="0" sz="3000" spc="-10"/>
              <a:t>conferencing platform.</a:t>
            </a:r>
            <a:endParaRPr sz="3000"/>
          </a:p>
          <a:p>
            <a:pPr marL="469900" marR="15875" indent="-457200">
              <a:lnSpc>
                <a:spcPct val="80000"/>
              </a:lnSpc>
              <a:spcBef>
                <a:spcPts val="2565"/>
              </a:spcBef>
              <a:buChar char="•"/>
              <a:tabLst>
                <a:tab pos="469900" algn="l"/>
              </a:tabLst>
            </a:pPr>
            <a:r>
              <a:rPr dirty="0" sz="3000"/>
              <a:t>Employees</a:t>
            </a:r>
            <a:r>
              <a:rPr dirty="0" sz="3000" spc="-50"/>
              <a:t> </a:t>
            </a:r>
            <a:r>
              <a:rPr dirty="0" sz="3000"/>
              <a:t>on</a:t>
            </a:r>
            <a:r>
              <a:rPr dirty="0" sz="3000" spc="-30"/>
              <a:t> </a:t>
            </a:r>
            <a:r>
              <a:rPr dirty="0" sz="3000"/>
              <a:t>passenger</a:t>
            </a:r>
            <a:r>
              <a:rPr dirty="0" sz="3000" spc="-50"/>
              <a:t> </a:t>
            </a:r>
            <a:r>
              <a:rPr dirty="0" sz="3000"/>
              <a:t>trains</a:t>
            </a:r>
            <a:r>
              <a:rPr dirty="0" sz="3000" spc="-15"/>
              <a:t> </a:t>
            </a:r>
            <a:r>
              <a:rPr dirty="0" sz="3000"/>
              <a:t>may</a:t>
            </a:r>
            <a:r>
              <a:rPr dirty="0" sz="3000" spc="-30"/>
              <a:t> </a:t>
            </a:r>
            <a:r>
              <a:rPr dirty="0" sz="3000"/>
              <a:t>temporarily</a:t>
            </a:r>
            <a:r>
              <a:rPr dirty="0" sz="3000" spc="-35"/>
              <a:t> </a:t>
            </a:r>
            <a:r>
              <a:rPr dirty="0" sz="3000"/>
              <a:t>obscure</a:t>
            </a:r>
            <a:r>
              <a:rPr dirty="0" sz="3000" spc="-30"/>
              <a:t> </a:t>
            </a:r>
            <a:r>
              <a:rPr dirty="0" sz="3000" spc="-25"/>
              <a:t>the </a:t>
            </a:r>
            <a:r>
              <a:rPr dirty="0" sz="3000"/>
              <a:t>view</a:t>
            </a:r>
            <a:r>
              <a:rPr dirty="0" sz="3000" spc="-30"/>
              <a:t> </a:t>
            </a:r>
            <a:r>
              <a:rPr dirty="0" sz="3000"/>
              <a:t>of</a:t>
            </a:r>
            <a:r>
              <a:rPr dirty="0" sz="3000" spc="-10"/>
              <a:t> </a:t>
            </a:r>
            <a:r>
              <a:rPr dirty="0" sz="3000"/>
              <a:t>recording</a:t>
            </a:r>
            <a:r>
              <a:rPr dirty="0" sz="3000" spc="-40"/>
              <a:t> </a:t>
            </a:r>
            <a:r>
              <a:rPr dirty="0" sz="3000"/>
              <a:t>devices</a:t>
            </a:r>
            <a:r>
              <a:rPr dirty="0" sz="3000" spc="-30"/>
              <a:t> </a:t>
            </a:r>
            <a:r>
              <a:rPr dirty="0" sz="3000"/>
              <a:t>when</a:t>
            </a:r>
            <a:r>
              <a:rPr dirty="0" sz="3000" spc="-30"/>
              <a:t> </a:t>
            </a:r>
            <a:r>
              <a:rPr dirty="0" sz="3000"/>
              <a:t>the</a:t>
            </a:r>
            <a:r>
              <a:rPr dirty="0" sz="3000" spc="-20"/>
              <a:t> </a:t>
            </a:r>
            <a:r>
              <a:rPr dirty="0" sz="3000"/>
              <a:t>train</a:t>
            </a:r>
            <a:r>
              <a:rPr dirty="0" sz="3000" spc="-20"/>
              <a:t> </a:t>
            </a:r>
            <a:r>
              <a:rPr dirty="0" sz="3000"/>
              <a:t>is</a:t>
            </a:r>
            <a:r>
              <a:rPr dirty="0" sz="3000" spc="-25"/>
              <a:t> </a:t>
            </a:r>
            <a:r>
              <a:rPr dirty="0" sz="3000"/>
              <a:t>not</a:t>
            </a:r>
            <a:r>
              <a:rPr dirty="0" sz="3000" spc="-10"/>
              <a:t> moving.</a:t>
            </a: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03859"/>
            <a:ext cx="11582400" cy="876300"/>
          </a:xfrm>
          <a:prstGeom prst="rect"/>
          <a:solidFill>
            <a:srgbClr val="16375E"/>
          </a:solidFill>
        </p:spPr>
        <p:txBody>
          <a:bodyPr wrap="square" lIns="0" tIns="77470" rIns="0" bIns="0" rtlCol="0" vert="horz">
            <a:spAutoFit/>
          </a:bodyPr>
          <a:lstStyle/>
          <a:p>
            <a:pPr marL="701040">
              <a:lnSpc>
                <a:spcPct val="100000"/>
              </a:lnSpc>
              <a:spcBef>
                <a:spcPts val="610"/>
              </a:spcBef>
            </a:pPr>
            <a:r>
              <a:rPr dirty="0" sz="4400" spc="-10">
                <a:solidFill>
                  <a:srgbClr val="FDBB10"/>
                </a:solidFill>
              </a:rPr>
              <a:t>Overview</a:t>
            </a:r>
            <a:endParaRPr sz="4400"/>
          </a:p>
        </p:txBody>
      </p:sp>
      <p:sp>
        <p:nvSpPr>
          <p:cNvPr id="15" name="object 1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5090">
              <a:lnSpc>
                <a:spcPct val="100000"/>
              </a:lnSpc>
            </a:pPr>
            <a:r>
              <a:rPr dirty="0"/>
              <a:t>U.S.</a:t>
            </a:r>
            <a:r>
              <a:rPr dirty="0" spc="-20"/>
              <a:t> </a:t>
            </a:r>
            <a:r>
              <a:rPr dirty="0"/>
              <a:t>Department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Labor</a:t>
            </a:r>
            <a:r>
              <a:rPr dirty="0" spc="-10"/>
              <a:t> </a:t>
            </a:r>
            <a:r>
              <a:rPr dirty="0" sz="1100"/>
              <a:t>|</a:t>
            </a:r>
            <a:r>
              <a:rPr dirty="0" sz="1100" spc="-55"/>
              <a:t> </a:t>
            </a:r>
            <a:r>
              <a:rPr dirty="0"/>
              <a:t>Wage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/>
              <a:t>Hour</a:t>
            </a:r>
            <a:r>
              <a:rPr dirty="0" spc="-10"/>
              <a:t> Division</a:t>
            </a:r>
            <a:endParaRPr sz="1100"/>
          </a:p>
        </p:txBody>
      </p: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dirty="0" spc="-50"/>
              <a:t>2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2218829" y="1741423"/>
            <a:ext cx="2967355" cy="72072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 sz="2400">
                <a:latin typeface="Arial"/>
                <a:cs typeface="Arial"/>
              </a:rPr>
              <a:t>During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employee’s pregnancy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10362" y="1753361"/>
            <a:ext cx="1219200" cy="814069"/>
          </a:xfrm>
          <a:prstGeom prst="rect">
            <a:avLst/>
          </a:prstGeom>
          <a:solidFill>
            <a:srgbClr val="F5F8FC"/>
          </a:solidFill>
          <a:ln w="19050">
            <a:solidFill>
              <a:srgbClr val="16375E"/>
            </a:solidFill>
          </a:ln>
        </p:spPr>
        <p:txBody>
          <a:bodyPr wrap="square" lIns="0" tIns="17081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45"/>
              </a:spcBef>
            </a:pPr>
            <a:r>
              <a:rPr dirty="0" sz="2800" spc="-50">
                <a:solidFill>
                  <a:srgbClr val="16375E"/>
                </a:solidFill>
                <a:latin typeface="Arial Black"/>
                <a:cs typeface="Arial Black"/>
              </a:rPr>
              <a:t>1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10362" y="3313938"/>
            <a:ext cx="1219200" cy="814069"/>
          </a:xfrm>
          <a:prstGeom prst="rect">
            <a:avLst/>
          </a:prstGeom>
          <a:solidFill>
            <a:srgbClr val="F5F8FC"/>
          </a:solidFill>
          <a:ln w="19050">
            <a:solidFill>
              <a:srgbClr val="16375E"/>
            </a:solidFill>
          </a:ln>
        </p:spPr>
        <p:txBody>
          <a:bodyPr wrap="square" lIns="0" tIns="1714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50"/>
              </a:spcBef>
            </a:pPr>
            <a:r>
              <a:rPr dirty="0" sz="2800" spc="-50">
                <a:solidFill>
                  <a:srgbClr val="16375E"/>
                </a:solidFill>
                <a:latin typeface="Arial Black"/>
                <a:cs typeface="Arial Black"/>
              </a:rPr>
              <a:t>2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10362" y="4876038"/>
            <a:ext cx="1219200" cy="814069"/>
          </a:xfrm>
          <a:prstGeom prst="rect">
            <a:avLst/>
          </a:prstGeom>
          <a:solidFill>
            <a:srgbClr val="F5F8FC"/>
          </a:solidFill>
          <a:ln w="19050">
            <a:solidFill>
              <a:srgbClr val="16375E"/>
            </a:solidFill>
          </a:ln>
        </p:spPr>
        <p:txBody>
          <a:bodyPr wrap="square" lIns="0" tIns="1701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40"/>
              </a:spcBef>
            </a:pPr>
            <a:r>
              <a:rPr dirty="0" sz="2800" spc="-50">
                <a:solidFill>
                  <a:srgbClr val="16375E"/>
                </a:solidFill>
                <a:latin typeface="Arial Black"/>
                <a:cs typeface="Arial Black"/>
              </a:rPr>
              <a:t>3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247638" y="1753361"/>
            <a:ext cx="1219200" cy="814069"/>
          </a:xfrm>
          <a:prstGeom prst="rect">
            <a:avLst/>
          </a:prstGeom>
          <a:solidFill>
            <a:srgbClr val="F5F8FC"/>
          </a:solidFill>
          <a:ln w="19050">
            <a:solidFill>
              <a:srgbClr val="16375E"/>
            </a:solidFill>
          </a:ln>
        </p:spPr>
        <p:txBody>
          <a:bodyPr wrap="square" lIns="0" tIns="17081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45"/>
              </a:spcBef>
            </a:pPr>
            <a:r>
              <a:rPr dirty="0" sz="2800" spc="-50">
                <a:solidFill>
                  <a:srgbClr val="16375E"/>
                </a:solidFill>
                <a:latin typeface="Arial Black"/>
                <a:cs typeface="Arial Black"/>
              </a:rPr>
              <a:t>4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247638" y="3313938"/>
            <a:ext cx="1219200" cy="814069"/>
          </a:xfrm>
          <a:prstGeom prst="rect">
            <a:avLst/>
          </a:prstGeom>
          <a:solidFill>
            <a:srgbClr val="F5F8FC"/>
          </a:solidFill>
          <a:ln w="19050">
            <a:solidFill>
              <a:srgbClr val="16375E"/>
            </a:solidFill>
          </a:ln>
        </p:spPr>
        <p:txBody>
          <a:bodyPr wrap="square" lIns="0" tIns="1714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50"/>
              </a:spcBef>
            </a:pPr>
            <a:r>
              <a:rPr dirty="0" sz="2800" spc="-50">
                <a:solidFill>
                  <a:srgbClr val="16375E"/>
                </a:solidFill>
                <a:latin typeface="Arial Black"/>
                <a:cs typeface="Arial Black"/>
              </a:rPr>
              <a:t>5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18829" y="3212769"/>
            <a:ext cx="2954655" cy="104965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 sz="2400">
                <a:latin typeface="Arial"/>
                <a:cs typeface="Arial"/>
              </a:rPr>
              <a:t>Employee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leave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for </a:t>
            </a:r>
            <a:r>
              <a:rPr dirty="0" sz="2400">
                <a:latin typeface="Arial"/>
                <a:cs typeface="Arial"/>
              </a:rPr>
              <a:t>birth,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adoption,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or </a:t>
            </a:r>
            <a:r>
              <a:rPr dirty="0" sz="2400">
                <a:latin typeface="Arial"/>
                <a:cs typeface="Arial"/>
              </a:rPr>
              <a:t>foster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care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placement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218829" y="4779746"/>
            <a:ext cx="2603500" cy="104965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algn="just" marL="12700" marR="5080">
              <a:lnSpc>
                <a:spcPts val="2590"/>
              </a:lnSpc>
              <a:spcBef>
                <a:spcPts val="425"/>
              </a:spcBef>
            </a:pPr>
            <a:r>
              <a:rPr dirty="0" sz="2400">
                <a:latin typeface="Arial"/>
                <a:cs typeface="Arial"/>
              </a:rPr>
              <a:t>Employee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return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to </a:t>
            </a:r>
            <a:r>
              <a:rPr dirty="0" sz="2400">
                <a:latin typeface="Arial"/>
                <a:cs typeface="Arial"/>
              </a:rPr>
              <a:t>work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breaks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to </a:t>
            </a:r>
            <a:r>
              <a:rPr dirty="0" sz="2400" spc="-20">
                <a:latin typeface="Arial"/>
                <a:cs typeface="Arial"/>
              </a:rPr>
              <a:t>pump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881708" y="1585747"/>
            <a:ext cx="1463040" cy="937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4600"/>
              </a:lnSpc>
              <a:spcBef>
                <a:spcPts val="100"/>
              </a:spcBef>
            </a:pPr>
            <a:r>
              <a:rPr dirty="0" sz="2400" spc="-10">
                <a:latin typeface="Arial"/>
                <a:cs typeface="Arial"/>
              </a:rPr>
              <a:t>Prohibited Retaliation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881708" y="3213074"/>
            <a:ext cx="1632585" cy="72072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 sz="2400" spc="-10">
                <a:latin typeface="Arial"/>
                <a:cs typeface="Arial"/>
              </a:rPr>
              <a:t>Compliance Assistance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247638" y="4792217"/>
            <a:ext cx="1219200" cy="814069"/>
          </a:xfrm>
          <a:prstGeom prst="rect">
            <a:avLst/>
          </a:prstGeom>
          <a:solidFill>
            <a:srgbClr val="F5F8FC"/>
          </a:solidFill>
          <a:ln w="19050">
            <a:solidFill>
              <a:srgbClr val="16375E"/>
            </a:solidFill>
          </a:ln>
        </p:spPr>
        <p:txBody>
          <a:bodyPr wrap="square" lIns="0" tIns="1701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40"/>
              </a:spcBef>
            </a:pPr>
            <a:r>
              <a:rPr dirty="0" sz="2800" spc="-50">
                <a:solidFill>
                  <a:srgbClr val="16375E"/>
                </a:solidFill>
                <a:latin typeface="Arial Black"/>
                <a:cs typeface="Arial Black"/>
              </a:rPr>
              <a:t>6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881782" y="4750041"/>
            <a:ext cx="1990089" cy="72072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 sz="2400">
                <a:latin typeface="Arial"/>
                <a:cs typeface="Arial"/>
              </a:rPr>
              <a:t>Questions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and </a:t>
            </a:r>
            <a:r>
              <a:rPr dirty="0" sz="2400" spc="-10">
                <a:latin typeface="Arial"/>
                <a:cs typeface="Arial"/>
              </a:rPr>
              <a:t>Answers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94131"/>
            <a:ext cx="11826240" cy="1252855"/>
          </a:xfrm>
          <a:prstGeom prst="rect"/>
          <a:solidFill>
            <a:srgbClr val="16375E"/>
          </a:solidFill>
          <a:ln w="6350">
            <a:solidFill>
              <a:srgbClr val="5B9BD4"/>
            </a:solidFill>
          </a:ln>
        </p:spPr>
        <p:txBody>
          <a:bodyPr wrap="square" lIns="0" tIns="187325" rIns="0" bIns="0" rtlCol="0" vert="horz">
            <a:spAutoFit/>
          </a:bodyPr>
          <a:lstStyle/>
          <a:p>
            <a:pPr marL="701040">
              <a:lnSpc>
                <a:spcPct val="100000"/>
              </a:lnSpc>
              <a:spcBef>
                <a:spcPts val="1475"/>
              </a:spcBef>
            </a:pPr>
            <a:r>
              <a:rPr dirty="0" sz="4400"/>
              <a:t>Functional</a:t>
            </a:r>
            <a:r>
              <a:rPr dirty="0" sz="4400" spc="-70"/>
              <a:t> </a:t>
            </a:r>
            <a:r>
              <a:rPr dirty="0" sz="4400" spc="-10"/>
              <a:t>Space</a:t>
            </a:r>
            <a:endParaRPr sz="44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19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5887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U.S.</a:t>
            </a:r>
            <a:r>
              <a:rPr dirty="0" spc="-15"/>
              <a:t> </a:t>
            </a:r>
            <a:r>
              <a:rPr dirty="0"/>
              <a:t>Department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Labor</a:t>
            </a:r>
            <a:r>
              <a:rPr dirty="0" spc="254"/>
              <a:t> </a:t>
            </a:r>
            <a:r>
              <a:rPr dirty="0"/>
              <a:t>|</a:t>
            </a:r>
            <a:r>
              <a:rPr dirty="0" spc="245"/>
              <a:t> </a:t>
            </a:r>
            <a:r>
              <a:rPr dirty="0"/>
              <a:t>Wage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Hour</a:t>
            </a:r>
            <a:r>
              <a:rPr dirty="0" spc="-5"/>
              <a:t> </a:t>
            </a:r>
            <a:r>
              <a:rPr dirty="0" spc="-10"/>
              <a:t>Division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88340" y="1729232"/>
            <a:ext cx="10701655" cy="38982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</a:tabLst>
            </a:pPr>
            <a:r>
              <a:rPr dirty="0" sz="3000">
                <a:latin typeface="Arial"/>
                <a:cs typeface="Arial"/>
              </a:rPr>
              <a:t>The</a:t>
            </a:r>
            <a:r>
              <a:rPr dirty="0" sz="3000" spc="-2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location</a:t>
            </a:r>
            <a:r>
              <a:rPr dirty="0" sz="3000" spc="-4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must</a:t>
            </a:r>
            <a:r>
              <a:rPr dirty="0" sz="3000" spc="-1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be</a:t>
            </a:r>
            <a:r>
              <a:rPr dirty="0" sz="3000" spc="-2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functional</a:t>
            </a:r>
            <a:r>
              <a:rPr dirty="0" sz="3000" spc="-3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as</a:t>
            </a:r>
            <a:r>
              <a:rPr dirty="0" sz="3000" spc="-2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</a:t>
            </a:r>
            <a:r>
              <a:rPr dirty="0" sz="3000" spc="-1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space</a:t>
            </a:r>
            <a:r>
              <a:rPr dirty="0" sz="3000" spc="-3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for</a:t>
            </a:r>
            <a:r>
              <a:rPr dirty="0" sz="3000" spc="-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pumping</a:t>
            </a:r>
            <a:r>
              <a:rPr dirty="0" sz="3000" spc="-45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milk.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0"/>
              </a:spcBef>
              <a:buFont typeface="Arial"/>
              <a:buChar char="•"/>
            </a:pPr>
            <a:endParaRPr sz="3000">
              <a:latin typeface="Arial"/>
              <a:cs typeface="Arial"/>
            </a:endParaRPr>
          </a:p>
          <a:p>
            <a:pPr marL="469900" marR="283210" indent="-457200">
              <a:lnSpc>
                <a:spcPts val="3240"/>
              </a:lnSpc>
              <a:buChar char="•"/>
              <a:tabLst>
                <a:tab pos="469900" algn="l"/>
              </a:tabLst>
            </a:pPr>
            <a:r>
              <a:rPr dirty="0" sz="3000">
                <a:latin typeface="Arial"/>
                <a:cs typeface="Arial"/>
              </a:rPr>
              <a:t>An</a:t>
            </a:r>
            <a:r>
              <a:rPr dirty="0" sz="3000" spc="-3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employer</a:t>
            </a:r>
            <a:r>
              <a:rPr dirty="0" sz="3000" spc="-4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may</a:t>
            </a:r>
            <a:r>
              <a:rPr dirty="0" sz="3000" spc="-1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temporarily</a:t>
            </a:r>
            <a:r>
              <a:rPr dirty="0" sz="3000" spc="-3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designate</a:t>
            </a:r>
            <a:r>
              <a:rPr dirty="0" sz="3000" spc="-4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</a:t>
            </a:r>
            <a:r>
              <a:rPr dirty="0" sz="3000" spc="-2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space</a:t>
            </a:r>
            <a:r>
              <a:rPr dirty="0" sz="3000" spc="-3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or</a:t>
            </a:r>
            <a:r>
              <a:rPr dirty="0" sz="3000" spc="-1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make</a:t>
            </a:r>
            <a:r>
              <a:rPr dirty="0" sz="3000" spc="-25">
                <a:latin typeface="Arial"/>
                <a:cs typeface="Arial"/>
              </a:rPr>
              <a:t> </a:t>
            </a:r>
            <a:r>
              <a:rPr dirty="0" sz="3000" spc="-50">
                <a:latin typeface="Arial"/>
                <a:cs typeface="Arial"/>
              </a:rPr>
              <a:t>a </a:t>
            </a:r>
            <a:r>
              <a:rPr dirty="0" sz="3000">
                <a:latin typeface="Arial"/>
                <a:cs typeface="Arial"/>
              </a:rPr>
              <a:t>space</a:t>
            </a:r>
            <a:r>
              <a:rPr dirty="0" sz="3000" spc="-4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available</a:t>
            </a:r>
            <a:r>
              <a:rPr dirty="0" sz="3000" spc="-4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when</a:t>
            </a:r>
            <a:r>
              <a:rPr dirty="0" sz="3000" spc="-4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needed</a:t>
            </a:r>
            <a:r>
              <a:rPr dirty="0" sz="3000" spc="-4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by</a:t>
            </a:r>
            <a:r>
              <a:rPr dirty="0" sz="3000" spc="-1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the</a:t>
            </a:r>
            <a:r>
              <a:rPr dirty="0" sz="3000" spc="-25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employee.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0"/>
              </a:spcBef>
              <a:buFont typeface="Arial"/>
              <a:buChar char="•"/>
            </a:pPr>
            <a:endParaRPr sz="3000">
              <a:latin typeface="Arial"/>
              <a:cs typeface="Arial"/>
            </a:endParaRPr>
          </a:p>
          <a:p>
            <a:pPr marL="469900" marR="495300" indent="-457200">
              <a:lnSpc>
                <a:spcPts val="3240"/>
              </a:lnSpc>
              <a:buChar char="•"/>
              <a:tabLst>
                <a:tab pos="469900" algn="l"/>
              </a:tabLst>
            </a:pPr>
            <a:r>
              <a:rPr dirty="0" sz="3000">
                <a:latin typeface="Arial"/>
                <a:cs typeface="Arial"/>
              </a:rPr>
              <a:t>Employers</a:t>
            </a:r>
            <a:r>
              <a:rPr dirty="0" sz="3000" spc="-4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should</a:t>
            </a:r>
            <a:r>
              <a:rPr dirty="0" sz="3000" spc="-5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take</a:t>
            </a:r>
            <a:r>
              <a:rPr dirty="0" sz="3000" spc="-1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into</a:t>
            </a:r>
            <a:r>
              <a:rPr dirty="0" sz="3000" spc="-3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consideration</a:t>
            </a:r>
            <a:r>
              <a:rPr dirty="0" sz="3000" spc="-5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the</a:t>
            </a:r>
            <a:r>
              <a:rPr dirty="0" sz="3000" spc="-3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number</a:t>
            </a:r>
            <a:r>
              <a:rPr dirty="0" sz="3000" spc="-35">
                <a:latin typeface="Arial"/>
                <a:cs typeface="Arial"/>
              </a:rPr>
              <a:t> </a:t>
            </a:r>
            <a:r>
              <a:rPr dirty="0" sz="3000" spc="-25">
                <a:latin typeface="Arial"/>
                <a:cs typeface="Arial"/>
              </a:rPr>
              <a:t>of </a:t>
            </a:r>
            <a:r>
              <a:rPr dirty="0" sz="3000">
                <a:latin typeface="Arial"/>
                <a:cs typeface="Arial"/>
              </a:rPr>
              <a:t>nursing</a:t>
            </a:r>
            <a:r>
              <a:rPr dirty="0" sz="3000" spc="-4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employees</a:t>
            </a:r>
            <a:r>
              <a:rPr dirty="0" sz="3000" spc="-3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and</a:t>
            </a:r>
            <a:r>
              <a:rPr dirty="0" sz="3000" spc="-3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their</a:t>
            </a:r>
            <a:r>
              <a:rPr dirty="0" sz="3000" spc="-2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work</a:t>
            </a:r>
            <a:r>
              <a:rPr dirty="0" sz="3000" spc="-2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schedules</a:t>
            </a:r>
            <a:r>
              <a:rPr dirty="0" sz="3000" spc="-4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to</a:t>
            </a:r>
            <a:r>
              <a:rPr dirty="0" sz="3000" spc="-10">
                <a:latin typeface="Arial"/>
                <a:cs typeface="Arial"/>
              </a:rPr>
              <a:t> determine </a:t>
            </a:r>
            <a:r>
              <a:rPr dirty="0" sz="3000">
                <a:latin typeface="Arial"/>
                <a:cs typeface="Arial"/>
              </a:rPr>
              <a:t>whether</a:t>
            </a:r>
            <a:r>
              <a:rPr dirty="0" sz="3000" spc="-4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more</a:t>
            </a:r>
            <a:r>
              <a:rPr dirty="0" sz="3000" spc="-1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than</a:t>
            </a:r>
            <a:r>
              <a:rPr dirty="0" sz="3000" spc="-2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one</a:t>
            </a:r>
            <a:r>
              <a:rPr dirty="0" sz="3000" spc="-4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space</a:t>
            </a:r>
            <a:r>
              <a:rPr dirty="0" sz="3000" spc="-3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should</a:t>
            </a:r>
            <a:r>
              <a:rPr dirty="0" sz="3000" spc="-4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be</a:t>
            </a:r>
            <a:r>
              <a:rPr dirty="0" sz="3000" spc="-3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designated</a:t>
            </a:r>
            <a:r>
              <a:rPr dirty="0" sz="3000" spc="-45">
                <a:latin typeface="Arial"/>
                <a:cs typeface="Arial"/>
              </a:rPr>
              <a:t> </a:t>
            </a:r>
            <a:r>
              <a:rPr dirty="0" sz="3000" spc="-25">
                <a:latin typeface="Arial"/>
                <a:cs typeface="Arial"/>
              </a:rPr>
              <a:t>or </a:t>
            </a:r>
            <a:r>
              <a:rPr dirty="0" sz="3000" spc="-10">
                <a:latin typeface="Arial"/>
                <a:cs typeface="Arial"/>
              </a:rPr>
              <a:t>created.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94131"/>
            <a:ext cx="11826240" cy="1252855"/>
          </a:xfrm>
          <a:prstGeom prst="rect"/>
          <a:solidFill>
            <a:srgbClr val="16375E"/>
          </a:solidFill>
          <a:ln w="6350">
            <a:solidFill>
              <a:srgbClr val="5B9BD4"/>
            </a:solidFill>
          </a:ln>
        </p:spPr>
        <p:txBody>
          <a:bodyPr wrap="square" lIns="0" tIns="83820" rIns="0" bIns="0" rtlCol="0" vert="horz">
            <a:spAutoFit/>
          </a:bodyPr>
          <a:lstStyle/>
          <a:p>
            <a:pPr marL="701040">
              <a:lnSpc>
                <a:spcPct val="100000"/>
              </a:lnSpc>
              <a:spcBef>
                <a:spcPts val="660"/>
              </a:spcBef>
            </a:pPr>
            <a:r>
              <a:rPr dirty="0" sz="4400"/>
              <a:t>Space</a:t>
            </a:r>
            <a:r>
              <a:rPr dirty="0" sz="4400" spc="-60"/>
              <a:t> </a:t>
            </a:r>
            <a:r>
              <a:rPr dirty="0" sz="4400"/>
              <a:t>-</a:t>
            </a:r>
            <a:r>
              <a:rPr dirty="0" sz="4400" spc="-65"/>
              <a:t> </a:t>
            </a:r>
            <a:r>
              <a:rPr dirty="0" sz="4400" spc="-10"/>
              <a:t>Example</a:t>
            </a:r>
            <a:endParaRPr sz="4400"/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19</a:t>
            </a:fld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5887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U.S.</a:t>
            </a:r>
            <a:r>
              <a:rPr dirty="0" spc="-15"/>
              <a:t> </a:t>
            </a:r>
            <a:r>
              <a:rPr dirty="0"/>
              <a:t>Department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Labor</a:t>
            </a:r>
            <a:r>
              <a:rPr dirty="0" spc="254"/>
              <a:t> </a:t>
            </a:r>
            <a:r>
              <a:rPr dirty="0"/>
              <a:t>|</a:t>
            </a:r>
            <a:r>
              <a:rPr dirty="0" spc="245"/>
              <a:t> </a:t>
            </a:r>
            <a:r>
              <a:rPr dirty="0"/>
              <a:t>Wage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Hour</a:t>
            </a:r>
            <a:r>
              <a:rPr dirty="0" spc="-5"/>
              <a:t> </a:t>
            </a:r>
            <a:r>
              <a:rPr dirty="0" spc="-10"/>
              <a:t>Division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88340" y="1724660"/>
            <a:ext cx="10673080" cy="1831339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469900" marR="5080" indent="-457200">
              <a:lnSpc>
                <a:spcPts val="3460"/>
              </a:lnSpc>
              <a:spcBef>
                <a:spcPts val="535"/>
              </a:spcBef>
              <a:buChar char="•"/>
              <a:tabLst>
                <a:tab pos="469900" algn="l"/>
                <a:tab pos="5971540" algn="l"/>
              </a:tabLst>
            </a:pPr>
            <a:r>
              <a:rPr dirty="0" sz="3200">
                <a:latin typeface="Arial"/>
                <a:cs typeface="Arial"/>
              </a:rPr>
              <a:t>Merin,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logging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company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employee,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pumps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in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break </a:t>
            </a:r>
            <a:r>
              <a:rPr dirty="0" sz="3200">
                <a:latin typeface="Arial"/>
                <a:cs typeface="Arial"/>
              </a:rPr>
              <a:t>room</a:t>
            </a:r>
            <a:r>
              <a:rPr dirty="0" sz="3200" spc="-6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at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the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company’s</a:t>
            </a:r>
            <a:r>
              <a:rPr dirty="0" sz="3200" spc="-6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office.</a:t>
            </a:r>
            <a:r>
              <a:rPr dirty="0" sz="3200">
                <a:latin typeface="Arial"/>
                <a:cs typeface="Arial"/>
              </a:rPr>
              <a:t>	The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room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is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shielded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 spc="-20">
                <a:latin typeface="Arial"/>
                <a:cs typeface="Arial"/>
              </a:rPr>
              <a:t>from </a:t>
            </a:r>
            <a:r>
              <a:rPr dirty="0" sz="3200">
                <a:latin typeface="Arial"/>
                <a:cs typeface="Arial"/>
              </a:rPr>
              <a:t>view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and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Merin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is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permitted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to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lock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the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door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during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 spc="-20">
                <a:latin typeface="Arial"/>
                <a:cs typeface="Arial"/>
              </a:rPr>
              <a:t>pump </a:t>
            </a:r>
            <a:r>
              <a:rPr dirty="0" sz="3200" spc="-10">
                <a:latin typeface="Arial"/>
                <a:cs typeface="Arial"/>
              </a:rPr>
              <a:t>breaks.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162011" y="5815146"/>
            <a:ext cx="13284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Poll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Question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#2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94131"/>
            <a:ext cx="11826240" cy="1252855"/>
          </a:xfrm>
          <a:prstGeom prst="rect"/>
          <a:solidFill>
            <a:srgbClr val="16375E"/>
          </a:solidFill>
          <a:ln w="6350">
            <a:solidFill>
              <a:srgbClr val="5B9BD4"/>
            </a:solidFill>
          </a:ln>
        </p:spPr>
        <p:txBody>
          <a:bodyPr wrap="square" lIns="0" tIns="187325" rIns="0" bIns="0" rtlCol="0" vert="horz">
            <a:spAutoFit/>
          </a:bodyPr>
          <a:lstStyle/>
          <a:p>
            <a:pPr marL="701040">
              <a:lnSpc>
                <a:spcPct val="100000"/>
              </a:lnSpc>
              <a:spcBef>
                <a:spcPts val="1475"/>
              </a:spcBef>
            </a:pPr>
            <a:r>
              <a:rPr dirty="0" sz="4400"/>
              <a:t>Undue</a:t>
            </a:r>
            <a:r>
              <a:rPr dirty="0" sz="4400" spc="-30"/>
              <a:t> </a:t>
            </a:r>
            <a:r>
              <a:rPr dirty="0" sz="4400"/>
              <a:t>Hardship</a:t>
            </a:r>
            <a:r>
              <a:rPr dirty="0" sz="4400" spc="-45"/>
              <a:t> </a:t>
            </a:r>
            <a:r>
              <a:rPr dirty="0" sz="4400" spc="-10"/>
              <a:t>Exemption</a:t>
            </a:r>
            <a:endParaRPr sz="44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19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5887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U.S.</a:t>
            </a:r>
            <a:r>
              <a:rPr dirty="0" spc="-15"/>
              <a:t> </a:t>
            </a:r>
            <a:r>
              <a:rPr dirty="0"/>
              <a:t>Department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Labor</a:t>
            </a:r>
            <a:r>
              <a:rPr dirty="0" spc="254"/>
              <a:t> </a:t>
            </a:r>
            <a:r>
              <a:rPr dirty="0"/>
              <a:t>|</a:t>
            </a:r>
            <a:r>
              <a:rPr dirty="0" spc="245"/>
              <a:t> </a:t>
            </a:r>
            <a:r>
              <a:rPr dirty="0"/>
              <a:t>Wage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Hour</a:t>
            </a:r>
            <a:r>
              <a:rPr dirty="0" spc="-5"/>
              <a:t> </a:t>
            </a:r>
            <a:r>
              <a:rPr dirty="0" spc="-10"/>
              <a:t>Division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74852" y="1876180"/>
            <a:ext cx="10406380" cy="410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15900">
              <a:lnSpc>
                <a:spcPct val="106900"/>
              </a:lnSpc>
              <a:spcBef>
                <a:spcPts val="100"/>
              </a:spcBef>
            </a:pPr>
            <a:r>
              <a:rPr dirty="0" sz="2600">
                <a:latin typeface="Arial"/>
                <a:cs typeface="Arial"/>
              </a:rPr>
              <a:t>An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employer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that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employs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fewer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than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50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employees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is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not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required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to </a:t>
            </a:r>
            <a:r>
              <a:rPr dirty="0" sz="2600">
                <a:latin typeface="Arial"/>
                <a:cs typeface="Arial"/>
              </a:rPr>
              <a:t>provide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break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time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and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space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only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if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it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would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impose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undue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hardship.</a:t>
            </a:r>
            <a:endParaRPr sz="2600">
              <a:latin typeface="Arial"/>
              <a:cs typeface="Arial"/>
            </a:endParaRPr>
          </a:p>
          <a:p>
            <a:pPr algn="just" marL="355600" marR="5080" indent="-342900">
              <a:lnSpc>
                <a:spcPct val="107100"/>
              </a:lnSpc>
              <a:spcBef>
                <a:spcPts val="1795"/>
              </a:spcBef>
              <a:buChar char="•"/>
              <a:tabLst>
                <a:tab pos="355600" algn="l"/>
              </a:tabLst>
            </a:pP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employer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must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demonstrate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that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compliance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requires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significant </a:t>
            </a:r>
            <a:r>
              <a:rPr dirty="0" sz="2600">
                <a:latin typeface="Arial"/>
                <a:cs typeface="Arial"/>
              </a:rPr>
              <a:t>difficulty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or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expense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when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considered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relation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size,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financial </a:t>
            </a:r>
            <a:r>
              <a:rPr dirty="0" sz="2600">
                <a:latin typeface="Arial"/>
                <a:cs typeface="Arial"/>
              </a:rPr>
              <a:t>resources,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nature,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or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structure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of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 employer’s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business.</a:t>
            </a:r>
            <a:endParaRPr sz="2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015"/>
              </a:spcBef>
              <a:buChar char="•"/>
              <a:tabLst>
                <a:tab pos="354965" algn="l"/>
              </a:tabLst>
            </a:pPr>
            <a:r>
              <a:rPr dirty="0" sz="2600">
                <a:latin typeface="Arial"/>
                <a:cs typeface="Arial"/>
              </a:rPr>
              <a:t>Not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available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employers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with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50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or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more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employees.</a:t>
            </a:r>
            <a:endParaRPr sz="2600">
              <a:latin typeface="Arial"/>
              <a:cs typeface="Arial"/>
            </a:endParaRPr>
          </a:p>
          <a:p>
            <a:pPr marL="355600" marR="447675" indent="-342900">
              <a:lnSpc>
                <a:spcPct val="106900"/>
              </a:lnSpc>
              <a:spcBef>
                <a:spcPts val="1800"/>
              </a:spcBef>
              <a:buChar char="•"/>
              <a:tabLst>
                <a:tab pos="355600" algn="l"/>
              </a:tabLst>
            </a:pPr>
            <a:r>
              <a:rPr dirty="0" sz="2600">
                <a:latin typeface="Arial"/>
                <a:cs typeface="Arial"/>
              </a:rPr>
              <a:t>All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employees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who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work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for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employer,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regardless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of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work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site, </a:t>
            </a:r>
            <a:r>
              <a:rPr dirty="0" sz="2600">
                <a:latin typeface="Arial"/>
                <a:cs typeface="Arial"/>
              </a:rPr>
              <a:t>are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counted.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94131"/>
            <a:ext cx="11826240" cy="1252855"/>
          </a:xfrm>
          <a:prstGeom prst="rect"/>
          <a:solidFill>
            <a:srgbClr val="16375E"/>
          </a:solidFill>
          <a:ln w="6350">
            <a:solidFill>
              <a:srgbClr val="5B9BD4"/>
            </a:solidFill>
          </a:ln>
        </p:spPr>
        <p:txBody>
          <a:bodyPr wrap="square" lIns="0" tIns="220979" rIns="0" bIns="0" rtlCol="0" vert="horz">
            <a:spAutoFit/>
          </a:bodyPr>
          <a:lstStyle/>
          <a:p>
            <a:pPr marL="701040">
              <a:lnSpc>
                <a:spcPct val="100000"/>
              </a:lnSpc>
              <a:spcBef>
                <a:spcPts val="1739"/>
              </a:spcBef>
            </a:pPr>
            <a:r>
              <a:rPr dirty="0" sz="4000"/>
              <a:t>Exemption</a:t>
            </a:r>
            <a:r>
              <a:rPr dirty="0" sz="4000" spc="-105"/>
              <a:t> </a:t>
            </a:r>
            <a:r>
              <a:rPr dirty="0" sz="4000"/>
              <a:t>for</a:t>
            </a:r>
            <a:r>
              <a:rPr dirty="0" sz="4000" spc="-110"/>
              <a:t> </a:t>
            </a:r>
            <a:r>
              <a:rPr dirty="0" sz="4000"/>
              <a:t>Crewmembers</a:t>
            </a:r>
            <a:r>
              <a:rPr dirty="0" sz="4000" spc="-60"/>
              <a:t> </a:t>
            </a:r>
            <a:r>
              <a:rPr dirty="0" sz="4000"/>
              <a:t>of</a:t>
            </a:r>
            <a:r>
              <a:rPr dirty="0" sz="4000" spc="-240"/>
              <a:t> </a:t>
            </a:r>
            <a:r>
              <a:rPr dirty="0" sz="4000"/>
              <a:t>Air</a:t>
            </a:r>
            <a:r>
              <a:rPr dirty="0" sz="4000" spc="-110"/>
              <a:t> </a:t>
            </a:r>
            <a:r>
              <a:rPr dirty="0" sz="4000" spc="-10"/>
              <a:t>Carriers</a:t>
            </a:r>
            <a:endParaRPr sz="40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19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5887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U.S.</a:t>
            </a:r>
            <a:r>
              <a:rPr dirty="0" spc="-15"/>
              <a:t> </a:t>
            </a:r>
            <a:r>
              <a:rPr dirty="0"/>
              <a:t>Department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Labor</a:t>
            </a:r>
            <a:r>
              <a:rPr dirty="0" spc="254"/>
              <a:t> </a:t>
            </a:r>
            <a:r>
              <a:rPr dirty="0"/>
              <a:t>|</a:t>
            </a:r>
            <a:r>
              <a:rPr dirty="0" spc="245"/>
              <a:t> </a:t>
            </a:r>
            <a:r>
              <a:rPr dirty="0"/>
              <a:t>Wage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Hour</a:t>
            </a:r>
            <a:r>
              <a:rPr dirty="0" spc="-5"/>
              <a:t> </a:t>
            </a:r>
            <a:r>
              <a:rPr dirty="0" spc="-10"/>
              <a:t>Division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88340" y="1739899"/>
            <a:ext cx="10290810" cy="2471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1012825" indent="-342900">
              <a:lnSpc>
                <a:spcPct val="107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dirty="0" sz="3000">
                <a:latin typeface="Arial"/>
                <a:cs typeface="Arial"/>
              </a:rPr>
              <a:t>The</a:t>
            </a:r>
            <a:r>
              <a:rPr dirty="0" sz="3000" spc="-35">
                <a:latin typeface="Arial"/>
                <a:cs typeface="Arial"/>
              </a:rPr>
              <a:t> </a:t>
            </a:r>
            <a:r>
              <a:rPr dirty="0" sz="3000" spc="-25">
                <a:latin typeface="Arial"/>
                <a:cs typeface="Arial"/>
              </a:rPr>
              <a:t>FLSA’s</a:t>
            </a:r>
            <a:r>
              <a:rPr dirty="0" sz="3000" spc="-4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pump</a:t>
            </a:r>
            <a:r>
              <a:rPr dirty="0" sz="3000" spc="-3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at</a:t>
            </a:r>
            <a:r>
              <a:rPr dirty="0" sz="3000" spc="-2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work</a:t>
            </a:r>
            <a:r>
              <a:rPr dirty="0" sz="3000" spc="-3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protections</a:t>
            </a:r>
            <a:r>
              <a:rPr dirty="0" sz="3000" spc="-4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do</a:t>
            </a:r>
            <a:r>
              <a:rPr dirty="0" sz="3000" spc="-3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not</a:t>
            </a:r>
            <a:r>
              <a:rPr dirty="0" sz="3000" spc="-2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apply</a:t>
            </a:r>
            <a:r>
              <a:rPr dirty="0" sz="3000" spc="-45">
                <a:latin typeface="Arial"/>
                <a:cs typeface="Arial"/>
              </a:rPr>
              <a:t> </a:t>
            </a:r>
            <a:r>
              <a:rPr dirty="0" sz="3000" spc="-25">
                <a:latin typeface="Arial"/>
                <a:cs typeface="Arial"/>
              </a:rPr>
              <a:t>to </a:t>
            </a:r>
            <a:r>
              <a:rPr dirty="0" sz="3000">
                <a:latin typeface="Arial"/>
                <a:cs typeface="Arial"/>
              </a:rPr>
              <a:t>crewmembers</a:t>
            </a:r>
            <a:r>
              <a:rPr dirty="0" sz="3000" spc="-5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of</a:t>
            </a:r>
            <a:r>
              <a:rPr dirty="0" sz="3000" spc="-2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air</a:t>
            </a:r>
            <a:r>
              <a:rPr dirty="0" sz="3000" spc="-35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carriers.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Font typeface="Arial"/>
              <a:buChar char="•"/>
            </a:pPr>
            <a:endParaRPr sz="3000">
              <a:latin typeface="Arial"/>
              <a:cs typeface="Arial"/>
            </a:endParaRPr>
          </a:p>
          <a:p>
            <a:pPr marL="354965" marR="5080" indent="-342900">
              <a:lnSpc>
                <a:spcPct val="107000"/>
              </a:lnSpc>
              <a:buChar char="•"/>
              <a:tabLst>
                <a:tab pos="354965" algn="l"/>
                <a:tab pos="461645" algn="l"/>
              </a:tabLst>
            </a:pPr>
            <a:r>
              <a:rPr dirty="0" sz="3000">
                <a:latin typeface="Arial"/>
                <a:cs typeface="Arial"/>
              </a:rPr>
              <a:t>	Crewmember</a:t>
            </a:r>
            <a:r>
              <a:rPr dirty="0" sz="3000" spc="-5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means</a:t>
            </a:r>
            <a:r>
              <a:rPr dirty="0" sz="3000" spc="-4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</a:t>
            </a:r>
            <a:r>
              <a:rPr dirty="0" sz="3000" spc="-2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person</a:t>
            </a:r>
            <a:r>
              <a:rPr dirty="0" sz="3000" spc="-4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assigned</a:t>
            </a:r>
            <a:r>
              <a:rPr dirty="0" sz="3000" spc="-5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to</a:t>
            </a:r>
            <a:r>
              <a:rPr dirty="0" sz="3000" spc="-2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perform</a:t>
            </a:r>
            <a:r>
              <a:rPr dirty="0" sz="3000" spc="-2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duty</a:t>
            </a:r>
            <a:r>
              <a:rPr dirty="0" sz="3000" spc="-20">
                <a:latin typeface="Arial"/>
                <a:cs typeface="Arial"/>
              </a:rPr>
              <a:t> </a:t>
            </a:r>
            <a:r>
              <a:rPr dirty="0" sz="3000" spc="-25">
                <a:latin typeface="Arial"/>
                <a:cs typeface="Arial"/>
              </a:rPr>
              <a:t>in </a:t>
            </a:r>
            <a:r>
              <a:rPr dirty="0" sz="3000">
                <a:latin typeface="Arial"/>
                <a:cs typeface="Arial"/>
              </a:rPr>
              <a:t>an</a:t>
            </a:r>
            <a:r>
              <a:rPr dirty="0" sz="3000" spc="-3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aircraft</a:t>
            </a:r>
            <a:r>
              <a:rPr dirty="0" sz="3000" spc="-2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during</a:t>
            </a:r>
            <a:r>
              <a:rPr dirty="0" sz="3000" spc="-4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flight</a:t>
            </a:r>
            <a:r>
              <a:rPr dirty="0" sz="3000" spc="-35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time.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94131"/>
            <a:ext cx="11826240" cy="1252855"/>
          </a:xfrm>
          <a:prstGeom prst="rect"/>
          <a:solidFill>
            <a:srgbClr val="16375E"/>
          </a:solidFill>
          <a:ln w="6350">
            <a:solidFill>
              <a:srgbClr val="5B9BD4"/>
            </a:solidFill>
          </a:ln>
        </p:spPr>
        <p:txBody>
          <a:bodyPr wrap="square" lIns="0" tIns="187325" rIns="0" bIns="0" rtlCol="0" vert="horz">
            <a:spAutoFit/>
          </a:bodyPr>
          <a:lstStyle/>
          <a:p>
            <a:pPr marL="701040">
              <a:lnSpc>
                <a:spcPct val="100000"/>
              </a:lnSpc>
              <a:spcBef>
                <a:spcPts val="1475"/>
              </a:spcBef>
            </a:pPr>
            <a:r>
              <a:rPr dirty="0" sz="4400"/>
              <a:t>Rail</a:t>
            </a:r>
            <a:r>
              <a:rPr dirty="0" sz="4400" spc="-35"/>
              <a:t> </a:t>
            </a:r>
            <a:r>
              <a:rPr dirty="0" sz="4400"/>
              <a:t>Carriers</a:t>
            </a:r>
            <a:r>
              <a:rPr dirty="0" sz="4400" spc="-50"/>
              <a:t> </a:t>
            </a:r>
            <a:r>
              <a:rPr dirty="0" sz="4400"/>
              <a:t>and</a:t>
            </a:r>
            <a:r>
              <a:rPr dirty="0" sz="4400" spc="-25"/>
              <a:t> </a:t>
            </a:r>
            <a:r>
              <a:rPr dirty="0" sz="4400" spc="-10"/>
              <a:t>Motorcoaches</a:t>
            </a:r>
            <a:endParaRPr sz="44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19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5887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U.S.</a:t>
            </a:r>
            <a:r>
              <a:rPr dirty="0" spc="-15"/>
              <a:t> </a:t>
            </a:r>
            <a:r>
              <a:rPr dirty="0"/>
              <a:t>Department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Labor</a:t>
            </a:r>
            <a:r>
              <a:rPr dirty="0" spc="254"/>
              <a:t> </a:t>
            </a:r>
            <a:r>
              <a:rPr dirty="0"/>
              <a:t>|</a:t>
            </a:r>
            <a:r>
              <a:rPr dirty="0" spc="245"/>
              <a:t> </a:t>
            </a:r>
            <a:r>
              <a:rPr dirty="0"/>
              <a:t>Wage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Hour</a:t>
            </a:r>
            <a:r>
              <a:rPr dirty="0" spc="-5"/>
              <a:t> </a:t>
            </a:r>
            <a:r>
              <a:rPr dirty="0" spc="-10"/>
              <a:t>Division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88340" y="1734709"/>
            <a:ext cx="10779125" cy="4582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335" marR="5080" indent="-1270">
              <a:lnSpc>
                <a:spcPct val="114999"/>
              </a:lnSpc>
              <a:spcBef>
                <a:spcPts val="100"/>
              </a:spcBef>
              <a:tabLst>
                <a:tab pos="1102995" algn="l"/>
                <a:tab pos="2035175" algn="l"/>
              </a:tabLst>
            </a:pP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FLSA’s</a:t>
            </a:r>
            <a:r>
              <a:rPr dirty="0" sz="2800">
                <a:latin typeface="Arial"/>
                <a:cs typeface="Arial"/>
              </a:rPr>
              <a:t>	pump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at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work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protections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generally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apply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employees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rail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carriers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or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motorcoach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services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operators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as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December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29, </a:t>
            </a:r>
            <a:r>
              <a:rPr dirty="0" sz="2800" spc="-20">
                <a:latin typeface="Arial"/>
                <a:cs typeface="Arial"/>
              </a:rPr>
              <a:t>2022.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10">
                <a:latin typeface="Arial"/>
                <a:cs typeface="Arial"/>
              </a:rPr>
              <a:t>However,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coverage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for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certain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employees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rail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carriers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and </a:t>
            </a:r>
            <a:r>
              <a:rPr dirty="0" sz="2800">
                <a:latin typeface="Arial"/>
                <a:cs typeface="Arial"/>
              </a:rPr>
              <a:t>motorcoach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services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operators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begins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December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29,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2025.</a:t>
            </a:r>
            <a:r>
              <a:rPr dirty="0" sz="2800" spc="-13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These </a:t>
            </a:r>
            <a:r>
              <a:rPr dirty="0" sz="2800">
                <a:latin typeface="Arial"/>
                <a:cs typeface="Arial"/>
              </a:rPr>
              <a:t>employees</a:t>
            </a:r>
            <a:r>
              <a:rPr dirty="0" sz="2800" spc="-10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include:</a:t>
            </a:r>
            <a:endParaRPr sz="2800">
              <a:latin typeface="Arial"/>
              <a:cs typeface="Arial"/>
            </a:endParaRPr>
          </a:p>
          <a:p>
            <a:pPr algn="just" marL="529590" marR="358775" indent="-341630">
              <a:lnSpc>
                <a:spcPct val="114999"/>
              </a:lnSpc>
              <a:spcBef>
                <a:spcPts val="1105"/>
              </a:spcBef>
              <a:buChar char="•"/>
              <a:tabLst>
                <a:tab pos="530860" algn="l"/>
              </a:tabLst>
            </a:pPr>
            <a:r>
              <a:rPr dirty="0" sz="2800">
                <a:latin typeface="Arial"/>
                <a:cs typeface="Arial"/>
              </a:rPr>
              <a:t>Train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crew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members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involved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movement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locomotive </a:t>
            </a:r>
            <a:r>
              <a:rPr dirty="0" sz="2800" spc="-10">
                <a:latin typeface="Arial"/>
                <a:cs typeface="Arial"/>
              </a:rPr>
              <a:t>	</a:t>
            </a:r>
            <a:r>
              <a:rPr dirty="0" sz="2800">
                <a:latin typeface="Arial"/>
                <a:cs typeface="Arial"/>
              </a:rPr>
              <a:t>or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rolling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stock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or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who</a:t>
            </a:r>
            <a:r>
              <a:rPr dirty="0" sz="2800" spc="-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maintain</a:t>
            </a:r>
            <a:r>
              <a:rPr dirty="0" sz="2800" spc="-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right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way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rail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carrier, </a:t>
            </a:r>
            <a:r>
              <a:rPr dirty="0" sz="2800" spc="-10">
                <a:latin typeface="Arial"/>
                <a:cs typeface="Arial"/>
              </a:rPr>
              <a:t>	</a:t>
            </a:r>
            <a:r>
              <a:rPr dirty="0" sz="2800" spc="-25">
                <a:latin typeface="Arial"/>
                <a:cs typeface="Arial"/>
              </a:rPr>
              <a:t>and</a:t>
            </a:r>
            <a:endParaRPr sz="2800">
              <a:latin typeface="Arial"/>
              <a:cs typeface="Arial"/>
            </a:endParaRPr>
          </a:p>
          <a:p>
            <a:pPr algn="just" marL="528955" indent="-341630">
              <a:lnSpc>
                <a:spcPct val="100000"/>
              </a:lnSpc>
              <a:spcBef>
                <a:spcPts val="500"/>
              </a:spcBef>
              <a:buChar char="•"/>
              <a:tabLst>
                <a:tab pos="528955" algn="l"/>
              </a:tabLst>
            </a:pPr>
            <a:r>
              <a:rPr dirty="0" sz="2800">
                <a:latin typeface="Arial"/>
                <a:cs typeface="Arial"/>
              </a:rPr>
              <a:t>Employees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involved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movement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motorcoach.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94131"/>
            <a:ext cx="11826240" cy="1252855"/>
          </a:xfrm>
          <a:prstGeom prst="rect"/>
          <a:solidFill>
            <a:srgbClr val="16375E"/>
          </a:solidFill>
          <a:ln w="6350">
            <a:solidFill>
              <a:srgbClr val="5B9BD4"/>
            </a:solidFill>
          </a:ln>
        </p:spPr>
        <p:txBody>
          <a:bodyPr wrap="square" lIns="0" tIns="187325" rIns="0" bIns="0" rtlCol="0" vert="horz">
            <a:spAutoFit/>
          </a:bodyPr>
          <a:lstStyle/>
          <a:p>
            <a:pPr marL="701040">
              <a:lnSpc>
                <a:spcPct val="100000"/>
              </a:lnSpc>
              <a:spcBef>
                <a:spcPts val="1475"/>
              </a:spcBef>
            </a:pPr>
            <a:r>
              <a:rPr dirty="0" sz="4400"/>
              <a:t>Exemptions</a:t>
            </a:r>
            <a:r>
              <a:rPr dirty="0" sz="4400" spc="-254"/>
              <a:t> </a:t>
            </a:r>
            <a:r>
              <a:rPr dirty="0" sz="4400"/>
              <a:t>After</a:t>
            </a:r>
            <a:r>
              <a:rPr dirty="0" sz="4400" spc="-120"/>
              <a:t> </a:t>
            </a:r>
            <a:r>
              <a:rPr dirty="0" sz="4400" spc="-20"/>
              <a:t>Three-</a:t>
            </a:r>
            <a:r>
              <a:rPr dirty="0" sz="4400" spc="-25"/>
              <a:t>Year</a:t>
            </a:r>
            <a:r>
              <a:rPr dirty="0" sz="4400" spc="-130"/>
              <a:t> </a:t>
            </a:r>
            <a:r>
              <a:rPr dirty="0" sz="4400" spc="-10"/>
              <a:t>Delay</a:t>
            </a:r>
            <a:endParaRPr sz="44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19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5887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U.S.</a:t>
            </a:r>
            <a:r>
              <a:rPr dirty="0" spc="-15"/>
              <a:t> </a:t>
            </a:r>
            <a:r>
              <a:rPr dirty="0"/>
              <a:t>Department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Labor</a:t>
            </a:r>
            <a:r>
              <a:rPr dirty="0" spc="254"/>
              <a:t> </a:t>
            </a:r>
            <a:r>
              <a:rPr dirty="0"/>
              <a:t>|</a:t>
            </a:r>
            <a:r>
              <a:rPr dirty="0" spc="245"/>
              <a:t> </a:t>
            </a:r>
            <a:r>
              <a:rPr dirty="0"/>
              <a:t>Wage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Hour</a:t>
            </a:r>
            <a:r>
              <a:rPr dirty="0" spc="-5"/>
              <a:t> </a:t>
            </a:r>
            <a:r>
              <a:rPr dirty="0" spc="-10"/>
              <a:t>Division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37108" y="1730755"/>
            <a:ext cx="10462260" cy="423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1315" marR="5080" indent="-349250">
              <a:lnSpc>
                <a:spcPct val="114999"/>
              </a:lnSpc>
              <a:spcBef>
                <a:spcPts val="100"/>
              </a:spcBef>
              <a:buChar char="•"/>
              <a:tabLst>
                <a:tab pos="361315" algn="l"/>
              </a:tabLst>
            </a:pPr>
            <a:r>
              <a:rPr dirty="0" sz="3000">
                <a:latin typeface="Arial"/>
                <a:cs typeface="Arial"/>
              </a:rPr>
              <a:t>Even</a:t>
            </a:r>
            <a:r>
              <a:rPr dirty="0" sz="3000" spc="-2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once</a:t>
            </a:r>
            <a:r>
              <a:rPr dirty="0" sz="3000" spc="-3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pump</a:t>
            </a:r>
            <a:r>
              <a:rPr dirty="0" sz="3000" spc="-2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at</a:t>
            </a:r>
            <a:r>
              <a:rPr dirty="0" sz="3000" spc="-1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work</a:t>
            </a:r>
            <a:r>
              <a:rPr dirty="0" sz="3000" spc="-2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protections</a:t>
            </a:r>
            <a:r>
              <a:rPr dirty="0" sz="3000" spc="-4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are</a:t>
            </a:r>
            <a:r>
              <a:rPr dirty="0" sz="3000" spc="-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applicable</a:t>
            </a:r>
            <a:r>
              <a:rPr dirty="0" sz="3000" spc="-3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to</a:t>
            </a:r>
            <a:r>
              <a:rPr dirty="0" sz="3000" spc="-30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these </a:t>
            </a:r>
            <a:r>
              <a:rPr dirty="0" sz="3000">
                <a:latin typeface="Arial"/>
                <a:cs typeface="Arial"/>
              </a:rPr>
              <a:t>employees</a:t>
            </a:r>
            <a:r>
              <a:rPr dirty="0" sz="3000" spc="-4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on</a:t>
            </a:r>
            <a:r>
              <a:rPr dirty="0" sz="3000" spc="-1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December</a:t>
            </a:r>
            <a:r>
              <a:rPr dirty="0" sz="3000" spc="-3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29,</a:t>
            </a:r>
            <a:r>
              <a:rPr dirty="0" sz="3000" spc="-2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2025,</a:t>
            </a:r>
            <a:r>
              <a:rPr dirty="0" sz="3000" spc="-2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an</a:t>
            </a:r>
            <a:r>
              <a:rPr dirty="0" sz="3000" spc="-1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exception</a:t>
            </a:r>
            <a:r>
              <a:rPr dirty="0" sz="3000" spc="-2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to </a:t>
            </a:r>
            <a:r>
              <a:rPr dirty="0" sz="3000" spc="-10">
                <a:latin typeface="Arial"/>
                <a:cs typeface="Arial"/>
              </a:rPr>
              <a:t>these </a:t>
            </a:r>
            <a:r>
              <a:rPr dirty="0" sz="3000">
                <a:latin typeface="Arial"/>
                <a:cs typeface="Arial"/>
              </a:rPr>
              <a:t>protections</a:t>
            </a:r>
            <a:r>
              <a:rPr dirty="0" sz="3000" spc="-3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may</a:t>
            </a:r>
            <a:r>
              <a:rPr dirty="0" sz="3000" spc="-2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apply</a:t>
            </a:r>
            <a:r>
              <a:rPr dirty="0" sz="3000" spc="-4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if</a:t>
            </a:r>
            <a:r>
              <a:rPr dirty="0" sz="3000" spc="-1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an</a:t>
            </a:r>
            <a:r>
              <a:rPr dirty="0" sz="3000" spc="-3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employer</a:t>
            </a:r>
            <a:r>
              <a:rPr dirty="0" sz="3000" spc="-5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demonstrate</a:t>
            </a:r>
            <a:r>
              <a:rPr dirty="0" sz="3000" spc="-10">
                <a:latin typeface="Arial"/>
                <a:cs typeface="Arial"/>
              </a:rPr>
              <a:t> </a:t>
            </a:r>
            <a:r>
              <a:rPr dirty="0" sz="3000" spc="-20">
                <a:latin typeface="Arial"/>
                <a:cs typeface="Arial"/>
              </a:rPr>
              <a:t>that </a:t>
            </a:r>
            <a:r>
              <a:rPr dirty="0" sz="3000">
                <a:latin typeface="Arial"/>
                <a:cs typeface="Arial"/>
              </a:rPr>
              <a:t>compliance</a:t>
            </a:r>
            <a:r>
              <a:rPr dirty="0" sz="3000" spc="-4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requires</a:t>
            </a:r>
            <a:r>
              <a:rPr dirty="0" sz="3000" spc="-5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significant</a:t>
            </a:r>
            <a:r>
              <a:rPr dirty="0" sz="3000" spc="-6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expense</a:t>
            </a:r>
            <a:r>
              <a:rPr dirty="0" sz="3000" spc="-4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or</a:t>
            </a:r>
            <a:r>
              <a:rPr dirty="0" sz="3000" spc="-3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results</a:t>
            </a:r>
            <a:r>
              <a:rPr dirty="0" sz="3000" spc="-1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in</a:t>
            </a:r>
            <a:r>
              <a:rPr dirty="0" sz="3000" spc="-45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unsafe conditions.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90"/>
              </a:spcBef>
              <a:buFont typeface="Arial"/>
              <a:buChar char="•"/>
            </a:pPr>
            <a:endParaRPr sz="3000">
              <a:latin typeface="Arial"/>
              <a:cs typeface="Arial"/>
            </a:endParaRPr>
          </a:p>
          <a:p>
            <a:pPr marL="363220" marR="323850" indent="-349250">
              <a:lnSpc>
                <a:spcPct val="114999"/>
              </a:lnSpc>
              <a:buChar char="•"/>
              <a:tabLst>
                <a:tab pos="363220" algn="l"/>
              </a:tabLst>
            </a:pPr>
            <a:r>
              <a:rPr dirty="0" sz="3000">
                <a:latin typeface="Arial"/>
                <a:cs typeface="Arial"/>
              </a:rPr>
              <a:t>Significant</a:t>
            </a:r>
            <a:r>
              <a:rPr dirty="0" sz="3000" spc="-4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expense</a:t>
            </a:r>
            <a:r>
              <a:rPr dirty="0" sz="3000" spc="-4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does</a:t>
            </a:r>
            <a:r>
              <a:rPr dirty="0" sz="3000" spc="-2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not</a:t>
            </a:r>
            <a:r>
              <a:rPr dirty="0" sz="3000" spc="-3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include</a:t>
            </a:r>
            <a:r>
              <a:rPr dirty="0" sz="3000" spc="-4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installing</a:t>
            </a:r>
            <a:r>
              <a:rPr dirty="0" sz="3000" spc="-6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</a:t>
            </a:r>
            <a:r>
              <a:rPr dirty="0" sz="3000" spc="-1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curtain</a:t>
            </a:r>
            <a:r>
              <a:rPr dirty="0" sz="3000" spc="-35">
                <a:latin typeface="Arial"/>
                <a:cs typeface="Arial"/>
              </a:rPr>
              <a:t> </a:t>
            </a:r>
            <a:r>
              <a:rPr dirty="0" sz="3000" spc="-25">
                <a:latin typeface="Arial"/>
                <a:cs typeface="Arial"/>
              </a:rPr>
              <a:t>or </a:t>
            </a:r>
            <a:r>
              <a:rPr dirty="0" sz="3000">
                <a:latin typeface="Arial"/>
                <a:cs typeface="Arial"/>
              </a:rPr>
              <a:t>other</a:t>
            </a:r>
            <a:r>
              <a:rPr dirty="0" sz="3000" spc="-4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screening</a:t>
            </a:r>
            <a:r>
              <a:rPr dirty="0" sz="3000" spc="-60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protection.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669640" cy="6857923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25211" y="0"/>
              <a:ext cx="7066788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10350" y="404745"/>
            <a:ext cx="2620010" cy="1731645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 sz="4000" spc="-10"/>
              <a:t>Interaction </a:t>
            </a:r>
            <a:r>
              <a:rPr dirty="0" sz="4000"/>
              <a:t>with</a:t>
            </a:r>
            <a:r>
              <a:rPr dirty="0" sz="4000" spc="-80"/>
              <a:t> </a:t>
            </a:r>
            <a:r>
              <a:rPr dirty="0" sz="4000" spc="-10"/>
              <a:t>State </a:t>
            </a:r>
            <a:r>
              <a:rPr dirty="0" sz="4000" spc="-20"/>
              <a:t>Laws</a:t>
            </a:r>
            <a:endParaRPr sz="4000"/>
          </a:p>
        </p:txBody>
      </p:sp>
      <p:sp>
        <p:nvSpPr>
          <p:cNvPr id="6" name="object 6" descr=""/>
          <p:cNvSpPr txBox="1"/>
          <p:nvPr/>
        </p:nvSpPr>
        <p:spPr>
          <a:xfrm>
            <a:off x="7610350" y="2429121"/>
            <a:ext cx="3597275" cy="3219450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355600" marR="5080" indent="-342900">
              <a:lnSpc>
                <a:spcPct val="89600"/>
              </a:lnSpc>
              <a:spcBef>
                <a:spcPts val="350"/>
              </a:spcBef>
              <a:buChar char="•"/>
              <a:tabLst>
                <a:tab pos="355600" algn="l"/>
              </a:tabLst>
            </a:pP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FLSA’s </a:t>
            </a:r>
            <a:r>
              <a:rPr dirty="0" sz="2000">
                <a:latin typeface="Arial"/>
                <a:cs typeface="Arial"/>
              </a:rPr>
              <a:t>pump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at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work </a:t>
            </a:r>
            <a:r>
              <a:rPr dirty="0" sz="2000">
                <a:latin typeface="Arial"/>
                <a:cs typeface="Arial"/>
              </a:rPr>
              <a:t>protections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do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not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preempt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60">
                <a:latin typeface="Arial"/>
                <a:cs typeface="Arial"/>
              </a:rPr>
              <a:t>a </a:t>
            </a:r>
            <a:r>
              <a:rPr dirty="0" sz="2000">
                <a:latin typeface="Arial"/>
                <a:cs typeface="Arial"/>
              </a:rPr>
              <a:t>State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law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or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municipal </a:t>
            </a:r>
            <a:r>
              <a:rPr dirty="0" sz="2000">
                <a:latin typeface="Arial"/>
                <a:cs typeface="Arial"/>
              </a:rPr>
              <a:t>ordinance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that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provides </a:t>
            </a:r>
            <a:r>
              <a:rPr dirty="0" sz="2000">
                <a:latin typeface="Arial"/>
                <a:cs typeface="Arial"/>
              </a:rPr>
              <a:t>greater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protections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to </a:t>
            </a:r>
            <a:r>
              <a:rPr dirty="0" sz="2000">
                <a:latin typeface="Arial"/>
                <a:cs typeface="Arial"/>
              </a:rPr>
              <a:t>employees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than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those </a:t>
            </a:r>
            <a:r>
              <a:rPr dirty="0" sz="2000">
                <a:latin typeface="Arial"/>
                <a:cs typeface="Arial"/>
              </a:rPr>
              <a:t>provided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by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20">
                <a:latin typeface="Arial"/>
                <a:cs typeface="Arial"/>
              </a:rPr>
              <a:t> FLSA.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50"/>
              </a:spcBef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355600" marR="325755" indent="-342900">
              <a:lnSpc>
                <a:spcPct val="88800"/>
              </a:lnSpc>
              <a:buChar char="•"/>
              <a:tabLst>
                <a:tab pos="355600" algn="l"/>
              </a:tabLst>
            </a:pPr>
            <a:r>
              <a:rPr dirty="0" sz="2000">
                <a:latin typeface="Arial"/>
                <a:cs typeface="Arial"/>
              </a:rPr>
              <a:t>Many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states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have</a:t>
            </a:r>
            <a:r>
              <a:rPr dirty="0" sz="2000" spc="-20">
                <a:latin typeface="Arial"/>
                <a:cs typeface="Arial"/>
              </a:rPr>
              <a:t> laws </a:t>
            </a:r>
            <a:r>
              <a:rPr dirty="0" sz="2000">
                <a:latin typeface="Arial"/>
                <a:cs typeface="Arial"/>
              </a:rPr>
              <a:t>related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pumping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milk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at </a:t>
            </a:r>
            <a:r>
              <a:rPr dirty="0" sz="2000" spc="-10">
                <a:latin typeface="Arial"/>
                <a:cs typeface="Arial"/>
              </a:rPr>
              <a:t>work.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94131"/>
            <a:ext cx="11826240" cy="1252855"/>
          </a:xfrm>
          <a:prstGeom prst="rect"/>
          <a:solidFill>
            <a:srgbClr val="16375E"/>
          </a:solidFill>
          <a:ln w="6350">
            <a:solidFill>
              <a:srgbClr val="5B9BD4"/>
            </a:solidFill>
          </a:ln>
        </p:spPr>
        <p:txBody>
          <a:bodyPr wrap="square" lIns="0" tIns="187325" rIns="0" bIns="0" rtlCol="0" vert="horz">
            <a:spAutoFit/>
          </a:bodyPr>
          <a:lstStyle/>
          <a:p>
            <a:pPr marL="701040">
              <a:lnSpc>
                <a:spcPct val="100000"/>
              </a:lnSpc>
              <a:spcBef>
                <a:spcPts val="1475"/>
              </a:spcBef>
              <a:tabLst>
                <a:tab pos="3620770" algn="l"/>
              </a:tabLst>
            </a:pPr>
            <a:r>
              <a:rPr dirty="0" sz="4400" spc="-10"/>
              <a:t>Prohibited</a:t>
            </a:r>
            <a:r>
              <a:rPr dirty="0" sz="4400"/>
              <a:t>	</a:t>
            </a:r>
            <a:r>
              <a:rPr dirty="0" sz="4400" spc="-10"/>
              <a:t>Retaliation</a:t>
            </a:r>
            <a:endParaRPr sz="44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27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5887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U.S.</a:t>
            </a:r>
            <a:r>
              <a:rPr dirty="0" spc="-15"/>
              <a:t> </a:t>
            </a:r>
            <a:r>
              <a:rPr dirty="0"/>
              <a:t>Department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Labor</a:t>
            </a:r>
            <a:r>
              <a:rPr dirty="0" spc="254"/>
              <a:t> </a:t>
            </a:r>
            <a:r>
              <a:rPr dirty="0"/>
              <a:t>|</a:t>
            </a:r>
            <a:r>
              <a:rPr dirty="0" spc="245"/>
              <a:t> </a:t>
            </a:r>
            <a:r>
              <a:rPr dirty="0"/>
              <a:t>Wage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Hour</a:t>
            </a:r>
            <a:r>
              <a:rPr dirty="0" spc="-5"/>
              <a:t> </a:t>
            </a:r>
            <a:r>
              <a:rPr dirty="0" spc="-10"/>
              <a:t>Division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07314" rIns="0" bIns="0" rtlCol="0" vert="horz">
            <a:spAutoFit/>
          </a:bodyPr>
          <a:lstStyle/>
          <a:p>
            <a:pPr marL="469900" marR="463550" indent="-457200">
              <a:lnSpc>
                <a:spcPts val="3070"/>
              </a:lnSpc>
              <a:spcBef>
                <a:spcPts val="844"/>
              </a:spcBef>
              <a:buChar char="•"/>
              <a:tabLst>
                <a:tab pos="469900" algn="l"/>
              </a:tabLst>
            </a:pPr>
            <a:r>
              <a:rPr dirty="0"/>
              <a:t>It</a:t>
            </a:r>
            <a:r>
              <a:rPr dirty="0" spc="-20"/>
              <a:t> </a:t>
            </a:r>
            <a:r>
              <a:rPr dirty="0"/>
              <a:t>is</a:t>
            </a:r>
            <a:r>
              <a:rPr dirty="0" spc="-15"/>
              <a:t> </a:t>
            </a:r>
            <a:r>
              <a:rPr dirty="0"/>
              <a:t>also</a:t>
            </a:r>
            <a:r>
              <a:rPr dirty="0" spc="-35"/>
              <a:t> </a:t>
            </a:r>
            <a:r>
              <a:rPr dirty="0"/>
              <a:t>a</a:t>
            </a:r>
            <a:r>
              <a:rPr dirty="0" spc="-25"/>
              <a:t> </a:t>
            </a:r>
            <a:r>
              <a:rPr dirty="0"/>
              <a:t>violation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0"/>
              <a:t> </a:t>
            </a:r>
            <a:r>
              <a:rPr dirty="0"/>
              <a:t>the</a:t>
            </a:r>
            <a:r>
              <a:rPr dirty="0" spc="-25"/>
              <a:t> </a:t>
            </a:r>
            <a:r>
              <a:rPr dirty="0" spc="-10"/>
              <a:t>FLSA</a:t>
            </a:r>
            <a:r>
              <a:rPr dirty="0" spc="-210"/>
              <a:t> </a:t>
            </a:r>
            <a:r>
              <a:rPr dirty="0"/>
              <a:t>to</a:t>
            </a:r>
            <a:r>
              <a:rPr dirty="0" spc="-25"/>
              <a:t> </a:t>
            </a:r>
            <a:r>
              <a:rPr dirty="0"/>
              <a:t>“discharge</a:t>
            </a:r>
            <a:r>
              <a:rPr dirty="0" spc="-50"/>
              <a:t> </a:t>
            </a:r>
            <a:r>
              <a:rPr dirty="0"/>
              <a:t>or</a:t>
            </a:r>
            <a:r>
              <a:rPr dirty="0" spc="-25"/>
              <a:t> </a:t>
            </a:r>
            <a:r>
              <a:rPr dirty="0"/>
              <a:t>in</a:t>
            </a:r>
            <a:r>
              <a:rPr dirty="0" spc="-15"/>
              <a:t> </a:t>
            </a:r>
            <a:r>
              <a:rPr dirty="0" spc="-25"/>
              <a:t>any </a:t>
            </a:r>
            <a:r>
              <a:rPr dirty="0"/>
              <a:t>other</a:t>
            </a:r>
            <a:r>
              <a:rPr dirty="0" spc="-60"/>
              <a:t> </a:t>
            </a:r>
            <a:r>
              <a:rPr dirty="0"/>
              <a:t>manner</a:t>
            </a:r>
            <a:r>
              <a:rPr dirty="0" spc="-55"/>
              <a:t> </a:t>
            </a:r>
            <a:r>
              <a:rPr dirty="0"/>
              <a:t>discriminate</a:t>
            </a:r>
            <a:r>
              <a:rPr dirty="0" spc="-60"/>
              <a:t> </a:t>
            </a:r>
            <a:r>
              <a:rPr dirty="0"/>
              <a:t>against”</a:t>
            </a:r>
            <a:r>
              <a:rPr dirty="0" spc="-60"/>
              <a:t> </a:t>
            </a:r>
            <a:r>
              <a:rPr dirty="0"/>
              <a:t>any</a:t>
            </a:r>
            <a:r>
              <a:rPr dirty="0" spc="-50"/>
              <a:t> </a:t>
            </a:r>
            <a:r>
              <a:rPr dirty="0" spc="-10"/>
              <a:t>employee </a:t>
            </a:r>
            <a:r>
              <a:rPr dirty="0"/>
              <a:t>because,</a:t>
            </a:r>
            <a:r>
              <a:rPr dirty="0" spc="-60"/>
              <a:t> </a:t>
            </a:r>
            <a:r>
              <a:rPr dirty="0"/>
              <a:t>for</a:t>
            </a:r>
            <a:r>
              <a:rPr dirty="0" spc="-35"/>
              <a:t> </a:t>
            </a:r>
            <a:r>
              <a:rPr dirty="0"/>
              <a:t>instance,</a:t>
            </a:r>
            <a:r>
              <a:rPr dirty="0" spc="-55"/>
              <a:t> </a:t>
            </a:r>
            <a:r>
              <a:rPr dirty="0"/>
              <a:t>they</a:t>
            </a:r>
            <a:r>
              <a:rPr dirty="0" spc="-40"/>
              <a:t> </a:t>
            </a:r>
            <a:r>
              <a:rPr dirty="0"/>
              <a:t>filed</a:t>
            </a:r>
            <a:r>
              <a:rPr dirty="0" spc="-30"/>
              <a:t> </a:t>
            </a:r>
            <a:r>
              <a:rPr dirty="0"/>
              <a:t>a</a:t>
            </a:r>
            <a:r>
              <a:rPr dirty="0" spc="-35"/>
              <a:t> </a:t>
            </a:r>
            <a:r>
              <a:rPr dirty="0"/>
              <a:t>complaint</a:t>
            </a:r>
            <a:r>
              <a:rPr dirty="0" spc="-50"/>
              <a:t> </a:t>
            </a:r>
            <a:r>
              <a:rPr dirty="0"/>
              <a:t>to</a:t>
            </a:r>
            <a:r>
              <a:rPr dirty="0" spc="-40"/>
              <a:t> </a:t>
            </a:r>
            <a:r>
              <a:rPr dirty="0" spc="-10"/>
              <a:t>assert </a:t>
            </a:r>
            <a:r>
              <a:rPr dirty="0"/>
              <a:t>their</a:t>
            </a:r>
            <a:r>
              <a:rPr dirty="0" spc="-30"/>
              <a:t> </a:t>
            </a:r>
            <a:r>
              <a:rPr dirty="0"/>
              <a:t>pump</a:t>
            </a:r>
            <a:r>
              <a:rPr dirty="0" spc="-40"/>
              <a:t> </a:t>
            </a:r>
            <a:r>
              <a:rPr dirty="0"/>
              <a:t>at</a:t>
            </a:r>
            <a:r>
              <a:rPr dirty="0" spc="-35"/>
              <a:t> </a:t>
            </a:r>
            <a:r>
              <a:rPr dirty="0"/>
              <a:t>work</a:t>
            </a:r>
            <a:r>
              <a:rPr dirty="0" spc="-35"/>
              <a:t> </a:t>
            </a:r>
            <a:r>
              <a:rPr dirty="0"/>
              <a:t>rights</a:t>
            </a:r>
            <a:r>
              <a:rPr dirty="0" spc="-35"/>
              <a:t> </a:t>
            </a:r>
            <a:r>
              <a:rPr dirty="0"/>
              <a:t>or</a:t>
            </a:r>
            <a:r>
              <a:rPr dirty="0" spc="-35"/>
              <a:t> </a:t>
            </a:r>
            <a:r>
              <a:rPr dirty="0"/>
              <a:t>cooperated</a:t>
            </a:r>
            <a:r>
              <a:rPr dirty="0" spc="-60"/>
              <a:t> </a:t>
            </a:r>
            <a:r>
              <a:rPr dirty="0"/>
              <a:t>in</a:t>
            </a:r>
            <a:r>
              <a:rPr dirty="0" spc="-35"/>
              <a:t> </a:t>
            </a:r>
            <a:r>
              <a:rPr dirty="0" spc="-25"/>
              <a:t>an </a:t>
            </a:r>
            <a:r>
              <a:rPr dirty="0"/>
              <a:t>investigation</a:t>
            </a:r>
            <a:r>
              <a:rPr dirty="0" spc="-75"/>
              <a:t> </a:t>
            </a:r>
            <a:r>
              <a:rPr dirty="0"/>
              <a:t>regarding</a:t>
            </a:r>
            <a:r>
              <a:rPr dirty="0" spc="-75"/>
              <a:t> </a:t>
            </a:r>
            <a:r>
              <a:rPr dirty="0"/>
              <a:t>these</a:t>
            </a:r>
            <a:r>
              <a:rPr dirty="0" spc="-75"/>
              <a:t> </a:t>
            </a:r>
            <a:r>
              <a:rPr dirty="0" spc="-10"/>
              <a:t>protections.</a:t>
            </a:r>
          </a:p>
          <a:p>
            <a:pPr marL="469900" marR="1050925" indent="-457200">
              <a:lnSpc>
                <a:spcPts val="3070"/>
              </a:lnSpc>
              <a:spcBef>
                <a:spcPts val="1019"/>
              </a:spcBef>
              <a:buChar char="•"/>
              <a:tabLst>
                <a:tab pos="469900" algn="l"/>
              </a:tabLst>
            </a:pPr>
            <a:r>
              <a:rPr dirty="0"/>
              <a:t>Employees</a:t>
            </a:r>
            <a:r>
              <a:rPr dirty="0" spc="-50"/>
              <a:t> </a:t>
            </a:r>
            <a:r>
              <a:rPr dirty="0"/>
              <a:t>are</a:t>
            </a:r>
            <a:r>
              <a:rPr dirty="0" spc="-60"/>
              <a:t> </a:t>
            </a:r>
            <a:r>
              <a:rPr dirty="0"/>
              <a:t>protected</a:t>
            </a:r>
            <a:r>
              <a:rPr dirty="0" spc="-75"/>
              <a:t> </a:t>
            </a:r>
            <a:r>
              <a:rPr dirty="0"/>
              <a:t>regardless</a:t>
            </a:r>
            <a:r>
              <a:rPr dirty="0" spc="-60"/>
              <a:t> </a:t>
            </a:r>
            <a:r>
              <a:rPr dirty="0"/>
              <a:t>of</a:t>
            </a:r>
            <a:r>
              <a:rPr dirty="0" spc="-45"/>
              <a:t> </a:t>
            </a:r>
            <a:r>
              <a:rPr dirty="0"/>
              <a:t>whether</a:t>
            </a:r>
            <a:r>
              <a:rPr dirty="0" spc="-55"/>
              <a:t> </a:t>
            </a:r>
            <a:r>
              <a:rPr dirty="0" spc="-25"/>
              <a:t>the </a:t>
            </a:r>
            <a:r>
              <a:rPr dirty="0"/>
              <a:t>complaint</a:t>
            </a:r>
            <a:r>
              <a:rPr dirty="0" spc="-35"/>
              <a:t> </a:t>
            </a:r>
            <a:r>
              <a:rPr dirty="0"/>
              <a:t>is</a:t>
            </a:r>
            <a:r>
              <a:rPr dirty="0" spc="-35"/>
              <a:t> </a:t>
            </a:r>
            <a:r>
              <a:rPr dirty="0"/>
              <a:t>made</a:t>
            </a:r>
            <a:r>
              <a:rPr dirty="0" spc="-35"/>
              <a:t> </a:t>
            </a:r>
            <a:r>
              <a:rPr dirty="0"/>
              <a:t>orally</a:t>
            </a:r>
            <a:r>
              <a:rPr dirty="0" spc="-35"/>
              <a:t> </a:t>
            </a:r>
            <a:r>
              <a:rPr dirty="0"/>
              <a:t>or</a:t>
            </a:r>
            <a:r>
              <a:rPr dirty="0" spc="-35"/>
              <a:t> </a:t>
            </a:r>
            <a:r>
              <a:rPr dirty="0"/>
              <a:t>in</a:t>
            </a:r>
            <a:r>
              <a:rPr dirty="0" spc="-35"/>
              <a:t> </a:t>
            </a:r>
            <a:r>
              <a:rPr dirty="0" spc="-10"/>
              <a:t>writing.</a:t>
            </a:r>
          </a:p>
          <a:p>
            <a:pPr marL="469900" marR="5080" indent="-457200">
              <a:lnSpc>
                <a:spcPts val="3070"/>
              </a:lnSpc>
              <a:spcBef>
                <a:spcPts val="1000"/>
              </a:spcBef>
              <a:buChar char="•"/>
              <a:tabLst>
                <a:tab pos="469900" algn="l"/>
              </a:tabLst>
            </a:pPr>
            <a:r>
              <a:rPr dirty="0"/>
              <a:t>Most</a:t>
            </a:r>
            <a:r>
              <a:rPr dirty="0" spc="-50"/>
              <a:t> </a:t>
            </a:r>
            <a:r>
              <a:rPr dirty="0"/>
              <a:t>courts</a:t>
            </a:r>
            <a:r>
              <a:rPr dirty="0" spc="-50"/>
              <a:t> </a:t>
            </a:r>
            <a:r>
              <a:rPr dirty="0"/>
              <a:t>have</a:t>
            </a:r>
            <a:r>
              <a:rPr dirty="0" spc="-45"/>
              <a:t> </a:t>
            </a:r>
            <a:r>
              <a:rPr dirty="0"/>
              <a:t>ruled</a:t>
            </a:r>
            <a:r>
              <a:rPr dirty="0" spc="-40"/>
              <a:t> </a:t>
            </a:r>
            <a:r>
              <a:rPr dirty="0"/>
              <a:t>that</a:t>
            </a:r>
            <a:r>
              <a:rPr dirty="0" spc="-45"/>
              <a:t> </a:t>
            </a:r>
            <a:r>
              <a:rPr dirty="0"/>
              <a:t>internal</a:t>
            </a:r>
            <a:r>
              <a:rPr dirty="0" spc="-35"/>
              <a:t> </a:t>
            </a:r>
            <a:r>
              <a:rPr dirty="0"/>
              <a:t>complaints</a:t>
            </a:r>
            <a:r>
              <a:rPr dirty="0" spc="-35"/>
              <a:t> </a:t>
            </a:r>
            <a:r>
              <a:rPr dirty="0"/>
              <a:t>to</a:t>
            </a:r>
            <a:r>
              <a:rPr dirty="0" spc="-40"/>
              <a:t> </a:t>
            </a:r>
            <a:r>
              <a:rPr dirty="0" spc="-25"/>
              <a:t>an </a:t>
            </a:r>
            <a:r>
              <a:rPr dirty="0"/>
              <a:t>employer</a:t>
            </a:r>
            <a:r>
              <a:rPr dirty="0" spc="-50"/>
              <a:t> </a:t>
            </a:r>
            <a:r>
              <a:rPr dirty="0"/>
              <a:t>are</a:t>
            </a:r>
            <a:r>
              <a:rPr dirty="0" spc="-50"/>
              <a:t> </a:t>
            </a:r>
            <a:r>
              <a:rPr dirty="0"/>
              <a:t>also</a:t>
            </a:r>
            <a:r>
              <a:rPr dirty="0" spc="-45"/>
              <a:t> </a:t>
            </a:r>
            <a:r>
              <a:rPr dirty="0"/>
              <a:t>protected</a:t>
            </a:r>
            <a:r>
              <a:rPr dirty="0" spc="-65"/>
              <a:t> </a:t>
            </a:r>
            <a:r>
              <a:rPr dirty="0"/>
              <a:t>under</a:t>
            </a:r>
            <a:r>
              <a:rPr dirty="0" spc="-45"/>
              <a:t> </a:t>
            </a:r>
            <a:r>
              <a:rPr dirty="0"/>
              <a:t>the</a:t>
            </a:r>
            <a:r>
              <a:rPr dirty="0" spc="-45"/>
              <a:t> </a:t>
            </a:r>
            <a:r>
              <a:rPr dirty="0"/>
              <a:t>FLSA's</a:t>
            </a:r>
            <a:r>
              <a:rPr dirty="0" spc="-40"/>
              <a:t> </a:t>
            </a:r>
            <a:r>
              <a:rPr dirty="0" spc="-10"/>
              <a:t>prohibition </a:t>
            </a:r>
            <a:r>
              <a:rPr dirty="0"/>
              <a:t>on</a:t>
            </a:r>
            <a:r>
              <a:rPr dirty="0" spc="-20"/>
              <a:t> </a:t>
            </a:r>
            <a:r>
              <a:rPr dirty="0" spc="-10"/>
              <a:t>retaliation.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94131"/>
            <a:ext cx="11826240" cy="1252855"/>
          </a:xfrm>
          <a:prstGeom prst="rect"/>
          <a:solidFill>
            <a:srgbClr val="16375E"/>
          </a:solidFill>
          <a:ln w="6350">
            <a:solidFill>
              <a:srgbClr val="5B9BD4"/>
            </a:solidFill>
          </a:ln>
        </p:spPr>
        <p:txBody>
          <a:bodyPr wrap="square" lIns="0" tIns="187325" rIns="0" bIns="0" rtlCol="0" vert="horz">
            <a:spAutoFit/>
          </a:bodyPr>
          <a:lstStyle/>
          <a:p>
            <a:pPr marL="701040">
              <a:lnSpc>
                <a:spcPct val="100000"/>
              </a:lnSpc>
              <a:spcBef>
                <a:spcPts val="1475"/>
              </a:spcBef>
            </a:pPr>
            <a:r>
              <a:rPr dirty="0" sz="4400"/>
              <a:t>Example</a:t>
            </a:r>
            <a:r>
              <a:rPr dirty="0" sz="4400" spc="-50"/>
              <a:t> </a:t>
            </a:r>
            <a:r>
              <a:rPr dirty="0" sz="4400"/>
              <a:t>–</a:t>
            </a:r>
            <a:r>
              <a:rPr dirty="0" sz="4400" spc="-35"/>
              <a:t> </a:t>
            </a:r>
            <a:r>
              <a:rPr dirty="0" sz="4400"/>
              <a:t>Prohibited</a:t>
            </a:r>
            <a:r>
              <a:rPr dirty="0" sz="4400" spc="-60"/>
              <a:t> </a:t>
            </a:r>
            <a:r>
              <a:rPr dirty="0" sz="4400" spc="-10"/>
              <a:t>Retaliation</a:t>
            </a:r>
            <a:endParaRPr sz="44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27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5887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U.S.</a:t>
            </a:r>
            <a:r>
              <a:rPr dirty="0" spc="-15"/>
              <a:t> </a:t>
            </a:r>
            <a:r>
              <a:rPr dirty="0"/>
              <a:t>Department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Labor</a:t>
            </a:r>
            <a:r>
              <a:rPr dirty="0" spc="254"/>
              <a:t> </a:t>
            </a:r>
            <a:r>
              <a:rPr dirty="0"/>
              <a:t>|</a:t>
            </a:r>
            <a:r>
              <a:rPr dirty="0" spc="245"/>
              <a:t> </a:t>
            </a:r>
            <a:r>
              <a:rPr dirty="0"/>
              <a:t>Wage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Hour</a:t>
            </a:r>
            <a:r>
              <a:rPr dirty="0" spc="-5"/>
              <a:t> </a:t>
            </a:r>
            <a:r>
              <a:rPr dirty="0" spc="-10"/>
              <a:t>Division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88340" y="1724660"/>
            <a:ext cx="10807700" cy="3275329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469900" marR="5080" indent="-457200">
              <a:lnSpc>
                <a:spcPts val="3460"/>
              </a:lnSpc>
              <a:spcBef>
                <a:spcPts val="535"/>
              </a:spcBef>
              <a:buChar char="•"/>
              <a:tabLst>
                <a:tab pos="469900" algn="l"/>
              </a:tabLst>
            </a:pPr>
            <a:r>
              <a:rPr dirty="0" sz="3200">
                <a:latin typeface="Arial"/>
                <a:cs typeface="Arial"/>
              </a:rPr>
              <a:t>Leslie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is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delivery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truck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driver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for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department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store</a:t>
            </a:r>
            <a:r>
              <a:rPr dirty="0" sz="3200" spc="-60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and </a:t>
            </a:r>
            <a:r>
              <a:rPr dirty="0" sz="3200">
                <a:latin typeface="Arial"/>
                <a:cs typeface="Arial"/>
              </a:rPr>
              <a:t>takes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breaks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to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pump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breast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milk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twice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 spc="-40">
                <a:latin typeface="Arial"/>
                <a:cs typeface="Arial"/>
              </a:rPr>
              <a:t>day.</a:t>
            </a:r>
            <a:r>
              <a:rPr dirty="0" sz="3200" spc="-90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The </a:t>
            </a:r>
            <a:r>
              <a:rPr dirty="0" sz="3200">
                <a:latin typeface="Arial"/>
                <a:cs typeface="Arial"/>
              </a:rPr>
              <a:t>supervisor</a:t>
            </a:r>
            <a:r>
              <a:rPr dirty="0" sz="3200" spc="-7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complains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that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the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breaks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are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interfering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 spc="-20">
                <a:latin typeface="Arial"/>
                <a:cs typeface="Arial"/>
              </a:rPr>
              <a:t>with </a:t>
            </a:r>
            <a:r>
              <a:rPr dirty="0" sz="3200">
                <a:latin typeface="Arial"/>
                <a:cs typeface="Arial"/>
              </a:rPr>
              <a:t>the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delivery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schedule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and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moves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Leslie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to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lower-paying </a:t>
            </a:r>
            <a:r>
              <a:rPr dirty="0" sz="3200">
                <a:latin typeface="Arial"/>
                <a:cs typeface="Arial"/>
              </a:rPr>
              <a:t>job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as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result.</a:t>
            </a:r>
            <a:endParaRPr sz="3200">
              <a:latin typeface="Arial"/>
              <a:cs typeface="Arial"/>
            </a:endParaRPr>
          </a:p>
          <a:p>
            <a:pPr marL="469900" marR="1626870" indent="-457200">
              <a:lnSpc>
                <a:spcPts val="3460"/>
              </a:lnSpc>
              <a:spcBef>
                <a:spcPts val="990"/>
              </a:spcBef>
              <a:buChar char="•"/>
              <a:tabLst>
                <a:tab pos="469900" algn="l"/>
              </a:tabLst>
            </a:pPr>
            <a:r>
              <a:rPr dirty="0" sz="3200">
                <a:latin typeface="Arial"/>
                <a:cs typeface="Arial"/>
              </a:rPr>
              <a:t>In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this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example,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Leslie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has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experienced</a:t>
            </a:r>
            <a:r>
              <a:rPr dirty="0" sz="3200" spc="-7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unlawful </a:t>
            </a:r>
            <a:r>
              <a:rPr dirty="0" sz="3200">
                <a:latin typeface="Arial"/>
                <a:cs typeface="Arial"/>
              </a:rPr>
              <a:t>retaliation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under</a:t>
            </a:r>
            <a:r>
              <a:rPr dirty="0" sz="3200" spc="-6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the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FLSA.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94131"/>
            <a:ext cx="11826240" cy="1252855"/>
          </a:xfrm>
          <a:prstGeom prst="rect"/>
          <a:solidFill>
            <a:srgbClr val="16375E"/>
          </a:solidFill>
          <a:ln w="6350">
            <a:solidFill>
              <a:srgbClr val="5B9BD4"/>
            </a:solidFill>
          </a:ln>
        </p:spPr>
        <p:txBody>
          <a:bodyPr wrap="square" lIns="0" tIns="187325" rIns="0" bIns="0" rtlCol="0" vert="horz">
            <a:spAutoFit/>
          </a:bodyPr>
          <a:lstStyle/>
          <a:p>
            <a:pPr marL="701040">
              <a:lnSpc>
                <a:spcPct val="100000"/>
              </a:lnSpc>
              <a:spcBef>
                <a:spcPts val="1475"/>
              </a:spcBef>
            </a:pPr>
            <a:r>
              <a:rPr dirty="0" sz="4400" spc="-10"/>
              <a:t>Remedies</a:t>
            </a:r>
            <a:endParaRPr sz="44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27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5887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U.S.</a:t>
            </a:r>
            <a:r>
              <a:rPr dirty="0" spc="-15"/>
              <a:t> </a:t>
            </a:r>
            <a:r>
              <a:rPr dirty="0"/>
              <a:t>Department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Labor</a:t>
            </a:r>
            <a:r>
              <a:rPr dirty="0" spc="254"/>
              <a:t> </a:t>
            </a:r>
            <a:r>
              <a:rPr dirty="0"/>
              <a:t>|</a:t>
            </a:r>
            <a:r>
              <a:rPr dirty="0" spc="245"/>
              <a:t> </a:t>
            </a:r>
            <a:r>
              <a:rPr dirty="0"/>
              <a:t>Wage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Hour</a:t>
            </a:r>
            <a:r>
              <a:rPr dirty="0" spc="-5"/>
              <a:t> </a:t>
            </a:r>
            <a:r>
              <a:rPr dirty="0" spc="-10"/>
              <a:t>Division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88340" y="1750568"/>
            <a:ext cx="10749280" cy="4329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428625" indent="-342900">
              <a:lnSpc>
                <a:spcPct val="1067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dirty="0" sz="2400">
                <a:latin typeface="Arial"/>
                <a:cs typeface="Arial"/>
              </a:rPr>
              <a:t>Employers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liable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appropriate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legal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equitable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remedies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under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the </a:t>
            </a:r>
            <a:r>
              <a:rPr dirty="0" sz="2400" spc="-10">
                <a:latin typeface="Arial"/>
                <a:cs typeface="Arial"/>
              </a:rPr>
              <a:t>FLSA.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5"/>
              </a:spcBef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354965" marR="27940" indent="-342900">
              <a:lnSpc>
                <a:spcPct val="107000"/>
              </a:lnSpc>
              <a:buChar char="•"/>
              <a:tabLst>
                <a:tab pos="354965" algn="l"/>
              </a:tabLst>
            </a:pPr>
            <a:r>
              <a:rPr dirty="0" sz="2400" spc="-10">
                <a:latin typeface="Arial"/>
                <a:cs typeface="Arial"/>
              </a:rPr>
              <a:t>Effective</a:t>
            </a:r>
            <a:r>
              <a:rPr dirty="0" sz="2400" spc="-1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April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28,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2023,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remedies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violations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reasonable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break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time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space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requirements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may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include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employment,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reinstatement,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promotion,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payment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wages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lost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equal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amount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as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liquidated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damages, </a:t>
            </a:r>
            <a:r>
              <a:rPr dirty="0" sz="2400">
                <a:latin typeface="Arial"/>
                <a:cs typeface="Arial"/>
              </a:rPr>
              <a:t>compensatory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damages,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make-</a:t>
            </a:r>
            <a:r>
              <a:rPr dirty="0" sz="2400">
                <a:latin typeface="Arial"/>
                <a:cs typeface="Arial"/>
              </a:rPr>
              <a:t>whole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relief,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such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as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economic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losses </a:t>
            </a:r>
            <a:r>
              <a:rPr dirty="0" sz="2400">
                <a:latin typeface="Arial"/>
                <a:cs typeface="Arial"/>
              </a:rPr>
              <a:t>that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resulted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from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violations,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punitive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damages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where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appropriate.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7100"/>
              </a:lnSpc>
              <a:spcBef>
                <a:spcPts val="5"/>
              </a:spcBef>
              <a:buChar char="•"/>
              <a:tabLst>
                <a:tab pos="355600" algn="l"/>
              </a:tabLst>
            </a:pPr>
            <a:r>
              <a:rPr dirty="0" sz="2400">
                <a:latin typeface="Arial"/>
                <a:cs typeface="Arial"/>
              </a:rPr>
              <a:t>These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legal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equitable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remedies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already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available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violations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the </a:t>
            </a:r>
            <a:r>
              <a:rPr dirty="0" sz="2400" spc="-20">
                <a:latin typeface="Arial"/>
                <a:cs typeface="Arial"/>
              </a:rPr>
              <a:t>anti-</a:t>
            </a:r>
            <a:r>
              <a:rPr dirty="0" sz="2400">
                <a:latin typeface="Arial"/>
                <a:cs typeface="Arial"/>
              </a:rPr>
              <a:t>retaliation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prohibition.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5905506"/>
            <a:ext cx="5279135" cy="66828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34856" y="5905500"/>
              <a:ext cx="2447543" cy="63245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6438900"/>
              <a:ext cx="12192000" cy="419100"/>
            </a:xfrm>
            <a:custGeom>
              <a:avLst/>
              <a:gdLst/>
              <a:ahLst/>
              <a:cxnLst/>
              <a:rect l="l" t="t" r="r" b="b"/>
              <a:pathLst>
                <a:path w="12192000" h="419100">
                  <a:moveTo>
                    <a:pt x="12192000" y="0"/>
                  </a:moveTo>
                  <a:lnTo>
                    <a:pt x="0" y="0"/>
                  </a:lnTo>
                  <a:lnTo>
                    <a:pt x="0" y="419100"/>
                  </a:lnTo>
                  <a:lnTo>
                    <a:pt x="12192000" y="4191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6375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1998" cy="6438900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0" y="3572243"/>
            <a:ext cx="11313160" cy="1707514"/>
          </a:xfrm>
          <a:prstGeom prst="rect">
            <a:avLst/>
          </a:prstGeom>
          <a:solidFill>
            <a:srgbClr val="16375E"/>
          </a:solidFill>
        </p:spPr>
        <p:txBody>
          <a:bodyPr wrap="square" lIns="0" tIns="20320" rIns="0" bIns="0" rtlCol="0" vert="horz">
            <a:spAutoFit/>
          </a:bodyPr>
          <a:lstStyle/>
          <a:p>
            <a:pPr marL="457200" marR="2776855">
              <a:lnSpc>
                <a:spcPts val="6480"/>
              </a:lnSpc>
              <a:spcBef>
                <a:spcPts val="160"/>
              </a:spcBef>
            </a:pPr>
            <a:r>
              <a:rPr dirty="0" sz="6000" b="1">
                <a:solidFill>
                  <a:srgbClr val="FDBB10"/>
                </a:solidFill>
                <a:latin typeface="Arial"/>
                <a:cs typeface="Arial"/>
              </a:rPr>
              <a:t>During</a:t>
            </a:r>
            <a:r>
              <a:rPr dirty="0" sz="6000" spc="-325" b="1">
                <a:solidFill>
                  <a:srgbClr val="FDBB10"/>
                </a:solidFill>
                <a:latin typeface="Arial"/>
                <a:cs typeface="Arial"/>
              </a:rPr>
              <a:t> </a:t>
            </a:r>
            <a:r>
              <a:rPr dirty="0" sz="6000" b="1">
                <a:solidFill>
                  <a:srgbClr val="FDBB10"/>
                </a:solidFill>
                <a:latin typeface="Arial"/>
                <a:cs typeface="Arial"/>
              </a:rPr>
              <a:t>An</a:t>
            </a:r>
            <a:r>
              <a:rPr dirty="0" sz="6000" spc="-95" b="1">
                <a:solidFill>
                  <a:srgbClr val="FDBB10"/>
                </a:solidFill>
                <a:latin typeface="Arial"/>
                <a:cs typeface="Arial"/>
              </a:rPr>
              <a:t> </a:t>
            </a:r>
            <a:r>
              <a:rPr dirty="0" sz="6000" spc="-10" b="1">
                <a:solidFill>
                  <a:srgbClr val="FDBB10"/>
                </a:solidFill>
                <a:latin typeface="Arial"/>
                <a:cs typeface="Arial"/>
              </a:rPr>
              <a:t>Employee’s Pregnancy</a:t>
            </a:r>
            <a:endParaRPr sz="6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5090">
              <a:lnSpc>
                <a:spcPct val="100000"/>
              </a:lnSpc>
            </a:pPr>
            <a:r>
              <a:rPr dirty="0"/>
              <a:t>U.S.</a:t>
            </a:r>
            <a:r>
              <a:rPr dirty="0" spc="-20"/>
              <a:t> </a:t>
            </a:r>
            <a:r>
              <a:rPr dirty="0"/>
              <a:t>Department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Labor</a:t>
            </a:r>
            <a:r>
              <a:rPr dirty="0" spc="-10"/>
              <a:t> </a:t>
            </a:r>
            <a:r>
              <a:rPr dirty="0" sz="1100"/>
              <a:t>|</a:t>
            </a:r>
            <a:r>
              <a:rPr dirty="0" sz="1100" spc="-55"/>
              <a:t> </a:t>
            </a:r>
            <a:r>
              <a:rPr dirty="0"/>
              <a:t>Wage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/>
              <a:t>Hour</a:t>
            </a:r>
            <a:r>
              <a:rPr dirty="0" spc="-10"/>
              <a:t> Division</a:t>
            </a:r>
            <a:endParaRPr sz="1100"/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dirty="0" spc="-50"/>
              <a:t>2</a:t>
            </a:fld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94131"/>
            <a:ext cx="11826240" cy="1252855"/>
          </a:xfrm>
          <a:prstGeom prst="rect"/>
          <a:solidFill>
            <a:srgbClr val="16375E"/>
          </a:solidFill>
          <a:ln w="6350">
            <a:solidFill>
              <a:srgbClr val="5B9BD4"/>
            </a:solidFill>
          </a:ln>
        </p:spPr>
        <p:txBody>
          <a:bodyPr wrap="square" lIns="0" tIns="187325" rIns="0" bIns="0" rtlCol="0" vert="horz">
            <a:spAutoFit/>
          </a:bodyPr>
          <a:lstStyle/>
          <a:p>
            <a:pPr marL="701040">
              <a:lnSpc>
                <a:spcPct val="100000"/>
              </a:lnSpc>
              <a:spcBef>
                <a:spcPts val="1475"/>
              </a:spcBef>
            </a:pPr>
            <a:r>
              <a:rPr dirty="0" sz="4400" spc="-10"/>
              <a:t>Enforcement</a:t>
            </a:r>
            <a:endParaRPr sz="44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27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5887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U.S.</a:t>
            </a:r>
            <a:r>
              <a:rPr dirty="0" spc="-15"/>
              <a:t> </a:t>
            </a:r>
            <a:r>
              <a:rPr dirty="0"/>
              <a:t>Department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Labor</a:t>
            </a:r>
            <a:r>
              <a:rPr dirty="0" spc="254"/>
              <a:t> </a:t>
            </a:r>
            <a:r>
              <a:rPr dirty="0"/>
              <a:t>|</a:t>
            </a:r>
            <a:r>
              <a:rPr dirty="0" spc="245"/>
              <a:t> </a:t>
            </a:r>
            <a:r>
              <a:rPr dirty="0"/>
              <a:t>Wage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Hour</a:t>
            </a:r>
            <a:r>
              <a:rPr dirty="0" spc="-5"/>
              <a:t> </a:t>
            </a:r>
            <a:r>
              <a:rPr dirty="0" spc="-10"/>
              <a:t>Division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88340" y="1743955"/>
            <a:ext cx="9630410" cy="4590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65785">
              <a:lnSpc>
                <a:spcPct val="106800"/>
              </a:lnSpc>
              <a:spcBef>
                <a:spcPts val="100"/>
              </a:spcBef>
            </a:pPr>
            <a:r>
              <a:rPr dirty="0" sz="2800">
                <a:latin typeface="Arial"/>
                <a:cs typeface="Arial"/>
              </a:rPr>
              <a:t>An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employee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may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file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complaint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with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WHD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or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may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file</a:t>
            </a:r>
            <a:r>
              <a:rPr dirty="0" sz="2800" spc="-50">
                <a:latin typeface="Arial"/>
                <a:cs typeface="Arial"/>
              </a:rPr>
              <a:t> a </a:t>
            </a:r>
            <a:r>
              <a:rPr dirty="0" sz="2800">
                <a:latin typeface="Arial"/>
                <a:cs typeface="Arial"/>
              </a:rPr>
              <a:t>private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cause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action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seeking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appropriate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remedies.</a:t>
            </a:r>
            <a:endParaRPr sz="2800">
              <a:latin typeface="Arial"/>
              <a:cs typeface="Arial"/>
            </a:endParaRPr>
          </a:p>
          <a:p>
            <a:pPr marL="810895" marR="5080" indent="-334010">
              <a:lnSpc>
                <a:spcPct val="107200"/>
              </a:lnSpc>
              <a:spcBef>
                <a:spcPts val="1015"/>
              </a:spcBef>
              <a:buChar char="•"/>
              <a:tabLst>
                <a:tab pos="810895" algn="l"/>
              </a:tabLst>
            </a:pPr>
            <a:r>
              <a:rPr dirty="0" sz="2800">
                <a:latin typeface="Arial"/>
                <a:cs typeface="Arial"/>
              </a:rPr>
              <a:t>An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employee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or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other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party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can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file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complaint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with </a:t>
            </a:r>
            <a:r>
              <a:rPr dirty="0" sz="2800">
                <a:latin typeface="Arial"/>
                <a:cs typeface="Arial"/>
              </a:rPr>
              <a:t>WHD</a:t>
            </a:r>
            <a:r>
              <a:rPr dirty="0" sz="2800" spc="-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at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any</a:t>
            </a:r>
            <a:r>
              <a:rPr dirty="0" sz="2800" spc="-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time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within</a:t>
            </a:r>
            <a:r>
              <a:rPr dirty="0" sz="2800" spc="-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two-</a:t>
            </a:r>
            <a:r>
              <a:rPr dirty="0" sz="2800">
                <a:latin typeface="Arial"/>
                <a:cs typeface="Arial"/>
              </a:rPr>
              <a:t>year</a:t>
            </a:r>
            <a:r>
              <a:rPr dirty="0" sz="2800" spc="-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statute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limitations.</a:t>
            </a:r>
            <a:endParaRPr sz="2800">
              <a:latin typeface="Arial"/>
              <a:cs typeface="Arial"/>
            </a:endParaRPr>
          </a:p>
          <a:p>
            <a:pPr marL="810895" marR="273685" indent="-334010">
              <a:lnSpc>
                <a:spcPct val="107000"/>
              </a:lnSpc>
              <a:spcBef>
                <a:spcPts val="1290"/>
              </a:spcBef>
              <a:buChar char="•"/>
              <a:tabLst>
                <a:tab pos="810895" algn="l"/>
              </a:tabLst>
            </a:pPr>
            <a:r>
              <a:rPr dirty="0" sz="2800">
                <a:latin typeface="Arial"/>
                <a:cs typeface="Arial"/>
              </a:rPr>
              <a:t>Special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notification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procedures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may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apply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filing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 spc="-50">
                <a:latin typeface="Arial"/>
                <a:cs typeface="Arial"/>
              </a:rPr>
              <a:t>a </a:t>
            </a:r>
            <a:r>
              <a:rPr dirty="0" sz="2800">
                <a:latin typeface="Arial"/>
                <a:cs typeface="Arial"/>
              </a:rPr>
              <a:t>private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action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where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employer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has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failed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provide </a:t>
            </a:r>
            <a:r>
              <a:rPr dirty="0" sz="2800">
                <a:latin typeface="Arial"/>
                <a:cs typeface="Arial"/>
              </a:rPr>
              <a:t>an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employee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with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appropriate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space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pump.</a:t>
            </a:r>
            <a:endParaRPr sz="2800">
              <a:latin typeface="Arial"/>
              <a:cs typeface="Arial"/>
            </a:endParaRPr>
          </a:p>
          <a:p>
            <a:pPr marL="810895" marR="200660" indent="-334010">
              <a:lnSpc>
                <a:spcPct val="107200"/>
              </a:lnSpc>
              <a:spcBef>
                <a:spcPts val="1270"/>
              </a:spcBef>
              <a:buChar char="•"/>
              <a:tabLst>
                <a:tab pos="810895" algn="l"/>
              </a:tabLst>
            </a:pPr>
            <a:r>
              <a:rPr dirty="0" sz="2800">
                <a:latin typeface="Arial"/>
                <a:cs typeface="Arial"/>
              </a:rPr>
              <a:t>These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special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procedures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do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not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apply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before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an </a:t>
            </a:r>
            <a:r>
              <a:rPr dirty="0" sz="2800">
                <a:latin typeface="Arial"/>
                <a:cs typeface="Arial"/>
              </a:rPr>
              <a:t>employer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or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other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party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can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file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complaint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with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WHD.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94131"/>
            <a:ext cx="11826240" cy="1252855"/>
          </a:xfrm>
          <a:prstGeom prst="rect"/>
          <a:solidFill>
            <a:srgbClr val="16375E"/>
          </a:solidFill>
          <a:ln w="6350">
            <a:solidFill>
              <a:srgbClr val="5B9BD4"/>
            </a:solidFill>
          </a:ln>
        </p:spPr>
        <p:txBody>
          <a:bodyPr wrap="square" lIns="0" tIns="187325" rIns="0" bIns="0" rtlCol="0" vert="horz">
            <a:spAutoFit/>
          </a:bodyPr>
          <a:lstStyle/>
          <a:p>
            <a:pPr marL="701040">
              <a:lnSpc>
                <a:spcPct val="100000"/>
              </a:lnSpc>
              <a:spcBef>
                <a:spcPts val="1475"/>
              </a:spcBef>
            </a:pPr>
            <a:r>
              <a:rPr dirty="0" sz="4400"/>
              <a:t>Special</a:t>
            </a:r>
            <a:r>
              <a:rPr dirty="0" sz="4400" spc="-70"/>
              <a:t> </a:t>
            </a:r>
            <a:r>
              <a:rPr dirty="0" sz="4400"/>
              <a:t>Notification</a:t>
            </a:r>
            <a:r>
              <a:rPr dirty="0" sz="4400" spc="-95"/>
              <a:t> </a:t>
            </a:r>
            <a:r>
              <a:rPr dirty="0" sz="4400" spc="-10"/>
              <a:t>Procedures</a:t>
            </a:r>
            <a:endParaRPr sz="44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27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5887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U.S.</a:t>
            </a:r>
            <a:r>
              <a:rPr dirty="0" spc="-15"/>
              <a:t> </a:t>
            </a:r>
            <a:r>
              <a:rPr dirty="0"/>
              <a:t>Department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Labor</a:t>
            </a:r>
            <a:r>
              <a:rPr dirty="0" spc="254"/>
              <a:t> </a:t>
            </a:r>
            <a:r>
              <a:rPr dirty="0"/>
              <a:t>|</a:t>
            </a:r>
            <a:r>
              <a:rPr dirty="0" spc="245"/>
              <a:t> </a:t>
            </a:r>
            <a:r>
              <a:rPr dirty="0"/>
              <a:t>Wage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Hour</a:t>
            </a:r>
            <a:r>
              <a:rPr dirty="0" spc="-5"/>
              <a:t> </a:t>
            </a:r>
            <a:r>
              <a:rPr dirty="0" spc="-10"/>
              <a:t>Division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88340" y="1691131"/>
            <a:ext cx="10704195" cy="4140200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12700" marR="168275">
              <a:lnSpc>
                <a:spcPct val="80000"/>
              </a:lnSpc>
              <a:spcBef>
                <a:spcPts val="765"/>
              </a:spcBef>
            </a:pPr>
            <a:r>
              <a:rPr dirty="0" sz="2800">
                <a:latin typeface="Arial"/>
                <a:cs typeface="Arial"/>
              </a:rPr>
              <a:t>Before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employee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can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file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private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suit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regarding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employer’s </a:t>
            </a:r>
            <a:r>
              <a:rPr dirty="0" sz="2800">
                <a:latin typeface="Arial"/>
                <a:cs typeface="Arial"/>
              </a:rPr>
              <a:t>failure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provide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space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pump,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employee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must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notify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the </a:t>
            </a:r>
            <a:r>
              <a:rPr dirty="0" sz="2800">
                <a:latin typeface="Arial"/>
                <a:cs typeface="Arial"/>
              </a:rPr>
              <a:t>employer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failure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and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allow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10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days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for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employer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come </a:t>
            </a:r>
            <a:r>
              <a:rPr dirty="0" sz="2800">
                <a:latin typeface="Arial"/>
                <a:cs typeface="Arial"/>
              </a:rPr>
              <a:t>into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compliance.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270"/>
              </a:lnSpc>
              <a:spcBef>
                <a:spcPts val="2680"/>
              </a:spcBef>
            </a:pP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employee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is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not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required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provide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this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notice:</a:t>
            </a:r>
            <a:endParaRPr sz="2800">
              <a:latin typeface="Arial"/>
              <a:cs typeface="Arial"/>
            </a:endParaRPr>
          </a:p>
          <a:p>
            <a:pPr marL="469900" marR="5080" indent="-457200">
              <a:lnSpc>
                <a:spcPct val="80000"/>
              </a:lnSpc>
              <a:spcBef>
                <a:spcPts val="580"/>
              </a:spcBef>
              <a:buChar char="•"/>
              <a:tabLst>
                <a:tab pos="469900" algn="l"/>
              </a:tabLst>
            </a:pPr>
            <a:r>
              <a:rPr dirty="0" sz="2800">
                <a:latin typeface="Arial"/>
                <a:cs typeface="Arial"/>
              </a:rPr>
              <a:t>If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worker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has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been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fired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for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requesting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reasonable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break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time </a:t>
            </a:r>
            <a:r>
              <a:rPr dirty="0" sz="2800">
                <a:latin typeface="Arial"/>
                <a:cs typeface="Arial"/>
              </a:rPr>
              <a:t>or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space,</a:t>
            </a:r>
            <a:endParaRPr sz="2800">
              <a:latin typeface="Arial"/>
              <a:cs typeface="Arial"/>
            </a:endParaRPr>
          </a:p>
          <a:p>
            <a:pPr marL="469900" marR="934719" indent="-457200">
              <a:lnSpc>
                <a:spcPct val="80000"/>
              </a:lnSpc>
              <a:spcBef>
                <a:spcPts val="505"/>
              </a:spcBef>
              <a:buChar char="•"/>
              <a:tabLst>
                <a:tab pos="469900" algn="l"/>
              </a:tabLst>
            </a:pPr>
            <a:r>
              <a:rPr dirty="0" sz="2800">
                <a:latin typeface="Arial"/>
                <a:cs typeface="Arial"/>
              </a:rPr>
              <a:t>If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worker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has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been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fired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for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opposing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employer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conduct </a:t>
            </a:r>
            <a:r>
              <a:rPr dirty="0" sz="2800">
                <a:latin typeface="Arial"/>
                <a:cs typeface="Arial"/>
              </a:rPr>
              <a:t>related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2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PUMP</a:t>
            </a:r>
            <a:r>
              <a:rPr dirty="0" sz="2800" spc="-19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Act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rights,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or</a:t>
            </a:r>
            <a:endParaRPr sz="2800">
              <a:latin typeface="Arial"/>
              <a:cs typeface="Arial"/>
            </a:endParaRPr>
          </a:p>
          <a:p>
            <a:pPr marL="469265" indent="-456565">
              <a:lnSpc>
                <a:spcPts val="3195"/>
              </a:lnSpc>
              <a:buChar char="•"/>
              <a:tabLst>
                <a:tab pos="469265" algn="l"/>
              </a:tabLst>
            </a:pPr>
            <a:r>
              <a:rPr dirty="0" sz="2800">
                <a:latin typeface="Arial"/>
                <a:cs typeface="Arial"/>
              </a:rPr>
              <a:t>Where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employer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has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expressed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refusal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comply.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0" y="515137"/>
            <a:ext cx="4035425" cy="716280"/>
          </a:xfrm>
          <a:prstGeom prst="rect">
            <a:avLst/>
          </a:prstGeom>
          <a:solidFill>
            <a:srgbClr val="DEEBF7"/>
          </a:solidFill>
        </p:spPr>
        <p:txBody>
          <a:bodyPr wrap="square" lIns="0" tIns="214630" rIns="0" bIns="0" rtlCol="0" vert="horz">
            <a:spAutoFit/>
          </a:bodyPr>
          <a:lstStyle/>
          <a:p>
            <a:pPr marL="1120775">
              <a:lnSpc>
                <a:spcPct val="100000"/>
              </a:lnSpc>
              <a:spcBef>
                <a:spcPts val="1690"/>
              </a:spcBef>
            </a:pPr>
            <a:r>
              <a:rPr dirty="0" sz="1800">
                <a:solidFill>
                  <a:srgbClr val="16375E"/>
                </a:solidFill>
                <a:latin typeface="Arial"/>
                <a:cs typeface="Arial"/>
              </a:rPr>
              <a:t>During</a:t>
            </a:r>
            <a:r>
              <a:rPr dirty="0" sz="1800" spc="-4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6375E"/>
                </a:solidFill>
                <a:latin typeface="Arial"/>
                <a:cs typeface="Arial"/>
              </a:rPr>
              <a:t>Pregnancy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27</a:t>
            </a:fld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5887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U.S.</a:t>
            </a:r>
            <a:r>
              <a:rPr dirty="0" spc="-15"/>
              <a:t> </a:t>
            </a:r>
            <a:r>
              <a:rPr dirty="0"/>
              <a:t>Department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Labor</a:t>
            </a:r>
            <a:r>
              <a:rPr dirty="0" spc="254"/>
              <a:t> </a:t>
            </a:r>
            <a:r>
              <a:rPr dirty="0"/>
              <a:t>|</a:t>
            </a:r>
            <a:r>
              <a:rPr dirty="0" spc="245"/>
              <a:t> </a:t>
            </a:r>
            <a:r>
              <a:rPr dirty="0"/>
              <a:t>Wage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Hour</a:t>
            </a:r>
            <a:r>
              <a:rPr dirty="0" spc="-5"/>
              <a:t> </a:t>
            </a:r>
            <a:r>
              <a:rPr dirty="0" spc="-10"/>
              <a:t>Division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92575" y="515124"/>
            <a:ext cx="4006850" cy="716280"/>
          </a:xfrm>
          <a:prstGeom prst="rect">
            <a:avLst/>
          </a:prstGeom>
          <a:solidFill>
            <a:srgbClr val="DEEBF7"/>
          </a:solidFill>
        </p:spPr>
        <p:txBody>
          <a:bodyPr wrap="square" lIns="0" tIns="214630" rIns="0" bIns="0" rtlCol="0" vert="horz">
            <a:spAutoFit/>
          </a:bodyPr>
          <a:lstStyle/>
          <a:p>
            <a:pPr marL="1210945">
              <a:lnSpc>
                <a:spcPct val="100000"/>
              </a:lnSpc>
              <a:spcBef>
                <a:spcPts val="1690"/>
              </a:spcBef>
            </a:pPr>
            <a:r>
              <a:rPr dirty="0" sz="1800">
                <a:solidFill>
                  <a:srgbClr val="16375E"/>
                </a:solidFill>
                <a:latin typeface="Arial"/>
                <a:cs typeface="Arial"/>
              </a:rPr>
              <a:t>Birth</a:t>
            </a:r>
            <a:r>
              <a:rPr dirty="0" sz="1800" spc="-15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6375E"/>
                </a:solidFill>
                <a:latin typeface="Arial"/>
                <a:cs typeface="Arial"/>
              </a:rPr>
              <a:t>&amp;</a:t>
            </a:r>
            <a:r>
              <a:rPr dirty="0" sz="1800" spc="-10">
                <a:solidFill>
                  <a:srgbClr val="16375E"/>
                </a:solidFill>
                <a:latin typeface="Arial"/>
                <a:cs typeface="Arial"/>
              </a:rPr>
              <a:t> Bonding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156575" y="515124"/>
            <a:ext cx="4035425" cy="716280"/>
          </a:xfrm>
          <a:prstGeom prst="rect">
            <a:avLst/>
          </a:prstGeom>
          <a:solidFill>
            <a:srgbClr val="16375E"/>
          </a:solidFill>
        </p:spPr>
        <p:txBody>
          <a:bodyPr wrap="square" lIns="0" tIns="207010" rIns="0" bIns="0" rtlCol="0" vert="horz">
            <a:spAutoFit/>
          </a:bodyPr>
          <a:lstStyle/>
          <a:p>
            <a:pPr marL="1059815">
              <a:lnSpc>
                <a:spcPct val="100000"/>
              </a:lnSpc>
              <a:spcBef>
                <a:spcPts val="1630"/>
              </a:spcBef>
            </a:pPr>
            <a:r>
              <a:rPr dirty="0" sz="1800">
                <a:solidFill>
                  <a:srgbClr val="FFC000"/>
                </a:solidFill>
                <a:latin typeface="Arial Black"/>
                <a:cs typeface="Arial Black"/>
              </a:rPr>
              <a:t>Return</a:t>
            </a:r>
            <a:r>
              <a:rPr dirty="0" sz="1800" spc="-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FFC000"/>
                </a:solidFill>
                <a:latin typeface="Arial Black"/>
                <a:cs typeface="Arial Black"/>
              </a:rPr>
              <a:t>to</a:t>
            </a:r>
            <a:r>
              <a:rPr dirty="0" sz="1800" spc="-1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800" spc="-20">
                <a:solidFill>
                  <a:srgbClr val="FFC000"/>
                </a:solidFill>
                <a:latin typeface="Arial Black"/>
                <a:cs typeface="Arial Black"/>
              </a:rPr>
              <a:t>Work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53172" y="1474534"/>
            <a:ext cx="9422130" cy="36245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4826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latin typeface="Arial"/>
                <a:cs typeface="Arial"/>
              </a:rPr>
              <a:t>What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should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employers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tell</a:t>
            </a:r>
            <a:r>
              <a:rPr dirty="0" sz="2800" spc="-9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employees</a:t>
            </a:r>
            <a:r>
              <a:rPr dirty="0" sz="2800" spc="-2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so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they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spc="-20" b="1">
                <a:latin typeface="Arial"/>
                <a:cs typeface="Arial"/>
              </a:rPr>
              <a:t>know </a:t>
            </a:r>
            <a:r>
              <a:rPr dirty="0" sz="2800" b="1">
                <a:latin typeface="Arial"/>
                <a:cs typeface="Arial"/>
              </a:rPr>
              <a:t>they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may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take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breaks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to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pump?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220"/>
              </a:spcBef>
              <a:buChar char="•"/>
              <a:tabLst>
                <a:tab pos="354965" algn="l"/>
              </a:tabLst>
            </a:pPr>
            <a:r>
              <a:rPr dirty="0" sz="2000">
                <a:latin typeface="Arial"/>
                <a:cs typeface="Arial"/>
              </a:rPr>
              <a:t>Post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WHD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Break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Time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Nursing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Mothers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poster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u="sng" sz="20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English</a:t>
            </a:r>
            <a:r>
              <a:rPr dirty="0" u="none" sz="2000" spc="-25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dirty="0" u="none" sz="2000">
                <a:latin typeface="Arial"/>
                <a:cs typeface="Arial"/>
              </a:rPr>
              <a:t>and</a:t>
            </a:r>
            <a:r>
              <a:rPr dirty="0" u="none" sz="2000" spc="-35">
                <a:latin typeface="Arial"/>
                <a:cs typeface="Arial"/>
              </a:rPr>
              <a:t> </a:t>
            </a:r>
            <a:r>
              <a:rPr dirty="0" u="sng" sz="20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Spanish</a:t>
            </a:r>
            <a:endParaRPr sz="2000">
              <a:latin typeface="Arial"/>
              <a:cs typeface="Arial"/>
            </a:endParaRPr>
          </a:p>
          <a:p>
            <a:pPr marL="354965" marR="13335" indent="-342900">
              <a:lnSpc>
                <a:spcPct val="100000"/>
              </a:lnSpc>
              <a:spcBef>
                <a:spcPts val="1200"/>
              </a:spcBef>
              <a:buChar char="•"/>
              <a:tabLst>
                <a:tab pos="354965" algn="l"/>
              </a:tabLst>
            </a:pPr>
            <a:r>
              <a:rPr dirty="0" sz="2000">
                <a:latin typeface="Arial"/>
                <a:cs typeface="Arial"/>
              </a:rPr>
              <a:t>Train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supervisors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managers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so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they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are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familiar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with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requirements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the law</a:t>
            </a:r>
            <a:endParaRPr sz="2000">
              <a:latin typeface="Arial"/>
              <a:cs typeface="Arial"/>
            </a:endParaRPr>
          </a:p>
          <a:p>
            <a:pPr marL="355600" marR="241935" indent="-342900">
              <a:lnSpc>
                <a:spcPct val="100000"/>
              </a:lnSpc>
              <a:spcBef>
                <a:spcPts val="1200"/>
              </a:spcBef>
              <a:buChar char="•"/>
              <a:tabLst>
                <a:tab pos="355600" algn="l"/>
              </a:tabLst>
            </a:pPr>
            <a:r>
              <a:rPr dirty="0" sz="2000" spc="-50">
                <a:latin typeface="Arial"/>
                <a:cs typeface="Arial"/>
              </a:rPr>
              <a:t>Talk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employees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advance,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if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possible,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about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their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needs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break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time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and </a:t>
            </a:r>
            <a:r>
              <a:rPr dirty="0" sz="2000">
                <a:latin typeface="Arial"/>
                <a:cs typeface="Arial"/>
              </a:rPr>
              <a:t>space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pump</a:t>
            </a:r>
            <a:endParaRPr sz="200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1200"/>
              </a:spcBef>
              <a:buChar char="•"/>
              <a:tabLst>
                <a:tab pos="354965" algn="l"/>
              </a:tabLst>
            </a:pPr>
            <a:r>
              <a:rPr dirty="0" sz="2000">
                <a:latin typeface="Arial"/>
                <a:cs typeface="Arial"/>
              </a:rPr>
              <a:t>Visit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u="sng" sz="20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https://www.dol.gov/agencies/whd/pump-at-</a:t>
            </a:r>
            <a:r>
              <a:rPr dirty="0" u="sng" sz="20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work</a:t>
            </a:r>
            <a:r>
              <a:rPr dirty="0" u="none" sz="2000" spc="-45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dirty="0" u="none" sz="2000">
                <a:latin typeface="Arial"/>
                <a:cs typeface="Arial"/>
              </a:rPr>
              <a:t>for</a:t>
            </a:r>
            <a:r>
              <a:rPr dirty="0" u="none" sz="2000" spc="-25">
                <a:latin typeface="Arial"/>
                <a:cs typeface="Arial"/>
              </a:rPr>
              <a:t> </a:t>
            </a:r>
            <a:r>
              <a:rPr dirty="0" u="none" sz="2000">
                <a:latin typeface="Arial"/>
                <a:cs typeface="Arial"/>
              </a:rPr>
              <a:t>information</a:t>
            </a:r>
            <a:r>
              <a:rPr dirty="0" u="none" sz="2000" spc="-50">
                <a:latin typeface="Arial"/>
                <a:cs typeface="Arial"/>
              </a:rPr>
              <a:t> </a:t>
            </a:r>
            <a:r>
              <a:rPr dirty="0" u="none" sz="2000">
                <a:latin typeface="Arial"/>
                <a:cs typeface="Arial"/>
              </a:rPr>
              <a:t>and</a:t>
            </a:r>
            <a:r>
              <a:rPr dirty="0" u="none" sz="2000" spc="-25">
                <a:latin typeface="Arial"/>
                <a:cs typeface="Arial"/>
              </a:rPr>
              <a:t> </a:t>
            </a:r>
            <a:r>
              <a:rPr dirty="0" u="none" sz="2000" spc="-10">
                <a:latin typeface="Arial"/>
                <a:cs typeface="Arial"/>
              </a:rPr>
              <a:t>contact </a:t>
            </a:r>
            <a:r>
              <a:rPr dirty="0" u="none" sz="2000">
                <a:latin typeface="Arial"/>
                <a:cs typeface="Arial"/>
              </a:rPr>
              <a:t>your</a:t>
            </a:r>
            <a:r>
              <a:rPr dirty="0" u="none" sz="2000" spc="-40">
                <a:latin typeface="Arial"/>
                <a:cs typeface="Arial"/>
              </a:rPr>
              <a:t> </a:t>
            </a:r>
            <a:r>
              <a:rPr dirty="0" u="none" sz="2000">
                <a:latin typeface="Arial"/>
                <a:cs typeface="Arial"/>
              </a:rPr>
              <a:t>local</a:t>
            </a:r>
            <a:r>
              <a:rPr dirty="0" u="none" sz="2000" spc="-40">
                <a:latin typeface="Arial"/>
                <a:cs typeface="Arial"/>
              </a:rPr>
              <a:t> </a:t>
            </a:r>
            <a:r>
              <a:rPr dirty="0" u="none" sz="2000">
                <a:latin typeface="Arial"/>
                <a:cs typeface="Arial"/>
              </a:rPr>
              <a:t>WHD</a:t>
            </a:r>
            <a:r>
              <a:rPr dirty="0" u="none" sz="2000" spc="-35">
                <a:latin typeface="Arial"/>
                <a:cs typeface="Arial"/>
              </a:rPr>
              <a:t> </a:t>
            </a:r>
            <a:r>
              <a:rPr dirty="0" u="none" sz="2000">
                <a:latin typeface="Arial"/>
                <a:cs typeface="Arial"/>
              </a:rPr>
              <a:t>District</a:t>
            </a:r>
            <a:r>
              <a:rPr dirty="0" u="none" sz="2000" spc="-55">
                <a:latin typeface="Arial"/>
                <a:cs typeface="Arial"/>
              </a:rPr>
              <a:t> </a:t>
            </a:r>
            <a:r>
              <a:rPr dirty="0" u="none" sz="2000">
                <a:latin typeface="Arial"/>
                <a:cs typeface="Arial"/>
              </a:rPr>
              <a:t>Office</a:t>
            </a:r>
            <a:r>
              <a:rPr dirty="0" u="none" sz="2000" spc="-35">
                <a:latin typeface="Arial"/>
                <a:cs typeface="Arial"/>
              </a:rPr>
              <a:t> </a:t>
            </a:r>
            <a:r>
              <a:rPr dirty="0" u="none" sz="2000">
                <a:latin typeface="Arial"/>
                <a:cs typeface="Arial"/>
              </a:rPr>
              <a:t>if</a:t>
            </a:r>
            <a:r>
              <a:rPr dirty="0" u="none" sz="2000" spc="-30">
                <a:latin typeface="Arial"/>
                <a:cs typeface="Arial"/>
              </a:rPr>
              <a:t> </a:t>
            </a:r>
            <a:r>
              <a:rPr dirty="0" u="none" sz="2000">
                <a:latin typeface="Arial"/>
                <a:cs typeface="Arial"/>
              </a:rPr>
              <a:t>you</a:t>
            </a:r>
            <a:r>
              <a:rPr dirty="0" u="none" sz="2000" spc="-40">
                <a:latin typeface="Arial"/>
                <a:cs typeface="Arial"/>
              </a:rPr>
              <a:t> </a:t>
            </a:r>
            <a:r>
              <a:rPr dirty="0" u="none" sz="2000">
                <a:latin typeface="Arial"/>
                <a:cs typeface="Arial"/>
              </a:rPr>
              <a:t>have</a:t>
            </a:r>
            <a:r>
              <a:rPr dirty="0" u="none" sz="2000" spc="-25">
                <a:latin typeface="Arial"/>
                <a:cs typeface="Arial"/>
              </a:rPr>
              <a:t> </a:t>
            </a:r>
            <a:r>
              <a:rPr dirty="0" u="none" sz="2000" spc="-10">
                <a:latin typeface="Arial"/>
                <a:cs typeface="Arial"/>
              </a:rPr>
              <a:t>questions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0" y="515137"/>
            <a:ext cx="4035425" cy="716280"/>
          </a:xfrm>
          <a:prstGeom prst="rect">
            <a:avLst/>
          </a:prstGeom>
          <a:solidFill>
            <a:srgbClr val="DEEBF7"/>
          </a:solidFill>
        </p:spPr>
        <p:txBody>
          <a:bodyPr wrap="square" lIns="0" tIns="214630" rIns="0" bIns="0" rtlCol="0" vert="horz">
            <a:spAutoFit/>
          </a:bodyPr>
          <a:lstStyle/>
          <a:p>
            <a:pPr marL="859790">
              <a:lnSpc>
                <a:spcPct val="100000"/>
              </a:lnSpc>
              <a:spcBef>
                <a:spcPts val="1690"/>
              </a:spcBef>
            </a:pPr>
            <a:r>
              <a:rPr dirty="0" sz="1800">
                <a:solidFill>
                  <a:srgbClr val="16375E"/>
                </a:solidFill>
                <a:latin typeface="Arial"/>
                <a:cs typeface="Arial"/>
              </a:rPr>
              <a:t>During</a:t>
            </a:r>
            <a:r>
              <a:rPr dirty="0" sz="1800" spc="-85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16375E"/>
                </a:solidFill>
                <a:latin typeface="Arial"/>
                <a:cs typeface="Arial"/>
              </a:rPr>
              <a:t>Your</a:t>
            </a:r>
            <a:r>
              <a:rPr dirty="0" sz="1800" spc="-7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6375E"/>
                </a:solidFill>
                <a:latin typeface="Arial"/>
                <a:cs typeface="Arial"/>
              </a:rPr>
              <a:t>Pregnancy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092575" y="515124"/>
            <a:ext cx="4006850" cy="716280"/>
          </a:xfrm>
          <a:prstGeom prst="rect">
            <a:avLst/>
          </a:prstGeom>
          <a:solidFill>
            <a:srgbClr val="DEEBF7"/>
          </a:solidFill>
        </p:spPr>
        <p:txBody>
          <a:bodyPr wrap="square" lIns="0" tIns="214630" rIns="0" bIns="0" rtlCol="0" vert="horz">
            <a:spAutoFit/>
          </a:bodyPr>
          <a:lstStyle/>
          <a:p>
            <a:pPr marL="1210945">
              <a:lnSpc>
                <a:spcPct val="100000"/>
              </a:lnSpc>
              <a:spcBef>
                <a:spcPts val="1690"/>
              </a:spcBef>
            </a:pPr>
            <a:r>
              <a:rPr dirty="0" sz="1800">
                <a:solidFill>
                  <a:srgbClr val="16375E"/>
                </a:solidFill>
                <a:latin typeface="Arial"/>
                <a:cs typeface="Arial"/>
              </a:rPr>
              <a:t>Birth</a:t>
            </a:r>
            <a:r>
              <a:rPr dirty="0" sz="1800" spc="-15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6375E"/>
                </a:solidFill>
                <a:latin typeface="Arial"/>
                <a:cs typeface="Arial"/>
              </a:rPr>
              <a:t>&amp;</a:t>
            </a:r>
            <a:r>
              <a:rPr dirty="0" sz="1800" spc="-10">
                <a:solidFill>
                  <a:srgbClr val="16375E"/>
                </a:solidFill>
                <a:latin typeface="Arial"/>
                <a:cs typeface="Arial"/>
              </a:rPr>
              <a:t> Bonding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156575" y="515124"/>
            <a:ext cx="4035425" cy="716280"/>
          </a:xfrm>
          <a:prstGeom prst="rect">
            <a:avLst/>
          </a:prstGeom>
          <a:solidFill>
            <a:srgbClr val="16375E"/>
          </a:solidFill>
        </p:spPr>
        <p:txBody>
          <a:bodyPr wrap="square" lIns="0" tIns="207010" rIns="0" bIns="0" rtlCol="0" vert="horz">
            <a:spAutoFit/>
          </a:bodyPr>
          <a:lstStyle/>
          <a:p>
            <a:pPr marL="205104">
              <a:lnSpc>
                <a:spcPct val="100000"/>
              </a:lnSpc>
              <a:spcBef>
                <a:spcPts val="1630"/>
              </a:spcBef>
            </a:pPr>
            <a:r>
              <a:rPr dirty="0" sz="1800">
                <a:solidFill>
                  <a:srgbClr val="FFC000"/>
                </a:solidFill>
                <a:latin typeface="Arial Black"/>
                <a:cs typeface="Arial Black"/>
              </a:rPr>
              <a:t>Returning</a:t>
            </a:r>
            <a:r>
              <a:rPr dirty="0" sz="1800" spc="-1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FFC000"/>
                </a:solidFill>
                <a:latin typeface="Arial Black"/>
                <a:cs typeface="Arial Black"/>
              </a:rPr>
              <a:t>to</a:t>
            </a:r>
            <a:r>
              <a:rPr dirty="0" sz="1800" spc="-1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FFC000"/>
                </a:solidFill>
                <a:latin typeface="Arial Black"/>
                <a:cs typeface="Arial Black"/>
              </a:rPr>
              <a:t>Work</a:t>
            </a:r>
            <a:r>
              <a:rPr dirty="0" sz="1800" spc="-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FFC000"/>
                </a:solidFill>
                <a:latin typeface="Arial Black"/>
                <a:cs typeface="Arial Black"/>
              </a:rPr>
              <a:t>&amp;</a:t>
            </a:r>
            <a:r>
              <a:rPr dirty="0" sz="1800" spc="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800" spc="-10">
                <a:solidFill>
                  <a:srgbClr val="FFC000"/>
                </a:solidFill>
                <a:latin typeface="Arial Black"/>
                <a:cs typeface="Arial Black"/>
              </a:rPr>
              <a:t>Nursing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88340" y="1614550"/>
            <a:ext cx="6379845" cy="34721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607695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latin typeface="Arial"/>
                <a:cs typeface="Arial"/>
              </a:rPr>
              <a:t>What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should</a:t>
            </a:r>
            <a:r>
              <a:rPr dirty="0" sz="2800" spc="-2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tell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my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employer</a:t>
            </a:r>
            <a:r>
              <a:rPr dirty="0" sz="2800" spc="-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if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spc="-50" b="1">
                <a:latin typeface="Arial"/>
                <a:cs typeface="Arial"/>
              </a:rPr>
              <a:t>I </a:t>
            </a:r>
            <a:r>
              <a:rPr dirty="0" sz="2800" b="1">
                <a:latin typeface="Arial"/>
                <a:cs typeface="Arial"/>
              </a:rPr>
              <a:t>need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to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take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breaks</a:t>
            </a:r>
            <a:r>
              <a:rPr dirty="0" sz="2800" spc="-3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to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pump?</a:t>
            </a:r>
            <a:endParaRPr sz="2800">
              <a:latin typeface="Arial"/>
              <a:cs typeface="Arial"/>
            </a:endParaRPr>
          </a:p>
          <a:p>
            <a:pPr marL="355600" marR="300355" indent="-342900">
              <a:lnSpc>
                <a:spcPct val="100000"/>
              </a:lnSpc>
              <a:spcBef>
                <a:spcPts val="1220"/>
              </a:spcBef>
              <a:buChar char="•"/>
              <a:tabLst>
                <a:tab pos="355600" algn="l"/>
              </a:tabLst>
            </a:pPr>
            <a:r>
              <a:rPr dirty="0" sz="2000" spc="-50">
                <a:latin typeface="Arial"/>
                <a:cs typeface="Arial"/>
              </a:rPr>
              <a:t>Talk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your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employer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advance,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if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you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can,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about </a:t>
            </a:r>
            <a:r>
              <a:rPr dirty="0" sz="2000">
                <a:latin typeface="Arial"/>
                <a:cs typeface="Arial"/>
              </a:rPr>
              <a:t>your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needs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break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time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space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pump.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200"/>
              </a:spcBef>
              <a:buChar char="•"/>
              <a:tabLst>
                <a:tab pos="355600" algn="l"/>
              </a:tabLst>
            </a:pPr>
            <a:r>
              <a:rPr dirty="0" sz="2000" spc="-50">
                <a:latin typeface="Arial"/>
                <a:cs typeface="Arial"/>
              </a:rPr>
              <a:t>Talk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your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employer,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if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you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can,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about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frequency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duration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breaks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you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will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need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express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milk.</a:t>
            </a:r>
            <a:endParaRPr sz="2000">
              <a:latin typeface="Arial"/>
              <a:cs typeface="Arial"/>
            </a:endParaRPr>
          </a:p>
          <a:p>
            <a:pPr marL="354965" marR="34925" indent="-342900">
              <a:lnSpc>
                <a:spcPct val="100000"/>
              </a:lnSpc>
              <a:spcBef>
                <a:spcPts val="1200"/>
              </a:spcBef>
              <a:buChar char="•"/>
              <a:tabLst>
                <a:tab pos="354965" algn="l"/>
              </a:tabLst>
            </a:pPr>
            <a:r>
              <a:rPr dirty="0" sz="2000">
                <a:latin typeface="Arial"/>
                <a:cs typeface="Arial"/>
              </a:rPr>
              <a:t>Visit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u="sng" sz="20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https://www.dol.gov/agencies/whd/pump-at-</a:t>
            </a:r>
            <a:r>
              <a:rPr dirty="0" u="sng" sz="2000" spc="-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work</a:t>
            </a:r>
            <a:r>
              <a:rPr dirty="0" u="none" sz="2000" spc="-2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dirty="0" u="none" sz="2000">
                <a:latin typeface="Arial"/>
                <a:cs typeface="Arial"/>
              </a:rPr>
              <a:t>for</a:t>
            </a:r>
            <a:r>
              <a:rPr dirty="0" u="none" sz="2000" spc="-30">
                <a:latin typeface="Arial"/>
                <a:cs typeface="Arial"/>
              </a:rPr>
              <a:t> </a:t>
            </a:r>
            <a:r>
              <a:rPr dirty="0" u="none" sz="2000">
                <a:latin typeface="Arial"/>
                <a:cs typeface="Arial"/>
              </a:rPr>
              <a:t>information</a:t>
            </a:r>
            <a:r>
              <a:rPr dirty="0" u="none" sz="2000" spc="-55">
                <a:latin typeface="Arial"/>
                <a:cs typeface="Arial"/>
              </a:rPr>
              <a:t> </a:t>
            </a:r>
            <a:r>
              <a:rPr dirty="0" u="none" sz="2000">
                <a:latin typeface="Arial"/>
                <a:cs typeface="Arial"/>
              </a:rPr>
              <a:t>and</a:t>
            </a:r>
            <a:r>
              <a:rPr dirty="0" u="none" sz="2000" spc="-30">
                <a:latin typeface="Arial"/>
                <a:cs typeface="Arial"/>
              </a:rPr>
              <a:t> </a:t>
            </a:r>
            <a:r>
              <a:rPr dirty="0" u="none" sz="2000">
                <a:latin typeface="Arial"/>
                <a:cs typeface="Arial"/>
              </a:rPr>
              <a:t>contact</a:t>
            </a:r>
            <a:r>
              <a:rPr dirty="0" u="none" sz="2000" spc="-45">
                <a:latin typeface="Arial"/>
                <a:cs typeface="Arial"/>
              </a:rPr>
              <a:t> </a:t>
            </a:r>
            <a:r>
              <a:rPr dirty="0" u="none" sz="2000">
                <a:latin typeface="Arial"/>
                <a:cs typeface="Arial"/>
              </a:rPr>
              <a:t>your</a:t>
            </a:r>
            <a:r>
              <a:rPr dirty="0" u="none" sz="2000" spc="-40">
                <a:latin typeface="Arial"/>
                <a:cs typeface="Arial"/>
              </a:rPr>
              <a:t> </a:t>
            </a:r>
            <a:r>
              <a:rPr dirty="0" u="none" sz="2000">
                <a:latin typeface="Arial"/>
                <a:cs typeface="Arial"/>
              </a:rPr>
              <a:t>local</a:t>
            </a:r>
            <a:r>
              <a:rPr dirty="0" u="none" sz="2000" spc="-20">
                <a:latin typeface="Arial"/>
                <a:cs typeface="Arial"/>
              </a:rPr>
              <a:t> </a:t>
            </a:r>
            <a:r>
              <a:rPr dirty="0" u="none" sz="2000">
                <a:latin typeface="Arial"/>
                <a:cs typeface="Arial"/>
              </a:rPr>
              <a:t>WHD</a:t>
            </a:r>
            <a:r>
              <a:rPr dirty="0" u="none" sz="2000" spc="-30">
                <a:latin typeface="Arial"/>
                <a:cs typeface="Arial"/>
              </a:rPr>
              <a:t> </a:t>
            </a:r>
            <a:r>
              <a:rPr dirty="0" u="none" sz="2000" spc="-10">
                <a:latin typeface="Arial"/>
                <a:cs typeface="Arial"/>
              </a:rPr>
              <a:t>District </a:t>
            </a:r>
            <a:r>
              <a:rPr dirty="0" u="none" sz="2000">
                <a:latin typeface="Arial"/>
                <a:cs typeface="Arial"/>
              </a:rPr>
              <a:t>Office</a:t>
            </a:r>
            <a:r>
              <a:rPr dirty="0" u="none" sz="2000" spc="-50">
                <a:latin typeface="Arial"/>
                <a:cs typeface="Arial"/>
              </a:rPr>
              <a:t> </a:t>
            </a:r>
            <a:r>
              <a:rPr dirty="0" u="none" sz="2000">
                <a:latin typeface="Arial"/>
                <a:cs typeface="Arial"/>
              </a:rPr>
              <a:t>if</a:t>
            </a:r>
            <a:r>
              <a:rPr dirty="0" u="none" sz="2000" spc="-30">
                <a:latin typeface="Arial"/>
                <a:cs typeface="Arial"/>
              </a:rPr>
              <a:t> </a:t>
            </a:r>
            <a:r>
              <a:rPr dirty="0" u="none" sz="2000">
                <a:latin typeface="Arial"/>
                <a:cs typeface="Arial"/>
              </a:rPr>
              <a:t>you</a:t>
            </a:r>
            <a:r>
              <a:rPr dirty="0" u="none" sz="2000" spc="-25">
                <a:latin typeface="Arial"/>
                <a:cs typeface="Arial"/>
              </a:rPr>
              <a:t> </a:t>
            </a:r>
            <a:r>
              <a:rPr dirty="0" u="none" sz="2000">
                <a:latin typeface="Arial"/>
                <a:cs typeface="Arial"/>
              </a:rPr>
              <a:t>have</a:t>
            </a:r>
            <a:r>
              <a:rPr dirty="0" u="none" sz="2000" spc="-35">
                <a:latin typeface="Arial"/>
                <a:cs typeface="Arial"/>
              </a:rPr>
              <a:t> </a:t>
            </a:r>
            <a:r>
              <a:rPr dirty="0" u="none" sz="2000" spc="-10">
                <a:latin typeface="Arial"/>
                <a:cs typeface="Arial"/>
              </a:rPr>
              <a:t>questions.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7986903" y="2095119"/>
            <a:ext cx="3169285" cy="3171190"/>
            <a:chOff x="7986903" y="2095119"/>
            <a:chExt cx="3169285" cy="317119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66704" y="2275002"/>
              <a:ext cx="2809555" cy="2810914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7991665" y="2099881"/>
              <a:ext cx="3159760" cy="3161665"/>
            </a:xfrm>
            <a:custGeom>
              <a:avLst/>
              <a:gdLst/>
              <a:ahLst/>
              <a:cxnLst/>
              <a:rect l="l" t="t" r="r" b="b"/>
              <a:pathLst>
                <a:path w="3159759" h="3161665">
                  <a:moveTo>
                    <a:pt x="0" y="0"/>
                  </a:moveTo>
                  <a:lnTo>
                    <a:pt x="3159632" y="0"/>
                  </a:lnTo>
                  <a:lnTo>
                    <a:pt x="3159632" y="3161157"/>
                  </a:lnTo>
                  <a:lnTo>
                    <a:pt x="0" y="316115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27</a:t>
            </a:fld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5887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U.S.</a:t>
            </a:r>
            <a:r>
              <a:rPr dirty="0" spc="-15"/>
              <a:t> </a:t>
            </a:r>
            <a:r>
              <a:rPr dirty="0"/>
              <a:t>Department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Labor</a:t>
            </a:r>
            <a:r>
              <a:rPr dirty="0" spc="254"/>
              <a:t> </a:t>
            </a:r>
            <a:r>
              <a:rPr dirty="0"/>
              <a:t>|</a:t>
            </a:r>
            <a:r>
              <a:rPr dirty="0" spc="245"/>
              <a:t> </a:t>
            </a:r>
            <a:r>
              <a:rPr dirty="0"/>
              <a:t>Wage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Hour</a:t>
            </a:r>
            <a:r>
              <a:rPr dirty="0" spc="-5"/>
              <a:t> </a:t>
            </a:r>
            <a:r>
              <a:rPr dirty="0" spc="-10"/>
              <a:t>Division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5905506"/>
            <a:ext cx="5279135" cy="66828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34856" y="5905500"/>
              <a:ext cx="2447543" cy="63245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6438900"/>
              <a:ext cx="12192000" cy="419100"/>
            </a:xfrm>
            <a:custGeom>
              <a:avLst/>
              <a:gdLst/>
              <a:ahLst/>
              <a:cxnLst/>
              <a:rect l="l" t="t" r="r" b="b"/>
              <a:pathLst>
                <a:path w="12192000" h="419100">
                  <a:moveTo>
                    <a:pt x="12192000" y="0"/>
                  </a:moveTo>
                  <a:lnTo>
                    <a:pt x="0" y="0"/>
                  </a:lnTo>
                  <a:lnTo>
                    <a:pt x="0" y="419100"/>
                  </a:lnTo>
                  <a:lnTo>
                    <a:pt x="12192000" y="4191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6375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1999" cy="6438900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0" y="3572255"/>
            <a:ext cx="11313160" cy="988060"/>
          </a:xfrm>
          <a:prstGeom prst="rect">
            <a:avLst/>
          </a:prstGeom>
          <a:solidFill>
            <a:srgbClr val="16375E"/>
          </a:solidFill>
        </p:spPr>
        <p:txBody>
          <a:bodyPr wrap="square" lIns="0" tIns="0" rIns="0" bIns="0" rtlCol="0" vert="horz">
            <a:spAutoFit/>
          </a:bodyPr>
          <a:lstStyle/>
          <a:p>
            <a:pPr marL="457200">
              <a:lnSpc>
                <a:spcPts val="6959"/>
              </a:lnSpc>
            </a:pPr>
            <a:r>
              <a:rPr dirty="0" sz="6000" spc="-10" b="1">
                <a:solidFill>
                  <a:srgbClr val="FDBB10"/>
                </a:solidFill>
                <a:latin typeface="Arial"/>
                <a:cs typeface="Arial"/>
              </a:rPr>
              <a:t>Compliance</a:t>
            </a:r>
            <a:r>
              <a:rPr dirty="0" sz="6000" spc="-350" b="1">
                <a:solidFill>
                  <a:srgbClr val="FDBB10"/>
                </a:solidFill>
                <a:latin typeface="Arial"/>
                <a:cs typeface="Arial"/>
              </a:rPr>
              <a:t> </a:t>
            </a:r>
            <a:r>
              <a:rPr dirty="0" sz="6000" spc="-10" b="1">
                <a:solidFill>
                  <a:srgbClr val="FDBB10"/>
                </a:solidFill>
                <a:latin typeface="Arial"/>
                <a:cs typeface="Arial"/>
              </a:rPr>
              <a:t>Assistance</a:t>
            </a:r>
            <a:endParaRPr sz="6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27</a:t>
            </a:fld>
          </a:p>
        </p:txBody>
      </p: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5887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U.S.</a:t>
            </a:r>
            <a:r>
              <a:rPr dirty="0" spc="-15"/>
              <a:t> </a:t>
            </a:r>
            <a:r>
              <a:rPr dirty="0"/>
              <a:t>Department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Labor</a:t>
            </a:r>
            <a:r>
              <a:rPr dirty="0" spc="254"/>
              <a:t> </a:t>
            </a:r>
            <a:r>
              <a:rPr dirty="0"/>
              <a:t>|</a:t>
            </a:r>
            <a:r>
              <a:rPr dirty="0" spc="245"/>
              <a:t> </a:t>
            </a:r>
            <a:r>
              <a:rPr dirty="0"/>
              <a:t>Wage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Hour</a:t>
            </a:r>
            <a:r>
              <a:rPr dirty="0" spc="-5"/>
              <a:t> </a:t>
            </a:r>
            <a:r>
              <a:rPr dirty="0" spc="-10"/>
              <a:t>Division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94131"/>
            <a:ext cx="11826240" cy="1252855"/>
          </a:xfrm>
          <a:prstGeom prst="rect"/>
          <a:solidFill>
            <a:srgbClr val="16375E"/>
          </a:solidFill>
          <a:ln w="6350">
            <a:solidFill>
              <a:srgbClr val="5B9BD4"/>
            </a:solidFill>
          </a:ln>
        </p:spPr>
        <p:txBody>
          <a:bodyPr wrap="square" lIns="0" tIns="187325" rIns="0" bIns="0" rtlCol="0" vert="horz">
            <a:spAutoFit/>
          </a:bodyPr>
          <a:lstStyle/>
          <a:p>
            <a:pPr marL="701040">
              <a:lnSpc>
                <a:spcPct val="100000"/>
              </a:lnSpc>
              <a:spcBef>
                <a:spcPts val="1475"/>
              </a:spcBef>
            </a:pPr>
            <a:r>
              <a:rPr dirty="0" sz="4400"/>
              <a:t>WHD</a:t>
            </a:r>
            <a:r>
              <a:rPr dirty="0" sz="4400" spc="-35"/>
              <a:t> </a:t>
            </a:r>
            <a:r>
              <a:rPr dirty="0" sz="4400" spc="-10"/>
              <a:t>Resources</a:t>
            </a:r>
            <a:endParaRPr sz="44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27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5887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U.S.</a:t>
            </a:r>
            <a:r>
              <a:rPr dirty="0" spc="-15"/>
              <a:t> </a:t>
            </a:r>
            <a:r>
              <a:rPr dirty="0"/>
              <a:t>Department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Labor</a:t>
            </a:r>
            <a:r>
              <a:rPr dirty="0" spc="254"/>
              <a:t> </a:t>
            </a:r>
            <a:r>
              <a:rPr dirty="0"/>
              <a:t>|</a:t>
            </a:r>
            <a:r>
              <a:rPr dirty="0" spc="245"/>
              <a:t> </a:t>
            </a:r>
            <a:r>
              <a:rPr dirty="0"/>
              <a:t>Wage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Hour</a:t>
            </a:r>
            <a:r>
              <a:rPr dirty="0" spc="-5"/>
              <a:t> </a:t>
            </a:r>
            <a:r>
              <a:rPr dirty="0" spc="-10"/>
              <a:t>Division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88340" y="1743862"/>
            <a:ext cx="10774045" cy="40963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51130">
              <a:lnSpc>
                <a:spcPct val="106800"/>
              </a:lnSpc>
              <a:spcBef>
                <a:spcPts val="100"/>
              </a:spcBef>
            </a:pPr>
            <a:r>
              <a:rPr dirty="0" sz="2800">
                <a:latin typeface="Arial"/>
                <a:cs typeface="Arial"/>
              </a:rPr>
              <a:t>Additional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information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about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u="sng" sz="28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FLSA</a:t>
            </a:r>
            <a:r>
              <a:rPr dirty="0" u="sng" sz="2800" spc="-18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28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Protections</a:t>
            </a:r>
            <a:r>
              <a:rPr dirty="0" u="sng" sz="2800" spc="-5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28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to</a:t>
            </a:r>
            <a:r>
              <a:rPr dirty="0" u="sng" sz="2800" spc="-5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28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Pump</a:t>
            </a:r>
            <a:r>
              <a:rPr dirty="0" u="sng" sz="2800" spc="-4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28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at</a:t>
            </a:r>
            <a:r>
              <a:rPr dirty="0" u="sng" sz="2800" spc="-6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2800" spc="-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Work</a:t>
            </a:r>
            <a:r>
              <a:rPr dirty="0" u="none" sz="2800" spc="-2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dirty="0" u="none" sz="2800">
                <a:latin typeface="Arial"/>
                <a:cs typeface="Arial"/>
              </a:rPr>
              <a:t>can</a:t>
            </a:r>
            <a:r>
              <a:rPr dirty="0" u="none" sz="2800" spc="25">
                <a:latin typeface="Arial"/>
                <a:cs typeface="Arial"/>
              </a:rPr>
              <a:t> </a:t>
            </a:r>
            <a:r>
              <a:rPr dirty="0" u="none" sz="2800">
                <a:latin typeface="Arial"/>
                <a:cs typeface="Arial"/>
              </a:rPr>
              <a:t>be</a:t>
            </a:r>
            <a:r>
              <a:rPr dirty="0" u="none" sz="2800" spc="25">
                <a:latin typeface="Arial"/>
                <a:cs typeface="Arial"/>
              </a:rPr>
              <a:t> </a:t>
            </a:r>
            <a:r>
              <a:rPr dirty="0" u="none" sz="2800">
                <a:latin typeface="Arial"/>
                <a:cs typeface="Arial"/>
              </a:rPr>
              <a:t>found</a:t>
            </a:r>
            <a:r>
              <a:rPr dirty="0" u="none" sz="2800" spc="25">
                <a:latin typeface="Arial"/>
                <a:cs typeface="Arial"/>
              </a:rPr>
              <a:t> </a:t>
            </a:r>
            <a:r>
              <a:rPr dirty="0" u="none" sz="2800">
                <a:latin typeface="Arial"/>
                <a:cs typeface="Arial"/>
              </a:rPr>
              <a:t>at</a:t>
            </a:r>
            <a:r>
              <a:rPr dirty="0" u="none" sz="2800" spc="10">
                <a:latin typeface="Arial"/>
                <a:cs typeface="Arial"/>
              </a:rPr>
              <a:t> </a:t>
            </a:r>
            <a:r>
              <a:rPr dirty="0" u="sng" sz="2800" spc="-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https://www.dol.gov/agencies/whd/pump-</a:t>
            </a:r>
            <a:r>
              <a:rPr dirty="0" u="sng" sz="28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at-</a:t>
            </a:r>
            <a:r>
              <a:rPr dirty="0" u="sng" sz="2800" spc="-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work</a:t>
            </a:r>
            <a:endParaRPr sz="2800">
              <a:latin typeface="Arial"/>
              <a:cs typeface="Arial"/>
            </a:endParaRPr>
          </a:p>
          <a:p>
            <a:pPr marL="697865" indent="-456565">
              <a:lnSpc>
                <a:spcPct val="100000"/>
              </a:lnSpc>
              <a:spcBef>
                <a:spcPts val="1140"/>
              </a:spcBef>
              <a:buChar char="•"/>
              <a:tabLst>
                <a:tab pos="697865" algn="l"/>
              </a:tabLst>
            </a:pPr>
            <a:r>
              <a:rPr dirty="0" sz="2800">
                <a:latin typeface="Arial"/>
                <a:cs typeface="Arial"/>
              </a:rPr>
              <a:t>Fact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Sheet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#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73: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FLSA</a:t>
            </a:r>
            <a:r>
              <a:rPr dirty="0" sz="2800" spc="-18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Protections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Pump</a:t>
            </a:r>
            <a:r>
              <a:rPr dirty="0" sz="2800" spc="-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Breast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Milk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at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Work</a:t>
            </a:r>
            <a:endParaRPr sz="2800">
              <a:latin typeface="Arial"/>
              <a:cs typeface="Arial"/>
            </a:endParaRPr>
          </a:p>
          <a:p>
            <a:pPr marL="697865" indent="-456565">
              <a:lnSpc>
                <a:spcPct val="100000"/>
              </a:lnSpc>
              <a:spcBef>
                <a:spcPts val="225"/>
              </a:spcBef>
              <a:buChar char="•"/>
              <a:tabLst>
                <a:tab pos="697865" algn="l"/>
              </a:tabLst>
            </a:pPr>
            <a:r>
              <a:rPr dirty="0" sz="2800" spc="-10">
                <a:latin typeface="Arial"/>
                <a:cs typeface="Arial"/>
              </a:rPr>
              <a:t>FAQs: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FLSA</a:t>
            </a:r>
            <a:r>
              <a:rPr dirty="0" sz="2800" spc="-18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Protections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Pump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Breast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Milk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at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Work</a:t>
            </a:r>
            <a:endParaRPr sz="2800">
              <a:latin typeface="Arial"/>
              <a:cs typeface="Arial"/>
            </a:endParaRPr>
          </a:p>
          <a:p>
            <a:pPr marL="697865" marR="1308735" indent="-457834">
              <a:lnSpc>
                <a:spcPct val="1071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697865" algn="l"/>
              </a:tabLst>
            </a:pPr>
            <a:r>
              <a:rPr dirty="0" u="sng" sz="28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Field</a:t>
            </a:r>
            <a:r>
              <a:rPr dirty="0" u="sng" sz="2800" spc="-18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28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Assistance</a:t>
            </a:r>
            <a:r>
              <a:rPr dirty="0" u="sng" sz="2800" spc="-5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28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Bulletin</a:t>
            </a:r>
            <a:r>
              <a:rPr dirty="0" u="sng" sz="2800" spc="-4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28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No.</a:t>
            </a:r>
            <a:r>
              <a:rPr dirty="0" u="sng" sz="2800" spc="-4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2800" spc="-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2023-</a:t>
            </a:r>
            <a:r>
              <a:rPr dirty="0" u="sng" sz="28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02:</a:t>
            </a:r>
            <a:r>
              <a:rPr dirty="0" u="sng" sz="2800" spc="-3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28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Enforcement</a:t>
            </a:r>
            <a:r>
              <a:rPr dirty="0" u="sng" sz="2800" spc="-4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2800" spc="-2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of</a:t>
            </a:r>
            <a:r>
              <a:rPr dirty="0" u="none" sz="2800" spc="-25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dirty="0" u="sng" sz="28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Protections</a:t>
            </a:r>
            <a:r>
              <a:rPr dirty="0" u="sng" sz="2800" spc="-5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28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for</a:t>
            </a:r>
            <a:r>
              <a:rPr dirty="0" u="sng" sz="2800" spc="-5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28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Employees</a:t>
            </a:r>
            <a:r>
              <a:rPr dirty="0" u="sng" sz="2800" spc="-3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28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to</a:t>
            </a:r>
            <a:r>
              <a:rPr dirty="0" u="sng" sz="2800" spc="-5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28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Pump</a:t>
            </a:r>
            <a:r>
              <a:rPr dirty="0" u="sng" sz="2800" spc="-3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28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Breast</a:t>
            </a:r>
            <a:r>
              <a:rPr dirty="0" u="sng" sz="2800" spc="-4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28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Milk</a:t>
            </a:r>
            <a:r>
              <a:rPr dirty="0" u="sng" sz="2800" spc="-4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28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at</a:t>
            </a:r>
            <a:r>
              <a:rPr dirty="0" u="sng" sz="2800" spc="-6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2800" spc="-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Work</a:t>
            </a:r>
            <a:endParaRPr sz="2800">
              <a:latin typeface="Arial"/>
              <a:cs typeface="Arial"/>
            </a:endParaRPr>
          </a:p>
          <a:p>
            <a:pPr marL="70485" marR="1332865" indent="-58419">
              <a:lnSpc>
                <a:spcPct val="119600"/>
              </a:lnSpc>
              <a:spcBef>
                <a:spcPts val="1550"/>
              </a:spcBef>
            </a:pPr>
            <a:r>
              <a:rPr dirty="0" u="sng" sz="28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What</a:t>
            </a:r>
            <a:r>
              <a:rPr dirty="0" u="sng" sz="2800" spc="-8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28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to</a:t>
            </a:r>
            <a:r>
              <a:rPr dirty="0" u="sng" sz="2800" spc="-6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28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Expect</a:t>
            </a:r>
            <a:r>
              <a:rPr dirty="0" u="sng" sz="2800" spc="-8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28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from</a:t>
            </a:r>
            <a:r>
              <a:rPr dirty="0" u="sng" sz="2800" spc="-114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2800" spc="-4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Your</a:t>
            </a:r>
            <a:r>
              <a:rPr dirty="0" u="sng" sz="2800" spc="-6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28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Employer</a:t>
            </a:r>
            <a:r>
              <a:rPr dirty="0" u="sng" sz="2800" spc="-5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28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When</a:t>
            </a:r>
            <a:r>
              <a:rPr dirty="0" u="sng" sz="2800" spc="-1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2800" spc="-2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You’re</a:t>
            </a:r>
            <a:r>
              <a:rPr dirty="0" u="sng" sz="2800" spc="-6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28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Expecting</a:t>
            </a:r>
            <a:r>
              <a:rPr dirty="0" u="none" sz="2800" spc="-1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dirty="0" u="none" sz="2800" spc="-20">
                <a:latin typeface="Arial"/>
                <a:cs typeface="Arial"/>
                <a:hlinkClick r:id="rId4"/>
              </a:rPr>
              <a:t>http://www.dol.gov/agencies/whd/maternal-</a:t>
            </a:r>
            <a:r>
              <a:rPr dirty="0" u="none" sz="2800" spc="-10">
                <a:latin typeface="Arial"/>
                <a:cs typeface="Arial"/>
                <a:hlinkClick r:id="rId4"/>
              </a:rPr>
              <a:t>health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94131"/>
            <a:ext cx="11826240" cy="1252855"/>
          </a:xfrm>
          <a:prstGeom prst="rect"/>
          <a:solidFill>
            <a:srgbClr val="16375E"/>
          </a:solidFill>
          <a:ln w="6350">
            <a:solidFill>
              <a:srgbClr val="5B9BD4"/>
            </a:solidFill>
          </a:ln>
        </p:spPr>
        <p:txBody>
          <a:bodyPr wrap="square" lIns="0" tIns="187325" rIns="0" bIns="0" rtlCol="0" vert="horz">
            <a:spAutoFit/>
          </a:bodyPr>
          <a:lstStyle/>
          <a:p>
            <a:pPr marL="701040">
              <a:lnSpc>
                <a:spcPct val="100000"/>
              </a:lnSpc>
              <a:spcBef>
                <a:spcPts val="1475"/>
              </a:spcBef>
            </a:pPr>
            <a:r>
              <a:rPr dirty="0" sz="4400"/>
              <a:t>Additional</a:t>
            </a:r>
            <a:r>
              <a:rPr dirty="0" sz="4400" spc="-65"/>
              <a:t> </a:t>
            </a:r>
            <a:r>
              <a:rPr dirty="0" sz="4400" spc="-10"/>
              <a:t>Resources</a:t>
            </a:r>
            <a:endParaRPr sz="44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27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5887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U.S.</a:t>
            </a:r>
            <a:r>
              <a:rPr dirty="0" spc="-15"/>
              <a:t> </a:t>
            </a:r>
            <a:r>
              <a:rPr dirty="0"/>
              <a:t>Department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Labor</a:t>
            </a:r>
            <a:r>
              <a:rPr dirty="0" spc="254"/>
              <a:t> </a:t>
            </a:r>
            <a:r>
              <a:rPr dirty="0"/>
              <a:t>|</a:t>
            </a:r>
            <a:r>
              <a:rPr dirty="0" spc="245"/>
              <a:t> </a:t>
            </a:r>
            <a:r>
              <a:rPr dirty="0"/>
              <a:t>Wage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Hour</a:t>
            </a:r>
            <a:r>
              <a:rPr dirty="0" spc="-5"/>
              <a:t> </a:t>
            </a:r>
            <a:r>
              <a:rPr dirty="0" spc="-10"/>
              <a:t>Division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87861" y="1673379"/>
            <a:ext cx="10420350" cy="453263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469900" marR="527685" indent="-457200">
              <a:lnSpc>
                <a:spcPts val="2160"/>
              </a:lnSpc>
              <a:spcBef>
                <a:spcPts val="375"/>
              </a:spcBef>
              <a:buClr>
                <a:srgbClr val="000000"/>
              </a:buClr>
              <a:buChar char="•"/>
              <a:tabLst>
                <a:tab pos="469900" algn="l"/>
              </a:tabLst>
            </a:pPr>
            <a:r>
              <a:rPr dirty="0" u="sng" sz="20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Supporting</a:t>
            </a:r>
            <a:r>
              <a:rPr dirty="0" u="sng" sz="2000" spc="-5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20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Nursing</a:t>
            </a:r>
            <a:r>
              <a:rPr dirty="0" u="sng" sz="2000" spc="-5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20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Moms</a:t>
            </a:r>
            <a:r>
              <a:rPr dirty="0" u="sng" sz="2000" spc="-4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20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at</a:t>
            </a:r>
            <a:r>
              <a:rPr dirty="0" u="sng" sz="2000" spc="-5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20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Work:</a:t>
            </a:r>
            <a:r>
              <a:rPr dirty="0" u="sng" sz="2000" spc="-6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20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Employer</a:t>
            </a:r>
            <a:r>
              <a:rPr dirty="0" u="sng" sz="2000" spc="-4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20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Solutions</a:t>
            </a:r>
            <a:r>
              <a:rPr dirty="0" u="none" sz="2000" spc="-1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dirty="0" u="none" sz="2000" spc="-10">
                <a:latin typeface="Arial"/>
                <a:cs typeface="Arial"/>
                <a:hlinkClick r:id="rId3"/>
              </a:rPr>
              <a:t>http://www.womenshealth.gov/supporting-nursing-moms-work/what-law-says-about-</a:t>
            </a:r>
            <a:r>
              <a:rPr dirty="0" u="none" sz="2000" spc="-10">
                <a:latin typeface="Arial"/>
                <a:cs typeface="Arial"/>
              </a:rPr>
              <a:t> breastfeeding-and-work/what-employers-need-</a:t>
            </a:r>
            <a:r>
              <a:rPr dirty="0" u="none" sz="2000" spc="-20">
                <a:latin typeface="Arial"/>
                <a:cs typeface="Arial"/>
              </a:rPr>
              <a:t>know</a:t>
            </a:r>
            <a:endParaRPr sz="2000">
              <a:latin typeface="Arial"/>
              <a:cs typeface="Arial"/>
            </a:endParaRPr>
          </a:p>
          <a:p>
            <a:pPr marL="469900" marR="584200" indent="-457834">
              <a:lnSpc>
                <a:spcPts val="2160"/>
              </a:lnSpc>
              <a:spcBef>
                <a:spcPts val="2170"/>
              </a:spcBef>
              <a:buClr>
                <a:srgbClr val="000000"/>
              </a:buClr>
              <a:buChar char="•"/>
              <a:tabLst>
                <a:tab pos="469900" algn="l"/>
              </a:tabLst>
            </a:pPr>
            <a:r>
              <a:rPr dirty="0" u="sng" sz="20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National</a:t>
            </a:r>
            <a:r>
              <a:rPr dirty="0" u="sng" sz="2000" spc="-4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20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Conference</a:t>
            </a:r>
            <a:r>
              <a:rPr dirty="0" u="sng" sz="2000" spc="-6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20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of</a:t>
            </a:r>
            <a:r>
              <a:rPr dirty="0" u="sng" sz="2000" spc="-5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20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State</a:t>
            </a:r>
            <a:r>
              <a:rPr dirty="0" u="sng" sz="2000" spc="-3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20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Legislatures</a:t>
            </a:r>
            <a:r>
              <a:rPr dirty="0" u="sng" sz="2000" spc="-6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20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Compilation</a:t>
            </a:r>
            <a:r>
              <a:rPr dirty="0" u="sng" sz="2000" spc="-3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20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of</a:t>
            </a:r>
            <a:r>
              <a:rPr dirty="0" u="sng" sz="2000" spc="-3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20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State</a:t>
            </a:r>
            <a:r>
              <a:rPr dirty="0" u="sng" sz="2000" spc="-3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20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Breastfeeding</a:t>
            </a:r>
            <a:r>
              <a:rPr dirty="0" u="sng" sz="2000" spc="-6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2000" spc="-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Laws</a:t>
            </a:r>
            <a:r>
              <a:rPr dirty="0" u="none" sz="2000" spc="-2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dirty="0" u="none" sz="2000" spc="-10">
                <a:latin typeface="Arial"/>
                <a:cs typeface="Arial"/>
                <a:hlinkClick r:id="rId4"/>
              </a:rPr>
              <a:t>http://www.ncsl.org/health/breastfeeding-state-</a:t>
            </a:r>
            <a:r>
              <a:rPr dirty="0" u="none" sz="2000" spc="-20">
                <a:latin typeface="Arial"/>
                <a:cs typeface="Arial"/>
                <a:hlinkClick r:id="rId4"/>
              </a:rPr>
              <a:t>laws</a:t>
            </a:r>
            <a:endParaRPr sz="2000">
              <a:latin typeface="Arial"/>
              <a:cs typeface="Arial"/>
            </a:endParaRPr>
          </a:p>
          <a:p>
            <a:pPr marL="469900" marR="3150870" indent="-457200">
              <a:lnSpc>
                <a:spcPts val="2160"/>
              </a:lnSpc>
              <a:spcBef>
                <a:spcPts val="2175"/>
              </a:spcBef>
              <a:buClr>
                <a:srgbClr val="000000"/>
              </a:buClr>
              <a:buChar char="•"/>
              <a:tabLst>
                <a:tab pos="469900" algn="l"/>
              </a:tabLst>
            </a:pPr>
            <a:r>
              <a:rPr dirty="0" u="sng" sz="20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5"/>
              </a:rPr>
              <a:t>Surgeon</a:t>
            </a:r>
            <a:r>
              <a:rPr dirty="0" u="sng" sz="2000" spc="-6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20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5"/>
              </a:rPr>
              <a:t>General’s</a:t>
            </a:r>
            <a:r>
              <a:rPr dirty="0" u="sng" sz="2000" spc="-6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20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5"/>
              </a:rPr>
              <a:t>Call</a:t>
            </a:r>
            <a:r>
              <a:rPr dirty="0" u="sng" sz="2000" spc="-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20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5"/>
              </a:rPr>
              <a:t>to</a:t>
            </a:r>
            <a:r>
              <a:rPr dirty="0" u="sng" sz="2000" spc="-14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20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5"/>
              </a:rPr>
              <a:t>Action</a:t>
            </a:r>
            <a:r>
              <a:rPr dirty="0" u="sng" sz="2000" spc="-4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20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5"/>
              </a:rPr>
              <a:t>to</a:t>
            </a:r>
            <a:r>
              <a:rPr dirty="0" u="sng" sz="2000" spc="-3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20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5"/>
              </a:rPr>
              <a:t>Support</a:t>
            </a:r>
            <a:r>
              <a:rPr dirty="0" u="sng" sz="2000" spc="-6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20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5"/>
              </a:rPr>
              <a:t>Breastfeeding</a:t>
            </a:r>
            <a:r>
              <a:rPr dirty="0" u="none" sz="2000" spc="-1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dirty="0" u="none" sz="2000" spc="-10">
                <a:latin typeface="Arial"/>
                <a:cs typeface="Arial"/>
                <a:hlinkClick r:id="rId5"/>
              </a:rPr>
              <a:t>http://www.cdc.gov/breastfeeding/resources/calltoaction.htm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900"/>
              </a:spcBef>
              <a:buClr>
                <a:srgbClr val="000000"/>
              </a:buClr>
              <a:buChar char="•"/>
              <a:tabLst>
                <a:tab pos="469900" algn="l"/>
              </a:tabLst>
            </a:pPr>
            <a:r>
              <a:rPr dirty="0" u="sng" sz="20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6"/>
              </a:rPr>
              <a:t>EEOC</a:t>
            </a:r>
            <a:r>
              <a:rPr dirty="0" u="sng" sz="2000" spc="-2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dirty="0" u="sng" sz="20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6"/>
              </a:rPr>
              <a:t>Enforcement</a:t>
            </a:r>
            <a:r>
              <a:rPr dirty="0" u="sng" sz="2000" spc="-8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dirty="0" u="sng" sz="20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6"/>
              </a:rPr>
              <a:t>Guidance</a:t>
            </a:r>
            <a:r>
              <a:rPr dirty="0" u="sng" sz="2000" spc="-5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dirty="0" u="sng" sz="20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6"/>
              </a:rPr>
              <a:t>on</a:t>
            </a:r>
            <a:r>
              <a:rPr dirty="0" u="sng" sz="2000" spc="-4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dirty="0" u="sng" sz="20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6"/>
              </a:rPr>
              <a:t>Disparate</a:t>
            </a:r>
            <a:r>
              <a:rPr dirty="0" u="sng" sz="2000" spc="-9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dirty="0" u="sng" sz="20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6"/>
              </a:rPr>
              <a:t>Treatment</a:t>
            </a:r>
            <a:endParaRPr sz="2000">
              <a:latin typeface="Arial"/>
              <a:cs typeface="Arial"/>
            </a:endParaRPr>
          </a:p>
          <a:p>
            <a:pPr marL="469900" marR="5080">
              <a:lnSpc>
                <a:spcPts val="2160"/>
              </a:lnSpc>
              <a:spcBef>
                <a:spcPts val="630"/>
              </a:spcBef>
            </a:pPr>
            <a:r>
              <a:rPr dirty="0" sz="2000" spc="-10">
                <a:latin typeface="Arial"/>
                <a:cs typeface="Arial"/>
                <a:hlinkClick r:id="rId7"/>
              </a:rPr>
              <a:t>http://www.eeoc.gov/laws/guidance/enforcement-guidance-unlawful-disparate-treatment-</a:t>
            </a:r>
            <a:r>
              <a:rPr dirty="0" sz="2000" spc="-10">
                <a:latin typeface="Arial"/>
                <a:cs typeface="Arial"/>
              </a:rPr>
              <a:t> workers-caregiving-responsibilities</a:t>
            </a:r>
            <a:endParaRPr sz="2000">
              <a:latin typeface="Arial"/>
              <a:cs typeface="Arial"/>
            </a:endParaRPr>
          </a:p>
          <a:p>
            <a:pPr marL="495934" marR="4206875" indent="-483234">
              <a:lnSpc>
                <a:spcPct val="107000"/>
              </a:lnSpc>
              <a:spcBef>
                <a:spcPts val="1360"/>
              </a:spcBef>
              <a:buClr>
                <a:srgbClr val="000000"/>
              </a:buClr>
              <a:buChar char="•"/>
              <a:tabLst>
                <a:tab pos="502284" algn="l"/>
              </a:tabLst>
            </a:pPr>
            <a:r>
              <a:rPr dirty="0" u="sng" sz="20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8"/>
              </a:rPr>
              <a:t>CDC</a:t>
            </a:r>
            <a:r>
              <a:rPr dirty="0" u="sng" sz="2000" spc="-4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dirty="0" u="sng" sz="20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8"/>
              </a:rPr>
              <a:t>Workplace</a:t>
            </a:r>
            <a:r>
              <a:rPr dirty="0" u="sng" sz="2000" spc="-7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dirty="0" u="sng" sz="20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8"/>
              </a:rPr>
              <a:t>Lactation</a:t>
            </a:r>
            <a:r>
              <a:rPr dirty="0" u="sng" sz="2000" spc="-6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dirty="0" u="sng" sz="20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8"/>
              </a:rPr>
              <a:t>Support</a:t>
            </a:r>
            <a:r>
              <a:rPr dirty="0" u="sng" sz="2000" spc="-6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dirty="0" u="sng" sz="20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8"/>
              </a:rPr>
              <a:t>Program</a:t>
            </a:r>
            <a:r>
              <a:rPr dirty="0" u="sng" sz="2000" spc="-9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dirty="0" u="sng" sz="20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8"/>
              </a:rPr>
              <a:t>Toolkit</a:t>
            </a:r>
            <a:r>
              <a:rPr dirty="0" u="none" sz="2000" spc="-1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dirty="0" u="none" sz="2000" spc="-10">
                <a:solidFill>
                  <a:srgbClr val="0562C1"/>
                </a:solidFill>
                <a:latin typeface="Arial"/>
                <a:cs typeface="Arial"/>
              </a:rPr>
              <a:t>	</a:t>
            </a:r>
            <a:r>
              <a:rPr dirty="0" u="none" sz="2000" spc="-10">
                <a:latin typeface="Arial"/>
                <a:cs typeface="Arial"/>
              </a:rPr>
              <a:t>https://</a:t>
            </a:r>
            <a:r>
              <a:rPr dirty="0" u="none" sz="2000" spc="-10">
                <a:latin typeface="Arial"/>
                <a:cs typeface="Arial"/>
                <a:hlinkClick r:id="rId9"/>
              </a:rPr>
              <a:t>www.cdc.gov/breastfeeding/index.htm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94131"/>
            <a:ext cx="11582400" cy="1143000"/>
          </a:xfrm>
          <a:prstGeom prst="rect"/>
          <a:solidFill>
            <a:srgbClr val="16375E"/>
          </a:solidFill>
        </p:spPr>
        <p:txBody>
          <a:bodyPr wrap="square" lIns="0" tIns="187325" rIns="0" bIns="0" rtlCol="0" vert="horz">
            <a:spAutoFit/>
          </a:bodyPr>
          <a:lstStyle/>
          <a:p>
            <a:pPr marL="701040">
              <a:lnSpc>
                <a:spcPct val="100000"/>
              </a:lnSpc>
              <a:spcBef>
                <a:spcPts val="1475"/>
              </a:spcBef>
            </a:pPr>
            <a:r>
              <a:rPr dirty="0" sz="4400">
                <a:solidFill>
                  <a:srgbClr val="FDBB10"/>
                </a:solidFill>
              </a:rPr>
              <a:t>WHD</a:t>
            </a:r>
            <a:r>
              <a:rPr dirty="0" sz="4400" spc="-50">
                <a:solidFill>
                  <a:srgbClr val="FDBB10"/>
                </a:solidFill>
              </a:rPr>
              <a:t> </a:t>
            </a:r>
            <a:r>
              <a:rPr dirty="0" sz="4400" spc="-10">
                <a:solidFill>
                  <a:srgbClr val="FDBB10"/>
                </a:solidFill>
              </a:rPr>
              <a:t>Compliance</a:t>
            </a:r>
            <a:r>
              <a:rPr dirty="0" sz="4400" spc="-185">
                <a:solidFill>
                  <a:srgbClr val="FDBB10"/>
                </a:solidFill>
              </a:rPr>
              <a:t> </a:t>
            </a:r>
            <a:r>
              <a:rPr dirty="0" sz="4400" spc="-10">
                <a:solidFill>
                  <a:srgbClr val="FDBB10"/>
                </a:solidFill>
              </a:rPr>
              <a:t>Assistance</a:t>
            </a:r>
            <a:endParaRPr sz="44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27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5887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U.S.</a:t>
            </a:r>
            <a:r>
              <a:rPr dirty="0" spc="-15"/>
              <a:t> </a:t>
            </a:r>
            <a:r>
              <a:rPr dirty="0"/>
              <a:t>Department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Labor</a:t>
            </a:r>
            <a:r>
              <a:rPr dirty="0" spc="254"/>
              <a:t> </a:t>
            </a:r>
            <a:r>
              <a:rPr dirty="0"/>
              <a:t>|</a:t>
            </a:r>
            <a:r>
              <a:rPr dirty="0" spc="245"/>
              <a:t> </a:t>
            </a:r>
            <a:r>
              <a:rPr dirty="0"/>
              <a:t>Wage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Hour</a:t>
            </a:r>
            <a:r>
              <a:rPr dirty="0" spc="-5"/>
              <a:t> </a:t>
            </a:r>
            <a:r>
              <a:rPr dirty="0" spc="-10"/>
              <a:t>Division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88111" y="1653108"/>
            <a:ext cx="8612505" cy="4485005"/>
          </a:xfrm>
          <a:prstGeom prst="rect">
            <a:avLst/>
          </a:prstGeom>
        </p:spPr>
        <p:txBody>
          <a:bodyPr wrap="square" lIns="0" tIns="1117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dirty="0" sz="1800" b="1">
                <a:solidFill>
                  <a:srgbClr val="202020"/>
                </a:solidFill>
                <a:latin typeface="Arial"/>
                <a:cs typeface="Arial"/>
              </a:rPr>
              <a:t>Wage</a:t>
            </a:r>
            <a:r>
              <a:rPr dirty="0" sz="1800" spc="-60" b="1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020"/>
                </a:solidFill>
                <a:latin typeface="Arial"/>
                <a:cs typeface="Arial"/>
              </a:rPr>
              <a:t>and</a:t>
            </a:r>
            <a:r>
              <a:rPr dirty="0" sz="1800" spc="-50" b="1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020"/>
                </a:solidFill>
                <a:latin typeface="Arial"/>
                <a:cs typeface="Arial"/>
              </a:rPr>
              <a:t>Hour</a:t>
            </a:r>
            <a:r>
              <a:rPr dirty="0" sz="1800" spc="-50" b="1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020"/>
                </a:solidFill>
                <a:latin typeface="Arial"/>
                <a:cs typeface="Arial"/>
              </a:rPr>
              <a:t>Division's</a:t>
            </a:r>
            <a:r>
              <a:rPr dirty="0" sz="1800" spc="-30" b="1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202020"/>
                </a:solidFill>
                <a:latin typeface="Arial"/>
                <a:cs typeface="Arial"/>
              </a:rPr>
              <a:t>toll-</a:t>
            </a:r>
            <a:r>
              <a:rPr dirty="0" sz="1800" b="1">
                <a:solidFill>
                  <a:srgbClr val="202020"/>
                </a:solidFill>
                <a:latin typeface="Arial"/>
                <a:cs typeface="Arial"/>
              </a:rPr>
              <a:t>free</a:t>
            </a:r>
            <a:r>
              <a:rPr dirty="0" sz="1800" spc="-50" b="1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020"/>
                </a:solidFill>
                <a:latin typeface="Arial"/>
                <a:cs typeface="Arial"/>
              </a:rPr>
              <a:t>help</a:t>
            </a:r>
            <a:r>
              <a:rPr dirty="0" sz="1800" spc="-45" b="1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202020"/>
                </a:solidFill>
                <a:latin typeface="Arial"/>
                <a:cs typeface="Arial"/>
              </a:rPr>
              <a:t>line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dirty="0" sz="1800" spc="-10">
                <a:solidFill>
                  <a:srgbClr val="202020"/>
                </a:solidFill>
                <a:latin typeface="Arial"/>
                <a:cs typeface="Arial"/>
              </a:rPr>
              <a:t>1-866-4-</a:t>
            </a:r>
            <a:r>
              <a:rPr dirty="0" sz="1800">
                <a:solidFill>
                  <a:srgbClr val="202020"/>
                </a:solidFill>
                <a:latin typeface="Arial"/>
                <a:cs typeface="Arial"/>
              </a:rPr>
              <a:t>USWAGE</a:t>
            </a:r>
            <a:r>
              <a:rPr dirty="0" sz="1800" spc="-7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02020"/>
                </a:solidFill>
                <a:latin typeface="Arial"/>
                <a:cs typeface="Arial"/>
              </a:rPr>
              <a:t>(1-866-487-9243)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64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202020"/>
                </a:solidFill>
                <a:latin typeface="Arial"/>
                <a:cs typeface="Arial"/>
              </a:rPr>
              <a:t>WHD</a:t>
            </a:r>
            <a:r>
              <a:rPr dirty="0" sz="1800" spc="-50" b="1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020"/>
                </a:solidFill>
                <a:latin typeface="Arial"/>
                <a:cs typeface="Arial"/>
              </a:rPr>
              <a:t>Local</a:t>
            </a:r>
            <a:r>
              <a:rPr dirty="0" sz="1800" spc="-45" b="1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202020"/>
                </a:solidFill>
                <a:latin typeface="Arial"/>
                <a:cs typeface="Arial"/>
              </a:rPr>
              <a:t>Offices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u="sng" sz="18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https://www.dol.gov/agencies/whd/contact/local-offices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6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202020"/>
                </a:solidFill>
                <a:latin typeface="Arial"/>
                <a:cs typeface="Arial"/>
              </a:rPr>
              <a:t>CORPS</a:t>
            </a:r>
            <a:r>
              <a:rPr dirty="0" sz="1800" spc="-55" b="1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020"/>
                </a:solidFill>
                <a:latin typeface="Arial"/>
                <a:cs typeface="Arial"/>
              </a:rPr>
              <a:t>-</a:t>
            </a:r>
            <a:r>
              <a:rPr dirty="0" sz="1800" spc="-35" b="1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020"/>
                </a:solidFill>
                <a:latin typeface="Arial"/>
                <a:cs typeface="Arial"/>
              </a:rPr>
              <a:t>Community</a:t>
            </a:r>
            <a:r>
              <a:rPr dirty="0" sz="1800" spc="-45" b="1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020"/>
                </a:solidFill>
                <a:latin typeface="Arial"/>
                <a:cs typeface="Arial"/>
              </a:rPr>
              <a:t>Outreach</a:t>
            </a:r>
            <a:r>
              <a:rPr dirty="0" sz="1800" spc="-25" b="1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020"/>
                </a:solidFill>
                <a:latin typeface="Arial"/>
                <a:cs typeface="Arial"/>
              </a:rPr>
              <a:t>and</a:t>
            </a:r>
            <a:r>
              <a:rPr dirty="0" sz="1800" spc="-30" b="1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020"/>
                </a:solidFill>
                <a:latin typeface="Arial"/>
                <a:cs typeface="Arial"/>
              </a:rPr>
              <a:t>Resource</a:t>
            </a:r>
            <a:r>
              <a:rPr dirty="0" sz="1800" spc="-20" b="1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020"/>
                </a:solidFill>
                <a:latin typeface="Arial"/>
                <a:cs typeface="Arial"/>
              </a:rPr>
              <a:t>Planning</a:t>
            </a:r>
            <a:r>
              <a:rPr dirty="0" sz="1800" spc="-50" b="1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020"/>
                </a:solidFill>
                <a:latin typeface="Arial"/>
                <a:cs typeface="Arial"/>
              </a:rPr>
              <a:t>Specialists</a:t>
            </a:r>
            <a:r>
              <a:rPr dirty="0" sz="1800" spc="-35" b="1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2020"/>
                </a:solidFill>
                <a:latin typeface="Arial"/>
                <a:cs typeface="Arial"/>
              </a:rPr>
              <a:t>in</a:t>
            </a:r>
            <a:r>
              <a:rPr dirty="0" sz="1800" spc="-70" b="1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1800" spc="-45" b="1">
                <a:solidFill>
                  <a:srgbClr val="202020"/>
                </a:solidFill>
                <a:latin typeface="Arial"/>
                <a:cs typeface="Arial"/>
              </a:rPr>
              <a:t>Your</a:t>
            </a:r>
            <a:r>
              <a:rPr dirty="0" sz="1800" spc="-80" b="1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202020"/>
                </a:solidFill>
                <a:latin typeface="Arial"/>
                <a:cs typeface="Arial"/>
              </a:rPr>
              <a:t>Area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u="sng" sz="18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https://www.dol.gov/agencies/whd/CORPS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4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solidFill>
                  <a:srgbClr val="202020"/>
                </a:solidFill>
                <a:latin typeface="Arial"/>
                <a:cs typeface="Arial"/>
              </a:rPr>
              <a:t>Sarah</a:t>
            </a:r>
            <a:r>
              <a:rPr dirty="0" sz="1800" spc="-50" b="1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202020"/>
                </a:solidFill>
                <a:latin typeface="Arial"/>
                <a:cs typeface="Arial"/>
              </a:rPr>
              <a:t>Decker,</a:t>
            </a:r>
            <a:r>
              <a:rPr dirty="0" sz="1800" spc="-40" b="1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202020"/>
                </a:solidFill>
                <a:latin typeface="Arial"/>
                <a:cs typeface="Arial"/>
              </a:rPr>
              <a:t>CORPS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1800">
                <a:solidFill>
                  <a:srgbClr val="202020"/>
                </a:solidFill>
                <a:latin typeface="Arial"/>
                <a:cs typeface="Arial"/>
              </a:rPr>
              <a:t>Albany</a:t>
            </a:r>
            <a:r>
              <a:rPr dirty="0" sz="1800" spc="-1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02020"/>
                </a:solidFill>
                <a:latin typeface="Arial"/>
                <a:cs typeface="Arial"/>
              </a:rPr>
              <a:t>NY</a:t>
            </a:r>
            <a:r>
              <a:rPr dirty="0" sz="1800" spc="-5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02020"/>
                </a:solidFill>
                <a:latin typeface="Arial"/>
                <a:cs typeface="Arial"/>
              </a:rPr>
              <a:t>District</a:t>
            </a:r>
            <a:r>
              <a:rPr dirty="0" sz="1800" spc="-2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02020"/>
                </a:solidFill>
                <a:latin typeface="Arial"/>
                <a:cs typeface="Arial"/>
              </a:rPr>
              <a:t>Office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dirty="0" sz="1800" spc="-10">
                <a:solidFill>
                  <a:srgbClr val="202020"/>
                </a:solidFill>
                <a:latin typeface="Arial"/>
                <a:cs typeface="Arial"/>
              </a:rPr>
              <a:t>518-844-</a:t>
            </a:r>
            <a:r>
              <a:rPr dirty="0" sz="1800">
                <a:solidFill>
                  <a:srgbClr val="202020"/>
                </a:solidFill>
                <a:latin typeface="Arial"/>
                <a:cs typeface="Arial"/>
              </a:rPr>
              <a:t>4178</a:t>
            </a:r>
            <a:r>
              <a:rPr dirty="0" sz="1800" spc="1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02020"/>
                </a:solidFill>
                <a:latin typeface="Arial"/>
                <a:cs typeface="Arial"/>
              </a:rPr>
              <a:t>/</a:t>
            </a:r>
            <a:r>
              <a:rPr dirty="0" sz="1800" spc="-1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Decker.Sarah@dol.gov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94131"/>
            <a:ext cx="11826240" cy="1252855"/>
          </a:xfrm>
          <a:prstGeom prst="rect"/>
          <a:solidFill>
            <a:srgbClr val="16375E"/>
          </a:solidFill>
          <a:ln w="6350">
            <a:solidFill>
              <a:srgbClr val="5B9BD4"/>
            </a:solidFill>
          </a:ln>
        </p:spPr>
        <p:txBody>
          <a:bodyPr wrap="square" lIns="0" tIns="187325" rIns="0" bIns="0" rtlCol="0" vert="horz">
            <a:spAutoFit/>
          </a:bodyPr>
          <a:lstStyle/>
          <a:p>
            <a:pPr marL="701040">
              <a:lnSpc>
                <a:spcPct val="100000"/>
              </a:lnSpc>
              <a:spcBef>
                <a:spcPts val="1475"/>
              </a:spcBef>
              <a:tabLst>
                <a:tab pos="4364990" algn="l"/>
              </a:tabLst>
            </a:pPr>
            <a:r>
              <a:rPr dirty="0" sz="4400"/>
              <a:t>Connect</a:t>
            </a:r>
            <a:r>
              <a:rPr dirty="0" sz="4400" spc="-20"/>
              <a:t> with</a:t>
            </a:r>
            <a:r>
              <a:rPr dirty="0" sz="4400"/>
              <a:t>	</a:t>
            </a:r>
            <a:r>
              <a:rPr dirty="0" sz="4400" spc="-25"/>
              <a:t>Us</a:t>
            </a:r>
            <a:endParaRPr sz="44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27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5887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U.S.</a:t>
            </a:r>
            <a:r>
              <a:rPr dirty="0" spc="-15"/>
              <a:t> </a:t>
            </a:r>
            <a:r>
              <a:rPr dirty="0"/>
              <a:t>Department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Labor</a:t>
            </a:r>
            <a:r>
              <a:rPr dirty="0" spc="254"/>
              <a:t> </a:t>
            </a:r>
            <a:r>
              <a:rPr dirty="0"/>
              <a:t>|</a:t>
            </a:r>
            <a:r>
              <a:rPr dirty="0" spc="245"/>
              <a:t> </a:t>
            </a:r>
            <a:r>
              <a:rPr dirty="0"/>
              <a:t>Wage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Hour</a:t>
            </a:r>
            <a:r>
              <a:rPr dirty="0" spc="-5"/>
              <a:t> </a:t>
            </a:r>
            <a:r>
              <a:rPr dirty="0" spc="-10"/>
              <a:t>Division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07363" y="1773427"/>
            <a:ext cx="11218545" cy="41033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Char char="•"/>
              <a:tabLst>
                <a:tab pos="355600" algn="l"/>
              </a:tabLst>
            </a:pPr>
            <a:r>
              <a:rPr dirty="0" u="sng" sz="28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Connect</a:t>
            </a:r>
            <a:r>
              <a:rPr dirty="0" u="sng" sz="2800" spc="-5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28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with</a:t>
            </a:r>
            <a:r>
              <a:rPr dirty="0" u="sng" sz="2800" spc="-4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28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WHD</a:t>
            </a:r>
            <a:r>
              <a:rPr dirty="0" u="none" sz="2800">
                <a:latin typeface="Arial"/>
                <a:cs typeface="Arial"/>
              </a:rPr>
              <a:t>:</a:t>
            </a:r>
            <a:r>
              <a:rPr dirty="0" u="none" sz="2800" spc="-55">
                <a:latin typeface="Arial"/>
                <a:cs typeface="Arial"/>
              </a:rPr>
              <a:t> </a:t>
            </a:r>
            <a:r>
              <a:rPr dirty="0" u="none" sz="2700" spc="-10">
                <a:latin typeface="Arial"/>
                <a:cs typeface="Arial"/>
              </a:rPr>
              <a:t>http</a:t>
            </a:r>
            <a:r>
              <a:rPr dirty="0" u="none" sz="2700" spc="-10">
                <a:latin typeface="Arial"/>
                <a:cs typeface="Arial"/>
                <a:hlinkClick r:id="rId3"/>
              </a:rPr>
              <a:t>s://www.dol.gov/NEWSROOM/DIGITAL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buFont typeface="Arial"/>
              <a:buChar char="•"/>
            </a:pPr>
            <a:endParaRPr sz="2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355600" algn="l"/>
              </a:tabLst>
            </a:pPr>
            <a:r>
              <a:rPr dirty="0" u="sng" sz="28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WHD</a:t>
            </a:r>
            <a:r>
              <a:rPr dirty="0" u="sng" sz="2800" spc="-13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28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Twitter</a:t>
            </a:r>
            <a:r>
              <a:rPr dirty="0" u="none" sz="2800" spc="-10">
                <a:latin typeface="Arial"/>
                <a:cs typeface="Arial"/>
              </a:rPr>
              <a:t>:</a:t>
            </a:r>
            <a:r>
              <a:rPr dirty="0" u="none" sz="2800" spc="-95">
                <a:latin typeface="Arial"/>
                <a:cs typeface="Arial"/>
              </a:rPr>
              <a:t> </a:t>
            </a:r>
            <a:r>
              <a:rPr dirty="0" u="none" sz="2800" spc="-10">
                <a:latin typeface="Arial"/>
                <a:cs typeface="Arial"/>
              </a:rPr>
              <a:t>https://twitter.com/whd_dol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5"/>
              </a:spcBef>
              <a:buFont typeface="Arial"/>
              <a:buChar char="•"/>
            </a:pP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0000"/>
              </a:buClr>
              <a:buChar char="•"/>
              <a:tabLst>
                <a:tab pos="355600" algn="l"/>
              </a:tabLst>
            </a:pPr>
            <a:r>
              <a:rPr dirty="0" u="sng" sz="28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5"/>
              </a:rPr>
              <a:t>DOL</a:t>
            </a:r>
            <a:r>
              <a:rPr dirty="0" u="sng" sz="2800" spc="-17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28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5"/>
              </a:rPr>
              <a:t>Facebook</a:t>
            </a:r>
            <a:r>
              <a:rPr dirty="0" u="none" sz="2800">
                <a:latin typeface="Arial"/>
                <a:cs typeface="Arial"/>
              </a:rPr>
              <a:t>:</a:t>
            </a:r>
            <a:r>
              <a:rPr dirty="0" u="none" sz="2800" spc="-85">
                <a:latin typeface="Arial"/>
                <a:cs typeface="Arial"/>
              </a:rPr>
              <a:t> </a:t>
            </a:r>
            <a:r>
              <a:rPr dirty="0" u="none" sz="2800" spc="-10">
                <a:latin typeface="Arial"/>
                <a:cs typeface="Arial"/>
                <a:hlinkClick r:id="rId6"/>
              </a:rPr>
              <a:t>https://www.facebook.com/departmentoflabor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0"/>
              </a:spcBef>
              <a:buFont typeface="Arial"/>
              <a:buChar char="•"/>
            </a:pP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0000"/>
              </a:buClr>
              <a:buChar char="•"/>
              <a:tabLst>
                <a:tab pos="355600" algn="l"/>
              </a:tabLst>
            </a:pPr>
            <a:r>
              <a:rPr dirty="0" u="sng" sz="28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7"/>
              </a:rPr>
              <a:t>DOL</a:t>
            </a:r>
            <a:r>
              <a:rPr dirty="0" u="sng" sz="2800" spc="-18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dirty="0" u="sng" sz="2800" spc="-4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7"/>
              </a:rPr>
              <a:t>YouTube</a:t>
            </a:r>
            <a:r>
              <a:rPr dirty="0" u="none" sz="2800" spc="-40">
                <a:latin typeface="Arial"/>
                <a:cs typeface="Arial"/>
              </a:rPr>
              <a:t>:</a:t>
            </a:r>
            <a:r>
              <a:rPr dirty="0" u="none" sz="2800" spc="-110">
                <a:latin typeface="Arial"/>
                <a:cs typeface="Arial"/>
              </a:rPr>
              <a:t> </a:t>
            </a:r>
            <a:r>
              <a:rPr dirty="0" u="none" sz="2800" spc="-10">
                <a:latin typeface="Arial"/>
                <a:cs typeface="Arial"/>
                <a:hlinkClick r:id="rId8"/>
              </a:rPr>
              <a:t>https://www.youtube.com/user/USDepartmentofLabor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5"/>
              </a:spcBef>
              <a:buFont typeface="Arial"/>
              <a:buChar char="•"/>
            </a:pP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355600" algn="l"/>
              </a:tabLst>
            </a:pPr>
            <a:r>
              <a:rPr dirty="0" u="sng" sz="28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9"/>
              </a:rPr>
              <a:t>DOL</a:t>
            </a:r>
            <a:r>
              <a:rPr dirty="0" u="sng" sz="2800" spc="-14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9"/>
              </a:rPr>
              <a:t> </a:t>
            </a:r>
            <a:r>
              <a:rPr dirty="0" u="sng" sz="28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9"/>
              </a:rPr>
              <a:t>Blog</a:t>
            </a:r>
            <a:r>
              <a:rPr dirty="0" u="none" sz="2800">
                <a:latin typeface="Arial"/>
                <a:cs typeface="Arial"/>
              </a:rPr>
              <a:t>:</a:t>
            </a:r>
            <a:r>
              <a:rPr dirty="0" u="none" sz="2800" spc="-55">
                <a:latin typeface="Arial"/>
                <a:cs typeface="Arial"/>
              </a:rPr>
              <a:t> </a:t>
            </a:r>
            <a:r>
              <a:rPr dirty="0" u="none" sz="2800" spc="-10">
                <a:latin typeface="Arial"/>
                <a:cs typeface="Arial"/>
              </a:rPr>
              <a:t>https://blog.dol.gov/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Questions?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0" y="515137"/>
            <a:ext cx="4035425" cy="716280"/>
          </a:xfrm>
          <a:prstGeom prst="rect">
            <a:avLst/>
          </a:prstGeom>
          <a:solidFill>
            <a:srgbClr val="16375E"/>
          </a:solidFill>
        </p:spPr>
        <p:txBody>
          <a:bodyPr wrap="square" lIns="0" tIns="207010" rIns="0" bIns="0" rtlCol="0" vert="horz">
            <a:spAutoFit/>
          </a:bodyPr>
          <a:lstStyle/>
          <a:p>
            <a:pPr marL="923925">
              <a:lnSpc>
                <a:spcPct val="100000"/>
              </a:lnSpc>
              <a:spcBef>
                <a:spcPts val="1630"/>
              </a:spcBef>
            </a:pPr>
            <a:r>
              <a:rPr dirty="0" sz="1800">
                <a:solidFill>
                  <a:srgbClr val="FFC000"/>
                </a:solidFill>
                <a:latin typeface="Arial Black"/>
                <a:cs typeface="Arial Black"/>
              </a:rPr>
              <a:t>During</a:t>
            </a:r>
            <a:r>
              <a:rPr dirty="0" sz="18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800" spc="-10">
                <a:solidFill>
                  <a:srgbClr val="FFC000"/>
                </a:solidFill>
                <a:latin typeface="Arial Black"/>
                <a:cs typeface="Arial Black"/>
              </a:rPr>
              <a:t>Pregnancy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092575" y="515124"/>
            <a:ext cx="4006850" cy="716280"/>
          </a:xfrm>
          <a:prstGeom prst="rect">
            <a:avLst/>
          </a:prstGeom>
          <a:solidFill>
            <a:srgbClr val="DEEBF7"/>
          </a:solidFill>
        </p:spPr>
        <p:txBody>
          <a:bodyPr wrap="square" lIns="0" tIns="214630" rIns="0" bIns="0" rtlCol="0" vert="horz">
            <a:spAutoFit/>
          </a:bodyPr>
          <a:lstStyle/>
          <a:p>
            <a:pPr marL="1210945">
              <a:lnSpc>
                <a:spcPct val="100000"/>
              </a:lnSpc>
              <a:spcBef>
                <a:spcPts val="1690"/>
              </a:spcBef>
            </a:pPr>
            <a:r>
              <a:rPr dirty="0" sz="1800">
                <a:solidFill>
                  <a:srgbClr val="16375E"/>
                </a:solidFill>
                <a:latin typeface="Arial"/>
                <a:cs typeface="Arial"/>
              </a:rPr>
              <a:t>Birth</a:t>
            </a:r>
            <a:r>
              <a:rPr dirty="0" sz="1800" spc="-15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6375E"/>
                </a:solidFill>
                <a:latin typeface="Arial"/>
                <a:cs typeface="Arial"/>
              </a:rPr>
              <a:t>&amp;</a:t>
            </a:r>
            <a:r>
              <a:rPr dirty="0" sz="1800" spc="-10">
                <a:solidFill>
                  <a:srgbClr val="16375E"/>
                </a:solidFill>
                <a:latin typeface="Arial"/>
                <a:cs typeface="Arial"/>
              </a:rPr>
              <a:t> Bonding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156575" y="515124"/>
            <a:ext cx="4035425" cy="716280"/>
          </a:xfrm>
          <a:prstGeom prst="rect">
            <a:avLst/>
          </a:prstGeom>
          <a:solidFill>
            <a:srgbClr val="DEEBF7"/>
          </a:solidFill>
        </p:spPr>
        <p:txBody>
          <a:bodyPr wrap="square" lIns="0" tIns="214630" rIns="0" bIns="0" rtlCol="0" vert="horz">
            <a:spAutoFit/>
          </a:bodyPr>
          <a:lstStyle/>
          <a:p>
            <a:pPr marL="1236980">
              <a:lnSpc>
                <a:spcPct val="100000"/>
              </a:lnSpc>
              <a:spcBef>
                <a:spcPts val="1690"/>
              </a:spcBef>
            </a:pPr>
            <a:r>
              <a:rPr dirty="0" sz="1800">
                <a:solidFill>
                  <a:srgbClr val="16375E"/>
                </a:solidFill>
                <a:latin typeface="Arial"/>
                <a:cs typeface="Arial"/>
              </a:rPr>
              <a:t>Return</a:t>
            </a:r>
            <a:r>
              <a:rPr dirty="0" sz="1800" spc="-1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6375E"/>
                </a:solidFill>
                <a:latin typeface="Arial"/>
                <a:cs typeface="Arial"/>
              </a:rPr>
              <a:t>to</a:t>
            </a:r>
            <a:r>
              <a:rPr dirty="0" sz="1800" spc="-35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16375E"/>
                </a:solidFill>
                <a:latin typeface="Arial"/>
                <a:cs typeface="Arial"/>
              </a:rPr>
              <a:t>Work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88341" y="1572827"/>
            <a:ext cx="5168900" cy="34417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56845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latin typeface="Arial"/>
                <a:cs typeface="Arial"/>
              </a:rPr>
              <a:t>What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rights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do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pregnant </a:t>
            </a:r>
            <a:r>
              <a:rPr dirty="0" sz="2800" b="1">
                <a:latin typeface="Arial"/>
                <a:cs typeface="Arial"/>
              </a:rPr>
              <a:t>employees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have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to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take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leave </a:t>
            </a:r>
            <a:r>
              <a:rPr dirty="0" sz="2800" b="1">
                <a:latin typeface="Arial"/>
                <a:cs typeface="Arial"/>
              </a:rPr>
              <a:t>from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work?</a:t>
            </a:r>
            <a:endParaRPr sz="2800">
              <a:latin typeface="Arial"/>
              <a:cs typeface="Arial"/>
            </a:endParaRPr>
          </a:p>
          <a:p>
            <a:pPr algn="just" marL="351790" marR="5080" indent="-339725">
              <a:lnSpc>
                <a:spcPct val="100000"/>
              </a:lnSpc>
              <a:spcBef>
                <a:spcPts val="1220"/>
              </a:spcBef>
              <a:buChar char="•"/>
              <a:tabLst>
                <a:tab pos="354965" algn="l"/>
              </a:tabLst>
            </a:pP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Family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Medical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Leave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Act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(FMLA) </a:t>
            </a:r>
            <a:r>
              <a:rPr dirty="0" sz="2000" spc="-10">
                <a:latin typeface="Arial"/>
                <a:cs typeface="Arial"/>
              </a:rPr>
              <a:t>	</a:t>
            </a:r>
            <a:r>
              <a:rPr dirty="0" sz="2000">
                <a:latin typeface="Arial"/>
                <a:cs typeface="Arial"/>
              </a:rPr>
              <a:t>is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federal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law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that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provides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job-protected </a:t>
            </a:r>
            <a:r>
              <a:rPr dirty="0" sz="2000" spc="-10">
                <a:latin typeface="Arial"/>
                <a:cs typeface="Arial"/>
              </a:rPr>
              <a:t>	</a:t>
            </a:r>
            <a:r>
              <a:rPr dirty="0" sz="2000">
                <a:latin typeface="Arial"/>
                <a:cs typeface="Arial"/>
              </a:rPr>
              <a:t>leave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certain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workers.</a:t>
            </a:r>
            <a:endParaRPr sz="2000">
              <a:latin typeface="Arial"/>
              <a:cs typeface="Arial"/>
            </a:endParaRPr>
          </a:p>
          <a:p>
            <a:pPr marL="355600" marR="236854" indent="-342900">
              <a:lnSpc>
                <a:spcPct val="100000"/>
              </a:lnSpc>
              <a:spcBef>
                <a:spcPts val="1200"/>
              </a:spcBef>
              <a:buChar char="•"/>
              <a:tabLst>
                <a:tab pos="355600" algn="l"/>
              </a:tabLst>
            </a:pP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worker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who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is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eligible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may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take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FMLA </a:t>
            </a:r>
            <a:r>
              <a:rPr dirty="0" sz="2000">
                <a:latin typeface="Arial"/>
                <a:cs typeface="Arial"/>
              </a:rPr>
              <a:t>leave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their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own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or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covered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family </a:t>
            </a:r>
            <a:r>
              <a:rPr dirty="0" sz="2000">
                <a:latin typeface="Arial"/>
                <a:cs typeface="Arial"/>
              </a:rPr>
              <a:t>member’s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pregnancy.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94931" y="1584960"/>
            <a:ext cx="4887467" cy="3709415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019946" y="5859798"/>
            <a:ext cx="46342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8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Fact</a:t>
            </a:r>
            <a:r>
              <a:rPr dirty="0" u="sng" sz="1800" spc="-6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8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Sheet</a:t>
            </a:r>
            <a:r>
              <a:rPr dirty="0" u="sng" sz="1800" spc="-4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8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#28:</a:t>
            </a:r>
            <a:r>
              <a:rPr dirty="0" u="sng" sz="1800" spc="-4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8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The</a:t>
            </a:r>
            <a:r>
              <a:rPr dirty="0" u="sng" sz="1800" spc="-4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8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Family</a:t>
            </a:r>
            <a:r>
              <a:rPr dirty="0" u="sng" sz="1800" spc="-5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8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and</a:t>
            </a:r>
            <a:r>
              <a:rPr dirty="0" u="sng" sz="1800" spc="-5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8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Medical</a:t>
            </a:r>
            <a:r>
              <a:rPr dirty="0" u="sng" sz="1800" spc="-3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8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Leave</a:t>
            </a:r>
            <a:r>
              <a:rPr dirty="0" u="sng" sz="1800" spc="-6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800" spc="-2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Act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5090">
              <a:lnSpc>
                <a:spcPct val="100000"/>
              </a:lnSpc>
            </a:pPr>
            <a:r>
              <a:rPr dirty="0"/>
              <a:t>U.S.</a:t>
            </a:r>
            <a:r>
              <a:rPr dirty="0" spc="-20"/>
              <a:t> </a:t>
            </a:r>
            <a:r>
              <a:rPr dirty="0"/>
              <a:t>Department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Labor</a:t>
            </a:r>
            <a:r>
              <a:rPr dirty="0" spc="-10"/>
              <a:t> </a:t>
            </a:r>
            <a:r>
              <a:rPr dirty="0" sz="1100"/>
              <a:t>|</a:t>
            </a:r>
            <a:r>
              <a:rPr dirty="0" sz="1100" spc="-55"/>
              <a:t> </a:t>
            </a:r>
            <a:r>
              <a:rPr dirty="0"/>
              <a:t>Wage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/>
              <a:t>Hour</a:t>
            </a:r>
            <a:r>
              <a:rPr dirty="0" spc="-10"/>
              <a:t> Division</a:t>
            </a:r>
            <a:endParaRPr sz="1100"/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dirty="0" spc="-50"/>
              <a:t>2</a:t>
            </a:fld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03859"/>
            <a:ext cx="11582400" cy="876300"/>
          </a:xfrm>
          <a:prstGeom prst="rect"/>
          <a:solidFill>
            <a:srgbClr val="16375E"/>
          </a:solidFill>
        </p:spPr>
        <p:txBody>
          <a:bodyPr wrap="square" lIns="0" tIns="77470" rIns="0" bIns="0" rtlCol="0" vert="horz">
            <a:spAutoFit/>
          </a:bodyPr>
          <a:lstStyle/>
          <a:p>
            <a:pPr marL="701040">
              <a:lnSpc>
                <a:spcPct val="100000"/>
              </a:lnSpc>
              <a:spcBef>
                <a:spcPts val="610"/>
              </a:spcBef>
            </a:pPr>
            <a:r>
              <a:rPr dirty="0" sz="4400" spc="-10">
                <a:solidFill>
                  <a:srgbClr val="FDBB10"/>
                </a:solidFill>
              </a:rPr>
              <a:t>Disclaimer</a:t>
            </a:r>
            <a:endParaRPr sz="4400"/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5090">
              <a:lnSpc>
                <a:spcPct val="100000"/>
              </a:lnSpc>
            </a:pPr>
            <a:r>
              <a:rPr dirty="0"/>
              <a:t>U.S.</a:t>
            </a:r>
            <a:r>
              <a:rPr dirty="0" spc="-20"/>
              <a:t> </a:t>
            </a:r>
            <a:r>
              <a:rPr dirty="0"/>
              <a:t>Department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Labor</a:t>
            </a:r>
            <a:r>
              <a:rPr dirty="0" spc="-10"/>
              <a:t> </a:t>
            </a:r>
            <a:r>
              <a:rPr dirty="0" sz="1100"/>
              <a:t>|</a:t>
            </a:r>
            <a:r>
              <a:rPr dirty="0" sz="1100" spc="-55"/>
              <a:t> </a:t>
            </a:r>
            <a:r>
              <a:rPr dirty="0"/>
              <a:t>Wage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/>
              <a:t>Hour</a:t>
            </a:r>
            <a:r>
              <a:rPr dirty="0" spc="-10"/>
              <a:t> Division</a:t>
            </a:r>
            <a:endParaRPr sz="1100"/>
          </a:p>
        </p:txBody>
      </p:sp>
      <p:sp>
        <p:nvSpPr>
          <p:cNvPr id="5" name="object 5" descr=""/>
          <p:cNvSpPr txBox="1"/>
          <p:nvPr/>
        </p:nvSpPr>
        <p:spPr>
          <a:xfrm>
            <a:off x="11400028" y="6532765"/>
            <a:ext cx="165735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40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88340" y="1741608"/>
            <a:ext cx="10773410" cy="27705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5299075" algn="l"/>
                <a:tab pos="6250305" algn="l"/>
              </a:tabLst>
            </a:pPr>
            <a:r>
              <a:rPr dirty="0" sz="2000">
                <a:latin typeface="Arial"/>
                <a:cs typeface="Arial"/>
              </a:rPr>
              <a:t>This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presentation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is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intended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as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general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information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only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does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not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carry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force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legal </a:t>
            </a:r>
            <a:r>
              <a:rPr dirty="0" sz="2000">
                <a:latin typeface="Arial"/>
                <a:cs typeface="Arial"/>
              </a:rPr>
              <a:t>opinion.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Department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Labor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is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providing</a:t>
            </a:r>
            <a:r>
              <a:rPr dirty="0" sz="2000">
                <a:latin typeface="Arial"/>
                <a:cs typeface="Arial"/>
              </a:rPr>
              <a:t>	this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information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as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public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service.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This </a:t>
            </a:r>
            <a:r>
              <a:rPr dirty="0" sz="2000">
                <a:latin typeface="Arial"/>
                <a:cs typeface="Arial"/>
              </a:rPr>
              <a:t>information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related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materials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are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presented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give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public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access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information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on </a:t>
            </a:r>
            <a:r>
              <a:rPr dirty="0" sz="2000">
                <a:latin typeface="Arial"/>
                <a:cs typeface="Arial"/>
              </a:rPr>
              <a:t>Department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Labor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programs.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45">
                <a:latin typeface="Arial"/>
                <a:cs typeface="Arial"/>
              </a:rPr>
              <a:t>You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should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aware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that,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while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we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try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keep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information </a:t>
            </a:r>
            <a:r>
              <a:rPr dirty="0" sz="2000">
                <a:latin typeface="Arial"/>
                <a:cs typeface="Arial"/>
              </a:rPr>
              <a:t>timely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accurate,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there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will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often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be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delay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between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official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publications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materials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and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modifications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these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pages.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Therefore,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make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no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express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or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implied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guarantees.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The </a:t>
            </a:r>
            <a:r>
              <a:rPr dirty="0" sz="2000" i="1">
                <a:latin typeface="Arial"/>
                <a:cs typeface="Arial"/>
              </a:rPr>
              <a:t>Federal</a:t>
            </a:r>
            <a:r>
              <a:rPr dirty="0" sz="2000" spc="-5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Register</a:t>
            </a:r>
            <a:r>
              <a:rPr dirty="0" sz="2000" spc="-45" i="1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Code</a:t>
            </a:r>
            <a:r>
              <a:rPr dirty="0" sz="2000" spc="-3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of</a:t>
            </a:r>
            <a:r>
              <a:rPr dirty="0" sz="2000" spc="-4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Federal</a:t>
            </a:r>
            <a:r>
              <a:rPr dirty="0" sz="2000" spc="-40" i="1">
                <a:latin typeface="Arial"/>
                <a:cs typeface="Arial"/>
              </a:rPr>
              <a:t> </a:t>
            </a:r>
            <a:r>
              <a:rPr dirty="0" sz="2000" spc="-10" i="1">
                <a:latin typeface="Arial"/>
                <a:cs typeface="Arial"/>
              </a:rPr>
              <a:t>Regulations</a:t>
            </a:r>
            <a:r>
              <a:rPr dirty="0" sz="2000" i="1">
                <a:latin typeface="Arial"/>
                <a:cs typeface="Arial"/>
              </a:rPr>
              <a:t>	</a:t>
            </a:r>
            <a:r>
              <a:rPr dirty="0" sz="2000">
                <a:latin typeface="Arial"/>
                <a:cs typeface="Arial"/>
              </a:rPr>
              <a:t>remain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official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source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regulatory </a:t>
            </a:r>
            <a:r>
              <a:rPr dirty="0" sz="2000">
                <a:latin typeface="Arial"/>
                <a:cs typeface="Arial"/>
              </a:rPr>
              <a:t>information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published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by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Department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Labor.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will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make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every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effort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keep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this </a:t>
            </a:r>
            <a:r>
              <a:rPr dirty="0" sz="2000">
                <a:latin typeface="Arial"/>
                <a:cs typeface="Arial"/>
              </a:rPr>
              <a:t>information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current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correct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errors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brought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our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attention.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0" y="515137"/>
            <a:ext cx="4035425" cy="716280"/>
          </a:xfrm>
          <a:prstGeom prst="rect">
            <a:avLst/>
          </a:prstGeom>
          <a:solidFill>
            <a:srgbClr val="16375E"/>
          </a:solidFill>
        </p:spPr>
        <p:txBody>
          <a:bodyPr wrap="square" lIns="0" tIns="207010" rIns="0" bIns="0" rtlCol="0" vert="horz">
            <a:spAutoFit/>
          </a:bodyPr>
          <a:lstStyle/>
          <a:p>
            <a:pPr marL="923925">
              <a:lnSpc>
                <a:spcPct val="100000"/>
              </a:lnSpc>
              <a:spcBef>
                <a:spcPts val="1630"/>
              </a:spcBef>
            </a:pPr>
            <a:r>
              <a:rPr dirty="0" sz="1800">
                <a:solidFill>
                  <a:srgbClr val="FFC000"/>
                </a:solidFill>
                <a:latin typeface="Arial Black"/>
                <a:cs typeface="Arial Black"/>
              </a:rPr>
              <a:t>During</a:t>
            </a:r>
            <a:r>
              <a:rPr dirty="0" sz="18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800" spc="-10">
                <a:solidFill>
                  <a:srgbClr val="FFC000"/>
                </a:solidFill>
                <a:latin typeface="Arial Black"/>
                <a:cs typeface="Arial Black"/>
              </a:rPr>
              <a:t>Pregnancy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5090">
              <a:lnSpc>
                <a:spcPct val="100000"/>
              </a:lnSpc>
            </a:pPr>
            <a:r>
              <a:rPr dirty="0"/>
              <a:t>U.S.</a:t>
            </a:r>
            <a:r>
              <a:rPr dirty="0" spc="-20"/>
              <a:t> </a:t>
            </a:r>
            <a:r>
              <a:rPr dirty="0"/>
              <a:t>Department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Labor</a:t>
            </a:r>
            <a:r>
              <a:rPr dirty="0" spc="-10"/>
              <a:t> </a:t>
            </a:r>
            <a:r>
              <a:rPr dirty="0" sz="1100"/>
              <a:t>|</a:t>
            </a:r>
            <a:r>
              <a:rPr dirty="0" sz="1100" spc="-55"/>
              <a:t> </a:t>
            </a:r>
            <a:r>
              <a:rPr dirty="0"/>
              <a:t>Wage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/>
              <a:t>Hour</a:t>
            </a:r>
            <a:r>
              <a:rPr dirty="0" spc="-10"/>
              <a:t> Division</a:t>
            </a:r>
            <a:endParaRPr sz="1100"/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dirty="0" spc="-50"/>
              <a:t>2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4092575" y="515124"/>
            <a:ext cx="4006850" cy="716280"/>
          </a:xfrm>
          <a:prstGeom prst="rect">
            <a:avLst/>
          </a:prstGeom>
          <a:solidFill>
            <a:srgbClr val="DEEBF7"/>
          </a:solidFill>
        </p:spPr>
        <p:txBody>
          <a:bodyPr wrap="square" lIns="0" tIns="214630" rIns="0" bIns="0" rtlCol="0" vert="horz">
            <a:spAutoFit/>
          </a:bodyPr>
          <a:lstStyle/>
          <a:p>
            <a:pPr marL="1210945">
              <a:lnSpc>
                <a:spcPct val="100000"/>
              </a:lnSpc>
              <a:spcBef>
                <a:spcPts val="1690"/>
              </a:spcBef>
            </a:pPr>
            <a:r>
              <a:rPr dirty="0" sz="1800">
                <a:solidFill>
                  <a:srgbClr val="16375E"/>
                </a:solidFill>
                <a:latin typeface="Arial"/>
                <a:cs typeface="Arial"/>
              </a:rPr>
              <a:t>Birth</a:t>
            </a:r>
            <a:r>
              <a:rPr dirty="0" sz="1800" spc="-15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6375E"/>
                </a:solidFill>
                <a:latin typeface="Arial"/>
                <a:cs typeface="Arial"/>
              </a:rPr>
              <a:t>&amp;</a:t>
            </a:r>
            <a:r>
              <a:rPr dirty="0" sz="1800" spc="-10">
                <a:solidFill>
                  <a:srgbClr val="16375E"/>
                </a:solidFill>
                <a:latin typeface="Arial"/>
                <a:cs typeface="Arial"/>
              </a:rPr>
              <a:t> Bonding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156575" y="515124"/>
            <a:ext cx="4035425" cy="716280"/>
          </a:xfrm>
          <a:prstGeom prst="rect">
            <a:avLst/>
          </a:prstGeom>
          <a:solidFill>
            <a:srgbClr val="DEEBF7"/>
          </a:solidFill>
        </p:spPr>
        <p:txBody>
          <a:bodyPr wrap="square" lIns="0" tIns="214630" rIns="0" bIns="0" rtlCol="0" vert="horz">
            <a:spAutoFit/>
          </a:bodyPr>
          <a:lstStyle/>
          <a:p>
            <a:pPr marL="1236980">
              <a:lnSpc>
                <a:spcPct val="100000"/>
              </a:lnSpc>
              <a:spcBef>
                <a:spcPts val="1690"/>
              </a:spcBef>
            </a:pPr>
            <a:r>
              <a:rPr dirty="0" sz="1800">
                <a:solidFill>
                  <a:srgbClr val="16375E"/>
                </a:solidFill>
                <a:latin typeface="Arial"/>
                <a:cs typeface="Arial"/>
              </a:rPr>
              <a:t>Return</a:t>
            </a:r>
            <a:r>
              <a:rPr dirty="0" sz="1800" spc="-1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6375E"/>
                </a:solidFill>
                <a:latin typeface="Arial"/>
                <a:cs typeface="Arial"/>
              </a:rPr>
              <a:t>to</a:t>
            </a:r>
            <a:r>
              <a:rPr dirty="0" sz="1800" spc="-35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16375E"/>
                </a:solidFill>
                <a:latin typeface="Arial"/>
                <a:cs typeface="Arial"/>
              </a:rPr>
              <a:t>Work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88340" y="1567435"/>
            <a:ext cx="10489565" cy="43662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latin typeface="Arial"/>
                <a:cs typeface="Arial"/>
              </a:rPr>
              <a:t>Employee</a:t>
            </a:r>
            <a:r>
              <a:rPr dirty="0" sz="3200" spc="-7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Benefits</a:t>
            </a:r>
            <a:r>
              <a:rPr dirty="0" sz="3200" spc="-8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and</a:t>
            </a:r>
            <a:r>
              <a:rPr dirty="0" sz="3200" spc="-7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Protections</a:t>
            </a:r>
            <a:r>
              <a:rPr dirty="0" sz="3200" spc="-8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under</a:t>
            </a:r>
            <a:r>
              <a:rPr dirty="0" sz="3200" spc="-80" b="1">
                <a:latin typeface="Arial"/>
                <a:cs typeface="Arial"/>
              </a:rPr>
              <a:t> </a:t>
            </a:r>
            <a:r>
              <a:rPr dirty="0" sz="3200" spc="-20" b="1">
                <a:latin typeface="Arial"/>
                <a:cs typeface="Arial"/>
              </a:rPr>
              <a:t>FMLA</a:t>
            </a:r>
            <a:endParaRPr sz="3200">
              <a:latin typeface="Arial"/>
              <a:cs typeface="Arial"/>
            </a:endParaRPr>
          </a:p>
          <a:p>
            <a:pPr marL="201930" indent="-189230">
              <a:lnSpc>
                <a:spcPct val="100000"/>
              </a:lnSpc>
              <a:spcBef>
                <a:spcPts val="2365"/>
              </a:spcBef>
              <a:buSzPct val="109090"/>
              <a:buChar char="•"/>
              <a:tabLst>
                <a:tab pos="201930" algn="l"/>
              </a:tabLst>
            </a:pPr>
            <a:r>
              <a:rPr dirty="0" sz="2200">
                <a:latin typeface="Arial"/>
                <a:cs typeface="Arial"/>
              </a:rPr>
              <a:t>Up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12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workweeks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leave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each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leave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year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for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family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and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medical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reasons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9"/>
              </a:spcBef>
              <a:buFont typeface="Arial"/>
              <a:buChar char="•"/>
            </a:pPr>
            <a:endParaRPr sz="2200">
              <a:latin typeface="Arial"/>
              <a:cs typeface="Arial"/>
            </a:endParaRPr>
          </a:p>
          <a:p>
            <a:pPr marL="12700" marR="391160" indent="-635">
              <a:lnSpc>
                <a:spcPts val="2420"/>
              </a:lnSpc>
              <a:buSzPct val="109090"/>
              <a:buChar char="•"/>
              <a:tabLst>
                <a:tab pos="12700" algn="l"/>
                <a:tab pos="201295" algn="l"/>
              </a:tabLst>
            </a:pPr>
            <a:r>
              <a:rPr dirty="0" sz="2200">
                <a:latin typeface="Arial"/>
                <a:cs typeface="Arial"/>
              </a:rPr>
              <a:t>	</a:t>
            </a:r>
            <a:r>
              <a:rPr dirty="0" sz="2200">
                <a:latin typeface="Arial"/>
                <a:cs typeface="Arial"/>
              </a:rPr>
              <a:t>Up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26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workweeks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leave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single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leave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year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care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for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covered</a:t>
            </a:r>
            <a:r>
              <a:rPr dirty="0" sz="2200" spc="-1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military </a:t>
            </a:r>
            <a:r>
              <a:rPr dirty="0" sz="2200">
                <a:latin typeface="Arial"/>
                <a:cs typeface="Arial"/>
              </a:rPr>
              <a:t>member</a:t>
            </a:r>
            <a:r>
              <a:rPr dirty="0" sz="2200" spc="-1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with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serious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injury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or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illness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  <a:buFont typeface="Arial"/>
              <a:buChar char="•"/>
            </a:pPr>
            <a:endParaRPr sz="2200">
              <a:latin typeface="Arial"/>
              <a:cs typeface="Arial"/>
            </a:endParaRPr>
          </a:p>
          <a:p>
            <a:pPr marL="12700" marR="5080" indent="-635">
              <a:lnSpc>
                <a:spcPts val="2410"/>
              </a:lnSpc>
              <a:buSzPct val="109090"/>
              <a:buChar char="•"/>
              <a:tabLst>
                <a:tab pos="12700" algn="l"/>
                <a:tab pos="201295" algn="l"/>
              </a:tabLst>
            </a:pPr>
            <a:r>
              <a:rPr dirty="0" sz="2200">
                <a:latin typeface="Arial"/>
                <a:cs typeface="Arial"/>
              </a:rPr>
              <a:t>	</a:t>
            </a:r>
            <a:r>
              <a:rPr dirty="0" sz="2200">
                <a:latin typeface="Arial"/>
                <a:cs typeface="Arial"/>
              </a:rPr>
              <a:t>Continuation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group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health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benefits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under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same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conditions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as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if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employee </a:t>
            </a:r>
            <a:r>
              <a:rPr dirty="0" sz="2200">
                <a:latin typeface="Arial"/>
                <a:cs typeface="Arial"/>
              </a:rPr>
              <a:t>did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not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use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leave</a:t>
            </a:r>
            <a:endParaRPr sz="2200">
              <a:latin typeface="Arial"/>
              <a:cs typeface="Arial"/>
            </a:endParaRPr>
          </a:p>
          <a:p>
            <a:pPr marL="201930" indent="-189230">
              <a:lnSpc>
                <a:spcPct val="100000"/>
              </a:lnSpc>
              <a:spcBef>
                <a:spcPts val="2410"/>
              </a:spcBef>
              <a:buSzPct val="109090"/>
              <a:buChar char="•"/>
              <a:tabLst>
                <a:tab pos="201930" algn="l"/>
              </a:tabLst>
            </a:pPr>
            <a:r>
              <a:rPr dirty="0" sz="2200">
                <a:latin typeface="Arial"/>
                <a:cs typeface="Arial"/>
              </a:rPr>
              <a:t>Return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work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at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same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or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virtually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identical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job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at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end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leave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period</a:t>
            </a:r>
            <a:endParaRPr sz="2200">
              <a:latin typeface="Arial"/>
              <a:cs typeface="Arial"/>
            </a:endParaRPr>
          </a:p>
          <a:p>
            <a:pPr marL="201930" indent="-189230">
              <a:lnSpc>
                <a:spcPct val="100000"/>
              </a:lnSpc>
              <a:spcBef>
                <a:spcPts val="2495"/>
              </a:spcBef>
              <a:buSzPct val="109090"/>
              <a:buChar char="•"/>
              <a:tabLst>
                <a:tab pos="201930" algn="l"/>
              </a:tabLst>
            </a:pPr>
            <a:r>
              <a:rPr dirty="0" sz="2200">
                <a:latin typeface="Arial"/>
                <a:cs typeface="Arial"/>
              </a:rPr>
              <a:t>Protection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from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interference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and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retaliation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5905506"/>
            <a:ext cx="5279135" cy="66828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34856" y="5905500"/>
              <a:ext cx="2447543" cy="63245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6438900"/>
              <a:ext cx="12192000" cy="419100"/>
            </a:xfrm>
            <a:custGeom>
              <a:avLst/>
              <a:gdLst/>
              <a:ahLst/>
              <a:cxnLst/>
              <a:rect l="l" t="t" r="r" b="b"/>
              <a:pathLst>
                <a:path w="12192000" h="419100">
                  <a:moveTo>
                    <a:pt x="12192000" y="0"/>
                  </a:moveTo>
                  <a:lnTo>
                    <a:pt x="0" y="0"/>
                  </a:lnTo>
                  <a:lnTo>
                    <a:pt x="0" y="419100"/>
                  </a:lnTo>
                  <a:lnTo>
                    <a:pt x="12192000" y="4191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6375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1998" cy="6438900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0" y="3572255"/>
            <a:ext cx="11313160" cy="988060"/>
          </a:xfrm>
          <a:prstGeom prst="rect">
            <a:avLst/>
          </a:prstGeom>
          <a:solidFill>
            <a:srgbClr val="16375E"/>
          </a:solidFill>
        </p:spPr>
        <p:txBody>
          <a:bodyPr wrap="square" lIns="0" tIns="0" rIns="0" bIns="0" rtlCol="0" vert="horz">
            <a:spAutoFit/>
          </a:bodyPr>
          <a:lstStyle/>
          <a:p>
            <a:pPr marL="457200">
              <a:lnSpc>
                <a:spcPts val="6959"/>
              </a:lnSpc>
            </a:pPr>
            <a:r>
              <a:rPr dirty="0" sz="6000" b="1">
                <a:solidFill>
                  <a:srgbClr val="FDBB10"/>
                </a:solidFill>
                <a:latin typeface="Arial"/>
                <a:cs typeface="Arial"/>
              </a:rPr>
              <a:t>Birth</a:t>
            </a:r>
            <a:r>
              <a:rPr dirty="0" sz="6000" spc="-85" b="1">
                <a:solidFill>
                  <a:srgbClr val="FDBB10"/>
                </a:solidFill>
                <a:latin typeface="Arial"/>
                <a:cs typeface="Arial"/>
              </a:rPr>
              <a:t> </a:t>
            </a:r>
            <a:r>
              <a:rPr dirty="0" sz="6000" b="1">
                <a:solidFill>
                  <a:srgbClr val="FDBB10"/>
                </a:solidFill>
                <a:latin typeface="Arial"/>
                <a:cs typeface="Arial"/>
              </a:rPr>
              <a:t>&amp;</a:t>
            </a:r>
            <a:r>
              <a:rPr dirty="0" sz="6000" spc="-65" b="1">
                <a:solidFill>
                  <a:srgbClr val="FDBB10"/>
                </a:solidFill>
                <a:latin typeface="Arial"/>
                <a:cs typeface="Arial"/>
              </a:rPr>
              <a:t> </a:t>
            </a:r>
            <a:r>
              <a:rPr dirty="0" sz="6000" spc="-10" b="1">
                <a:solidFill>
                  <a:srgbClr val="FDBB10"/>
                </a:solidFill>
                <a:latin typeface="Arial"/>
                <a:cs typeface="Arial"/>
              </a:rPr>
              <a:t>Bonding</a:t>
            </a:r>
            <a:endParaRPr sz="6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5090">
              <a:lnSpc>
                <a:spcPct val="100000"/>
              </a:lnSpc>
            </a:pPr>
            <a:r>
              <a:rPr dirty="0"/>
              <a:t>U.S.</a:t>
            </a:r>
            <a:r>
              <a:rPr dirty="0" spc="-20"/>
              <a:t> </a:t>
            </a:r>
            <a:r>
              <a:rPr dirty="0"/>
              <a:t>Department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Labor</a:t>
            </a:r>
            <a:r>
              <a:rPr dirty="0" spc="-10"/>
              <a:t> </a:t>
            </a:r>
            <a:r>
              <a:rPr dirty="0" sz="1100"/>
              <a:t>|</a:t>
            </a:r>
            <a:r>
              <a:rPr dirty="0" sz="1100" spc="-55"/>
              <a:t> </a:t>
            </a:r>
            <a:r>
              <a:rPr dirty="0"/>
              <a:t>Wage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/>
              <a:t>Hour</a:t>
            </a:r>
            <a:r>
              <a:rPr dirty="0" spc="-10"/>
              <a:t> Division</a:t>
            </a:r>
            <a:endParaRPr sz="1100"/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dirty="0" spc="-50"/>
              <a:t>2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064000" y="515125"/>
            <a:ext cx="0" cy="716280"/>
          </a:xfrm>
          <a:custGeom>
            <a:avLst/>
            <a:gdLst/>
            <a:ahLst/>
            <a:cxnLst/>
            <a:rect l="l" t="t" r="r" b="b"/>
            <a:pathLst>
              <a:path w="0" h="716280">
                <a:moveTo>
                  <a:pt x="0" y="0"/>
                </a:moveTo>
                <a:lnTo>
                  <a:pt x="0" y="715708"/>
                </a:lnTo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8128000" y="515127"/>
            <a:ext cx="0" cy="716280"/>
          </a:xfrm>
          <a:custGeom>
            <a:avLst/>
            <a:gdLst/>
            <a:ahLst/>
            <a:cxnLst/>
            <a:rect l="l" t="t" r="r" b="b"/>
            <a:pathLst>
              <a:path w="0" h="716280">
                <a:moveTo>
                  <a:pt x="0" y="0"/>
                </a:moveTo>
                <a:lnTo>
                  <a:pt x="0" y="715708"/>
                </a:lnTo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515137"/>
            <a:ext cx="4035425" cy="716280"/>
          </a:xfrm>
          <a:prstGeom prst="rect"/>
          <a:solidFill>
            <a:srgbClr val="DEEBF7"/>
          </a:solidFill>
        </p:spPr>
        <p:txBody>
          <a:bodyPr wrap="square" lIns="0" tIns="214630" rIns="0" bIns="0" rtlCol="0" vert="horz">
            <a:spAutoFit/>
          </a:bodyPr>
          <a:lstStyle/>
          <a:p>
            <a:pPr marL="1120775">
              <a:lnSpc>
                <a:spcPct val="100000"/>
              </a:lnSpc>
              <a:spcBef>
                <a:spcPts val="1690"/>
              </a:spcBef>
            </a:pPr>
            <a:r>
              <a:rPr dirty="0" sz="1800" b="0">
                <a:solidFill>
                  <a:srgbClr val="16375E"/>
                </a:solidFill>
                <a:latin typeface="Arial"/>
                <a:cs typeface="Arial"/>
              </a:rPr>
              <a:t>During</a:t>
            </a:r>
            <a:r>
              <a:rPr dirty="0" sz="1800" spc="-40" b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dirty="0" sz="1800" spc="-10" b="0">
                <a:solidFill>
                  <a:srgbClr val="16375E"/>
                </a:solidFill>
                <a:latin typeface="Arial"/>
                <a:cs typeface="Arial"/>
              </a:rPr>
              <a:t>Pregnancy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5090">
              <a:lnSpc>
                <a:spcPct val="100000"/>
              </a:lnSpc>
            </a:pPr>
            <a:r>
              <a:rPr dirty="0"/>
              <a:t>U.S.</a:t>
            </a:r>
            <a:r>
              <a:rPr dirty="0" spc="-20"/>
              <a:t> </a:t>
            </a:r>
            <a:r>
              <a:rPr dirty="0"/>
              <a:t>Department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Labor</a:t>
            </a:r>
            <a:r>
              <a:rPr dirty="0" spc="-10"/>
              <a:t> </a:t>
            </a:r>
            <a:r>
              <a:rPr dirty="0" sz="1100"/>
              <a:t>|</a:t>
            </a:r>
            <a:r>
              <a:rPr dirty="0" sz="1100" spc="-55"/>
              <a:t> </a:t>
            </a:r>
            <a:r>
              <a:rPr dirty="0"/>
              <a:t>Wage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/>
              <a:t>Hour</a:t>
            </a:r>
            <a:r>
              <a:rPr dirty="0" spc="-10"/>
              <a:t> Division</a:t>
            </a:r>
            <a:endParaRPr sz="1100"/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dirty="0" spc="-50"/>
              <a:t>2</a:t>
            </a:fld>
          </a:p>
        </p:txBody>
      </p:sp>
      <p:sp>
        <p:nvSpPr>
          <p:cNvPr id="5" name="object 5" descr=""/>
          <p:cNvSpPr txBox="1"/>
          <p:nvPr/>
        </p:nvSpPr>
        <p:spPr>
          <a:xfrm>
            <a:off x="4092575" y="515124"/>
            <a:ext cx="4006850" cy="716280"/>
          </a:xfrm>
          <a:prstGeom prst="rect">
            <a:avLst/>
          </a:prstGeom>
          <a:solidFill>
            <a:srgbClr val="16375E"/>
          </a:solidFill>
        </p:spPr>
        <p:txBody>
          <a:bodyPr wrap="square" lIns="0" tIns="207010" rIns="0" bIns="0" rtlCol="0" vert="horz">
            <a:spAutoFit/>
          </a:bodyPr>
          <a:lstStyle/>
          <a:p>
            <a:pPr marL="1006475">
              <a:lnSpc>
                <a:spcPct val="100000"/>
              </a:lnSpc>
              <a:spcBef>
                <a:spcPts val="1630"/>
              </a:spcBef>
            </a:pPr>
            <a:r>
              <a:rPr dirty="0" sz="1800">
                <a:solidFill>
                  <a:srgbClr val="FFC000"/>
                </a:solidFill>
                <a:latin typeface="Arial Black"/>
                <a:cs typeface="Arial Black"/>
              </a:rPr>
              <a:t>Birth</a:t>
            </a:r>
            <a:r>
              <a:rPr dirty="0" sz="1800" spc="1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FFC000"/>
                </a:solidFill>
                <a:latin typeface="Arial Black"/>
                <a:cs typeface="Arial Black"/>
              </a:rPr>
              <a:t>&amp;</a:t>
            </a:r>
            <a:r>
              <a:rPr dirty="0" sz="1800" spc="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800" spc="-10">
                <a:solidFill>
                  <a:srgbClr val="FFC000"/>
                </a:solidFill>
                <a:latin typeface="Arial Black"/>
                <a:cs typeface="Arial Black"/>
              </a:rPr>
              <a:t>Bonding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156575" y="515124"/>
            <a:ext cx="4035425" cy="716280"/>
          </a:xfrm>
          <a:prstGeom prst="rect">
            <a:avLst/>
          </a:prstGeom>
          <a:solidFill>
            <a:srgbClr val="DEEBF7"/>
          </a:solidFill>
        </p:spPr>
        <p:txBody>
          <a:bodyPr wrap="square" lIns="0" tIns="214630" rIns="0" bIns="0" rtlCol="0" vert="horz">
            <a:spAutoFit/>
          </a:bodyPr>
          <a:lstStyle/>
          <a:p>
            <a:pPr marL="1236980">
              <a:lnSpc>
                <a:spcPct val="100000"/>
              </a:lnSpc>
              <a:spcBef>
                <a:spcPts val="1690"/>
              </a:spcBef>
            </a:pPr>
            <a:r>
              <a:rPr dirty="0" sz="1800">
                <a:solidFill>
                  <a:srgbClr val="16375E"/>
                </a:solidFill>
                <a:latin typeface="Arial"/>
                <a:cs typeface="Arial"/>
              </a:rPr>
              <a:t>Return</a:t>
            </a:r>
            <a:r>
              <a:rPr dirty="0" sz="1800" spc="-1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6375E"/>
                </a:solidFill>
                <a:latin typeface="Arial"/>
                <a:cs typeface="Arial"/>
              </a:rPr>
              <a:t>to</a:t>
            </a:r>
            <a:r>
              <a:rPr dirty="0" sz="1800" spc="-35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16375E"/>
                </a:solidFill>
                <a:latin typeface="Arial"/>
                <a:cs typeface="Arial"/>
              </a:rPr>
              <a:t>Work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88340" y="1575700"/>
            <a:ext cx="1064895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latin typeface="Arial"/>
                <a:cs typeface="Arial"/>
              </a:rPr>
              <a:t>An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employee</a:t>
            </a:r>
            <a:r>
              <a:rPr dirty="0" sz="2800" spc="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has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new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child.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What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rights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do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they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have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to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spc="-20" b="1">
                <a:latin typeface="Arial"/>
                <a:cs typeface="Arial"/>
              </a:rPr>
              <a:t>take </a:t>
            </a:r>
            <a:r>
              <a:rPr dirty="0" sz="2800" b="1">
                <a:latin typeface="Arial"/>
                <a:cs typeface="Arial"/>
              </a:rPr>
              <a:t>leave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from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work?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88340" y="2546488"/>
            <a:ext cx="10457815" cy="3271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</a:tabLst>
            </a:pPr>
            <a:r>
              <a:rPr dirty="0" sz="1800">
                <a:latin typeface="Arial"/>
                <a:cs typeface="Arial"/>
              </a:rPr>
              <a:t>An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employee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may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use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FMLA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leave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when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their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child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born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placed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with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them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adoption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foster </a:t>
            </a:r>
            <a:r>
              <a:rPr dirty="0" sz="1800">
                <a:latin typeface="Arial"/>
                <a:cs typeface="Arial"/>
              </a:rPr>
              <a:t>care,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bond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with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their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new</a:t>
            </a:r>
            <a:r>
              <a:rPr dirty="0" sz="1800" spc="-10">
                <a:latin typeface="Arial"/>
                <a:cs typeface="Arial"/>
              </a:rPr>
              <a:t> child.</a:t>
            </a:r>
            <a:endParaRPr sz="1800">
              <a:latin typeface="Arial"/>
              <a:cs typeface="Arial"/>
            </a:endParaRPr>
          </a:p>
          <a:p>
            <a:pPr marL="299085" marR="518795" indent="-287020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</a:tabLst>
            </a:pPr>
            <a:r>
              <a:rPr dirty="0" sz="1800" spc="-10">
                <a:latin typeface="Arial"/>
                <a:cs typeface="Arial"/>
              </a:rPr>
              <a:t>FMLA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leave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birth,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placement,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or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bonding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must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taken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within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one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year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child’s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birth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or </a:t>
            </a:r>
            <a:r>
              <a:rPr dirty="0" sz="1800" spc="-10">
                <a:latin typeface="Arial"/>
                <a:cs typeface="Arial"/>
              </a:rPr>
              <a:t>placement.</a:t>
            </a:r>
            <a:endParaRPr sz="1800">
              <a:latin typeface="Arial"/>
              <a:cs typeface="Arial"/>
            </a:endParaRPr>
          </a:p>
          <a:p>
            <a:pPr marL="299085" marR="514350" indent="-287020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</a:tabLst>
            </a:pPr>
            <a:r>
              <a:rPr dirty="0" sz="1800">
                <a:latin typeface="Arial"/>
                <a:cs typeface="Arial"/>
              </a:rPr>
              <a:t>An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employee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may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also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use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FMLA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leave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before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actual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placement or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adoption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their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child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in </a:t>
            </a:r>
            <a:r>
              <a:rPr dirty="0" sz="1800">
                <a:latin typeface="Arial"/>
                <a:cs typeface="Arial"/>
              </a:rPr>
              <a:t>situations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where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they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may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required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example:</a:t>
            </a:r>
            <a:endParaRPr sz="1800">
              <a:latin typeface="Arial"/>
              <a:cs typeface="Arial"/>
            </a:endParaRPr>
          </a:p>
          <a:p>
            <a:pPr lvl="1" marL="925830" indent="-28384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925830" algn="l"/>
              </a:tabLst>
            </a:pPr>
            <a:r>
              <a:rPr dirty="0" sz="1800">
                <a:latin typeface="Arial"/>
                <a:cs typeface="Arial"/>
              </a:rPr>
              <a:t>Attend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counseling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sessions,</a:t>
            </a:r>
            <a:endParaRPr sz="1800">
              <a:latin typeface="Arial"/>
              <a:cs typeface="Arial"/>
            </a:endParaRPr>
          </a:p>
          <a:p>
            <a:pPr lvl="1" marL="925830" indent="-283845">
              <a:lnSpc>
                <a:spcPct val="100000"/>
              </a:lnSpc>
              <a:buFont typeface="Courier New"/>
              <a:buChar char="o"/>
              <a:tabLst>
                <a:tab pos="925830" algn="l"/>
              </a:tabLst>
            </a:pPr>
            <a:r>
              <a:rPr dirty="0" sz="1800">
                <a:latin typeface="Arial"/>
                <a:cs typeface="Arial"/>
              </a:rPr>
              <a:t>Appear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court,</a:t>
            </a:r>
            <a:endParaRPr sz="1800">
              <a:latin typeface="Arial"/>
              <a:cs typeface="Arial"/>
            </a:endParaRPr>
          </a:p>
          <a:p>
            <a:pPr lvl="1" marL="925830" indent="-283845">
              <a:lnSpc>
                <a:spcPct val="100000"/>
              </a:lnSpc>
              <a:buFont typeface="Courier New"/>
              <a:buChar char="o"/>
              <a:tabLst>
                <a:tab pos="925830" algn="l"/>
              </a:tabLst>
            </a:pPr>
            <a:r>
              <a:rPr dirty="0" sz="1800">
                <a:latin typeface="Arial"/>
                <a:cs typeface="Arial"/>
              </a:rPr>
              <a:t>Consult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with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attorney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or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doctor(s)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representing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birth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parent,</a:t>
            </a:r>
            <a:endParaRPr sz="1800">
              <a:latin typeface="Arial"/>
              <a:cs typeface="Arial"/>
            </a:endParaRPr>
          </a:p>
          <a:p>
            <a:pPr lvl="1" marL="925830" indent="-283845">
              <a:lnSpc>
                <a:spcPct val="100000"/>
              </a:lnSpc>
              <a:buFont typeface="Courier New"/>
              <a:buChar char="o"/>
              <a:tabLst>
                <a:tab pos="925830" algn="l"/>
              </a:tabLst>
            </a:pPr>
            <a:r>
              <a:rPr dirty="0" sz="1800">
                <a:latin typeface="Arial"/>
                <a:cs typeface="Arial"/>
              </a:rPr>
              <a:t>Submit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physical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examination, </a:t>
            </a:r>
            <a:r>
              <a:rPr dirty="0" sz="1800" spc="-25">
                <a:latin typeface="Arial"/>
                <a:cs typeface="Arial"/>
              </a:rPr>
              <a:t>or</a:t>
            </a:r>
            <a:endParaRPr sz="1800">
              <a:latin typeface="Arial"/>
              <a:cs typeface="Arial"/>
            </a:endParaRPr>
          </a:p>
          <a:p>
            <a:pPr lvl="1" marL="925830" indent="-283845">
              <a:lnSpc>
                <a:spcPct val="100000"/>
              </a:lnSpc>
              <a:buFont typeface="Courier New"/>
              <a:buChar char="o"/>
              <a:tabLst>
                <a:tab pos="925830" algn="l"/>
              </a:tabLst>
            </a:pPr>
            <a:r>
              <a:rPr dirty="0" sz="1800">
                <a:latin typeface="Arial"/>
                <a:cs typeface="Arial"/>
              </a:rPr>
              <a:t>Travel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another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country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complete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adoption.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5905506"/>
            <a:ext cx="5279135" cy="66828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34856" y="5905500"/>
              <a:ext cx="2447543" cy="63245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6438900"/>
              <a:ext cx="12192000" cy="419100"/>
            </a:xfrm>
            <a:custGeom>
              <a:avLst/>
              <a:gdLst/>
              <a:ahLst/>
              <a:cxnLst/>
              <a:rect l="l" t="t" r="r" b="b"/>
              <a:pathLst>
                <a:path w="12192000" h="419100">
                  <a:moveTo>
                    <a:pt x="12192000" y="0"/>
                  </a:moveTo>
                  <a:lnTo>
                    <a:pt x="0" y="0"/>
                  </a:lnTo>
                  <a:lnTo>
                    <a:pt x="0" y="419100"/>
                  </a:lnTo>
                  <a:lnTo>
                    <a:pt x="12192000" y="4191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6375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1999" cy="6438900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0" y="3572255"/>
            <a:ext cx="11313160" cy="988060"/>
          </a:xfrm>
          <a:prstGeom prst="rect">
            <a:avLst/>
          </a:prstGeom>
          <a:solidFill>
            <a:srgbClr val="16375E"/>
          </a:solidFill>
        </p:spPr>
        <p:txBody>
          <a:bodyPr wrap="square" lIns="0" tIns="0" rIns="0" bIns="0" rtlCol="0" vert="horz">
            <a:spAutoFit/>
          </a:bodyPr>
          <a:lstStyle/>
          <a:p>
            <a:pPr marL="457200">
              <a:lnSpc>
                <a:spcPts val="6959"/>
              </a:lnSpc>
              <a:tabLst>
                <a:tab pos="6156960" algn="l"/>
                <a:tab pos="6918959" algn="l"/>
              </a:tabLst>
            </a:pPr>
            <a:r>
              <a:rPr dirty="0" sz="6000" b="1">
                <a:solidFill>
                  <a:srgbClr val="FDBB10"/>
                </a:solidFill>
                <a:latin typeface="Arial"/>
                <a:cs typeface="Arial"/>
              </a:rPr>
              <a:t>Return</a:t>
            </a:r>
            <a:r>
              <a:rPr dirty="0" sz="6000" spc="-75" b="1">
                <a:solidFill>
                  <a:srgbClr val="FDBB10"/>
                </a:solidFill>
                <a:latin typeface="Arial"/>
                <a:cs typeface="Arial"/>
              </a:rPr>
              <a:t> </a:t>
            </a:r>
            <a:r>
              <a:rPr dirty="0" sz="6000" b="1">
                <a:solidFill>
                  <a:srgbClr val="FDBB10"/>
                </a:solidFill>
                <a:latin typeface="Arial"/>
                <a:cs typeface="Arial"/>
              </a:rPr>
              <a:t>to</a:t>
            </a:r>
            <a:r>
              <a:rPr dirty="0" sz="6000" spc="-85" b="1">
                <a:solidFill>
                  <a:srgbClr val="FDBB10"/>
                </a:solidFill>
                <a:latin typeface="Arial"/>
                <a:cs typeface="Arial"/>
              </a:rPr>
              <a:t> </a:t>
            </a:r>
            <a:r>
              <a:rPr dirty="0" sz="6000" spc="-20" b="1">
                <a:solidFill>
                  <a:srgbClr val="FDBB10"/>
                </a:solidFill>
                <a:latin typeface="Arial"/>
                <a:cs typeface="Arial"/>
              </a:rPr>
              <a:t>Work</a:t>
            </a:r>
            <a:r>
              <a:rPr dirty="0" sz="6000" b="1">
                <a:solidFill>
                  <a:srgbClr val="FDBB10"/>
                </a:solidFill>
                <a:latin typeface="Arial"/>
                <a:cs typeface="Arial"/>
              </a:rPr>
              <a:t>	</a:t>
            </a:r>
            <a:r>
              <a:rPr dirty="0" sz="6000" spc="-50" b="1">
                <a:solidFill>
                  <a:srgbClr val="FDBB10"/>
                </a:solidFill>
                <a:latin typeface="Arial"/>
                <a:cs typeface="Arial"/>
              </a:rPr>
              <a:t>&amp;</a:t>
            </a:r>
            <a:r>
              <a:rPr dirty="0" sz="6000" b="1">
                <a:solidFill>
                  <a:srgbClr val="FDBB10"/>
                </a:solidFill>
                <a:latin typeface="Arial"/>
                <a:cs typeface="Arial"/>
              </a:rPr>
              <a:t>	</a:t>
            </a:r>
            <a:r>
              <a:rPr dirty="0" sz="6000" spc="-10" b="1">
                <a:solidFill>
                  <a:srgbClr val="FDBB10"/>
                </a:solidFill>
                <a:latin typeface="Arial"/>
                <a:cs typeface="Arial"/>
              </a:rPr>
              <a:t>Nursing</a:t>
            </a:r>
            <a:endParaRPr sz="6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5090">
              <a:lnSpc>
                <a:spcPct val="100000"/>
              </a:lnSpc>
            </a:pPr>
            <a:r>
              <a:rPr dirty="0"/>
              <a:t>U.S.</a:t>
            </a:r>
            <a:r>
              <a:rPr dirty="0" spc="-20"/>
              <a:t> </a:t>
            </a:r>
            <a:r>
              <a:rPr dirty="0"/>
              <a:t>Department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Labor</a:t>
            </a:r>
            <a:r>
              <a:rPr dirty="0" spc="-10"/>
              <a:t> </a:t>
            </a:r>
            <a:r>
              <a:rPr dirty="0" sz="1100"/>
              <a:t>|</a:t>
            </a:r>
            <a:r>
              <a:rPr dirty="0" sz="1100" spc="-55"/>
              <a:t> </a:t>
            </a:r>
            <a:r>
              <a:rPr dirty="0"/>
              <a:t>Wage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/>
              <a:t>Hour</a:t>
            </a:r>
            <a:r>
              <a:rPr dirty="0" spc="-10"/>
              <a:t> Division</a:t>
            </a:r>
            <a:endParaRPr sz="1100"/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dirty="0" spc="-50"/>
              <a:t>2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0" y="515137"/>
            <a:ext cx="4035425" cy="716280"/>
          </a:xfrm>
          <a:prstGeom prst="rect">
            <a:avLst/>
          </a:prstGeom>
          <a:solidFill>
            <a:srgbClr val="DEEBF7"/>
          </a:solidFill>
        </p:spPr>
        <p:txBody>
          <a:bodyPr wrap="square" lIns="0" tIns="214630" rIns="0" bIns="0" rtlCol="0" vert="horz">
            <a:spAutoFit/>
          </a:bodyPr>
          <a:lstStyle/>
          <a:p>
            <a:pPr marL="1120775">
              <a:lnSpc>
                <a:spcPct val="100000"/>
              </a:lnSpc>
              <a:spcBef>
                <a:spcPts val="1690"/>
              </a:spcBef>
            </a:pPr>
            <a:r>
              <a:rPr dirty="0" sz="1800">
                <a:solidFill>
                  <a:srgbClr val="16375E"/>
                </a:solidFill>
                <a:latin typeface="Arial"/>
                <a:cs typeface="Arial"/>
              </a:rPr>
              <a:t>During</a:t>
            </a:r>
            <a:r>
              <a:rPr dirty="0" sz="1800" spc="-4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6375E"/>
                </a:solidFill>
                <a:latin typeface="Arial"/>
                <a:cs typeface="Arial"/>
              </a:rPr>
              <a:t>Pregnancy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092575" y="515124"/>
            <a:ext cx="4006850" cy="716280"/>
          </a:xfrm>
          <a:prstGeom prst="rect">
            <a:avLst/>
          </a:prstGeom>
          <a:solidFill>
            <a:srgbClr val="DEEBF7"/>
          </a:solidFill>
        </p:spPr>
        <p:txBody>
          <a:bodyPr wrap="square" lIns="0" tIns="214630" rIns="0" bIns="0" rtlCol="0" vert="horz">
            <a:spAutoFit/>
          </a:bodyPr>
          <a:lstStyle/>
          <a:p>
            <a:pPr marL="1210945">
              <a:lnSpc>
                <a:spcPct val="100000"/>
              </a:lnSpc>
              <a:spcBef>
                <a:spcPts val="1690"/>
              </a:spcBef>
            </a:pPr>
            <a:r>
              <a:rPr dirty="0" sz="1800">
                <a:solidFill>
                  <a:srgbClr val="16375E"/>
                </a:solidFill>
                <a:latin typeface="Arial"/>
                <a:cs typeface="Arial"/>
              </a:rPr>
              <a:t>Birth</a:t>
            </a:r>
            <a:r>
              <a:rPr dirty="0" sz="1800" spc="-15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6375E"/>
                </a:solidFill>
                <a:latin typeface="Arial"/>
                <a:cs typeface="Arial"/>
              </a:rPr>
              <a:t>&amp;</a:t>
            </a:r>
            <a:r>
              <a:rPr dirty="0" sz="1800" spc="-10">
                <a:solidFill>
                  <a:srgbClr val="16375E"/>
                </a:solidFill>
                <a:latin typeface="Arial"/>
                <a:cs typeface="Arial"/>
              </a:rPr>
              <a:t> Bonding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156575" y="515124"/>
            <a:ext cx="4035425" cy="716280"/>
          </a:xfrm>
          <a:prstGeom prst="rect">
            <a:avLst/>
          </a:prstGeom>
          <a:solidFill>
            <a:srgbClr val="16375E"/>
          </a:solidFill>
        </p:spPr>
        <p:txBody>
          <a:bodyPr wrap="square" lIns="0" tIns="207010" rIns="0" bIns="0" rtlCol="0" vert="horz">
            <a:spAutoFit/>
          </a:bodyPr>
          <a:lstStyle/>
          <a:p>
            <a:pPr marL="1059815">
              <a:lnSpc>
                <a:spcPct val="100000"/>
              </a:lnSpc>
              <a:spcBef>
                <a:spcPts val="1630"/>
              </a:spcBef>
            </a:pPr>
            <a:r>
              <a:rPr dirty="0" sz="1800">
                <a:solidFill>
                  <a:srgbClr val="FFC000"/>
                </a:solidFill>
                <a:latin typeface="Arial Black"/>
                <a:cs typeface="Arial Black"/>
              </a:rPr>
              <a:t>Return</a:t>
            </a:r>
            <a:r>
              <a:rPr dirty="0" sz="1800" spc="-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FFC000"/>
                </a:solidFill>
                <a:latin typeface="Arial Black"/>
                <a:cs typeface="Arial Black"/>
              </a:rPr>
              <a:t>to</a:t>
            </a:r>
            <a:r>
              <a:rPr dirty="0" sz="1800" spc="-1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800" spc="-20">
                <a:solidFill>
                  <a:srgbClr val="FFC000"/>
                </a:solidFill>
                <a:latin typeface="Arial Black"/>
                <a:cs typeface="Arial Black"/>
              </a:rPr>
              <a:t>Work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88340" y="1572539"/>
            <a:ext cx="5127625" cy="343281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12700" marR="140335">
              <a:lnSpc>
                <a:spcPts val="3030"/>
              </a:lnSpc>
              <a:spcBef>
                <a:spcPts val="470"/>
              </a:spcBef>
            </a:pPr>
            <a:r>
              <a:rPr dirty="0" sz="2800" b="1">
                <a:latin typeface="Arial"/>
                <a:cs typeface="Arial"/>
              </a:rPr>
              <a:t>What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happens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when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spc="-25" b="1">
                <a:latin typeface="Arial"/>
                <a:cs typeface="Arial"/>
              </a:rPr>
              <a:t>an </a:t>
            </a:r>
            <a:r>
              <a:rPr dirty="0" sz="2800" b="1">
                <a:latin typeface="Arial"/>
                <a:cs typeface="Arial"/>
              </a:rPr>
              <a:t>employee is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ready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to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go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spc="-20" b="1">
                <a:latin typeface="Arial"/>
                <a:cs typeface="Arial"/>
              </a:rPr>
              <a:t>back </a:t>
            </a:r>
            <a:r>
              <a:rPr dirty="0" sz="2800" b="1">
                <a:latin typeface="Arial"/>
                <a:cs typeface="Arial"/>
              </a:rPr>
              <a:t>to</a:t>
            </a:r>
            <a:r>
              <a:rPr dirty="0" sz="2800" spc="-3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work?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60"/>
              </a:spcBef>
            </a:pPr>
            <a:r>
              <a:rPr dirty="0" sz="2000">
                <a:latin typeface="Arial"/>
                <a:cs typeface="Arial"/>
              </a:rPr>
              <a:t>Under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FMLA,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when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employee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goes </a:t>
            </a:r>
            <a:r>
              <a:rPr dirty="0" sz="2000">
                <a:latin typeface="Arial"/>
                <a:cs typeface="Arial"/>
              </a:rPr>
              <a:t>back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work,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you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must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restore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them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the </a:t>
            </a:r>
            <a:r>
              <a:rPr dirty="0" sz="2000">
                <a:latin typeface="Arial"/>
                <a:cs typeface="Arial"/>
              </a:rPr>
              <a:t>same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job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that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they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held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when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their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leave </a:t>
            </a:r>
            <a:r>
              <a:rPr dirty="0" sz="2000">
                <a:latin typeface="Arial"/>
                <a:cs typeface="Arial"/>
              </a:rPr>
              <a:t>began,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or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job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that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is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virtually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identical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to </a:t>
            </a:r>
            <a:r>
              <a:rPr dirty="0" sz="2000">
                <a:latin typeface="Arial"/>
                <a:cs typeface="Arial"/>
              </a:rPr>
              <a:t>their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original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job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terms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pay,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benefits,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and </a:t>
            </a:r>
            <a:r>
              <a:rPr dirty="0" sz="2000">
                <a:latin typeface="Arial"/>
                <a:cs typeface="Arial"/>
              </a:rPr>
              <a:t>other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employment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terms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conditions </a:t>
            </a:r>
            <a:r>
              <a:rPr dirty="0" sz="2000">
                <a:latin typeface="Arial"/>
                <a:cs typeface="Arial"/>
              </a:rPr>
              <a:t>(including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shift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location).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94931" y="1810511"/>
            <a:ext cx="4887467" cy="3258311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5090">
              <a:lnSpc>
                <a:spcPct val="100000"/>
              </a:lnSpc>
            </a:pPr>
            <a:r>
              <a:rPr dirty="0"/>
              <a:t>U.S.</a:t>
            </a:r>
            <a:r>
              <a:rPr dirty="0" spc="-20"/>
              <a:t> </a:t>
            </a:r>
            <a:r>
              <a:rPr dirty="0"/>
              <a:t>Department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Labor</a:t>
            </a:r>
            <a:r>
              <a:rPr dirty="0" spc="-10"/>
              <a:t> </a:t>
            </a:r>
            <a:r>
              <a:rPr dirty="0" sz="1100"/>
              <a:t>|</a:t>
            </a:r>
            <a:r>
              <a:rPr dirty="0" sz="1100" spc="-55"/>
              <a:t> </a:t>
            </a:r>
            <a:r>
              <a:rPr dirty="0"/>
              <a:t>Wage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/>
              <a:t>Hour</a:t>
            </a:r>
            <a:r>
              <a:rPr dirty="0" spc="-10"/>
              <a:t> Division</a:t>
            </a:r>
            <a:endParaRPr sz="1100"/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dirty="0" spc="-50"/>
              <a:t>2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Company>U.S. Department of Labor</Company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WHD</dc:creator>
  <dc:title>PowerPoint Presentation</dc:title>
  <dcterms:created xsi:type="dcterms:W3CDTF">2024-04-18T14:21:41Z</dcterms:created>
  <dcterms:modified xsi:type="dcterms:W3CDTF">2024-04-18T14:21:41Z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2024-04-18T00:00:00Z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2024-04-18T00:00:00Z</vt:filetime>
  </property>
  <property fmtid="{D5CDD505-2E9C-101B-9397-08002B2CF9AE}" pid="5" name="Producer">
    <vt:lpwstr>Adobe PDF Library 24.2.207</vt:lpwstr>
  </property>
</Properties>
</file>