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3" r:id="rId4"/>
    <p:sldMasterId id="2147483693" r:id="rId5"/>
    <p:sldMasterId id="2147483702" r:id="rId6"/>
    <p:sldMasterId id="2147483713" r:id="rId7"/>
    <p:sldMasterId id="2147483768" r:id="rId8"/>
    <p:sldMasterId id="2147483778" r:id="rId9"/>
    <p:sldMasterId id="2147483787" r:id="rId10"/>
    <p:sldMasterId id="2147483804" r:id="rId11"/>
    <p:sldMasterId id="2147483814" r:id="rId12"/>
  </p:sldMasterIdLst>
  <p:notesMasterIdLst>
    <p:notesMasterId r:id="rId67"/>
  </p:notesMasterIdLst>
  <p:sldIdLst>
    <p:sldId id="1165" r:id="rId13"/>
    <p:sldId id="1123" r:id="rId14"/>
    <p:sldId id="1162" r:id="rId15"/>
    <p:sldId id="1122" r:id="rId16"/>
    <p:sldId id="1125" r:id="rId17"/>
    <p:sldId id="1073" r:id="rId18"/>
    <p:sldId id="1112" r:id="rId19"/>
    <p:sldId id="1054" r:id="rId20"/>
    <p:sldId id="1104" r:id="rId21"/>
    <p:sldId id="1105" r:id="rId22"/>
    <p:sldId id="1171" r:id="rId23"/>
    <p:sldId id="1120" r:id="rId24"/>
    <p:sldId id="1174" r:id="rId25"/>
    <p:sldId id="1175" r:id="rId26"/>
    <p:sldId id="1036" r:id="rId27"/>
    <p:sldId id="1170" r:id="rId28"/>
    <p:sldId id="1178" r:id="rId29"/>
    <p:sldId id="1180" r:id="rId30"/>
    <p:sldId id="274" r:id="rId31"/>
    <p:sldId id="1067" r:id="rId32"/>
    <p:sldId id="370" r:id="rId33"/>
    <p:sldId id="1176" r:id="rId34"/>
    <p:sldId id="1177" r:id="rId35"/>
    <p:sldId id="1098" r:id="rId36"/>
    <p:sldId id="276" r:id="rId37"/>
    <p:sldId id="1080" r:id="rId38"/>
    <p:sldId id="1010" r:id="rId39"/>
    <p:sldId id="1168" r:id="rId40"/>
    <p:sldId id="1011" r:id="rId41"/>
    <p:sldId id="1012" r:id="rId42"/>
    <p:sldId id="1013" r:id="rId43"/>
    <p:sldId id="1158" r:id="rId44"/>
    <p:sldId id="1169" r:id="rId45"/>
    <p:sldId id="1181" r:id="rId46"/>
    <p:sldId id="1182" r:id="rId47"/>
    <p:sldId id="1059" r:id="rId48"/>
    <p:sldId id="1092" r:id="rId49"/>
    <p:sldId id="1111" r:id="rId50"/>
    <p:sldId id="1116" r:id="rId51"/>
    <p:sldId id="1113" r:id="rId52"/>
    <p:sldId id="1091" r:id="rId53"/>
    <p:sldId id="1060" r:id="rId54"/>
    <p:sldId id="1063" r:id="rId55"/>
    <p:sldId id="1173" r:id="rId56"/>
    <p:sldId id="1117" r:id="rId57"/>
    <p:sldId id="1064" r:id="rId58"/>
    <p:sldId id="1058" r:id="rId59"/>
    <p:sldId id="1135" r:id="rId60"/>
    <p:sldId id="1129" r:id="rId61"/>
    <p:sldId id="1133" r:id="rId62"/>
    <p:sldId id="259" r:id="rId63"/>
    <p:sldId id="260" r:id="rId64"/>
    <p:sldId id="1151" r:id="rId65"/>
    <p:sldId id="111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B9E472-48B7-1845-27DB-94FB1EA5F5F7}" name="Palmer, Amanda M" initials="PAM" userId="S::amanda.m.palmer@uscis.dhs.gov::311a84ed-e452-49d2-9b91-76a262f8fefa" providerId="AD"/>
  <p188:author id="{89C0C9AA-2DA2-ADC0-7F63-A03562D1F258}" name="May, Maurya R" initials="MMR" userId="S::Maurya.R.May@uscis.dhs.gov::bb56c046-9576-4ee0-aa8d-95e9256e05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2032"/>
    <a:srgbClr val="015287"/>
    <a:srgbClr val="0000FF"/>
    <a:srgbClr val="0FACF1"/>
    <a:srgbClr val="00602B"/>
    <a:srgbClr val="E5FFE8"/>
    <a:srgbClr val="013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4B790-4401-4526-9569-9B42A86F30CC}" v="15" dt="2023-09-08T11:58:48.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02" autoAdjust="0"/>
    <p:restoredTop sz="73072" autoAdjust="0"/>
  </p:normalViewPr>
  <p:slideViewPr>
    <p:cSldViewPr snapToGrid="0">
      <p:cViewPr varScale="1">
        <p:scale>
          <a:sx n="49" d="100"/>
          <a:sy n="49" d="100"/>
        </p:scale>
        <p:origin x="8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an, Michelle R" userId="774d743a-5412-41b8-bbe9-b5f332918c5c" providerId="ADAL" clId="{CBD4B790-4401-4526-9569-9B42A86F30CC}"/>
    <pc:docChg chg="undo custSel addSld delSld modSld">
      <pc:chgData name="Vivian, Michelle R" userId="774d743a-5412-41b8-bbe9-b5f332918c5c" providerId="ADAL" clId="{CBD4B790-4401-4526-9569-9B42A86F30CC}" dt="2023-09-08T12:46:53.957" v="1912" actId="20577"/>
      <pc:docMkLst>
        <pc:docMk/>
      </pc:docMkLst>
      <pc:sldChg chg="modSp mod">
        <pc:chgData name="Vivian, Michelle R" userId="774d743a-5412-41b8-bbe9-b5f332918c5c" providerId="ADAL" clId="{CBD4B790-4401-4526-9569-9B42A86F30CC}" dt="2023-09-01T15:53:26.635" v="148" actId="20577"/>
        <pc:sldMkLst>
          <pc:docMk/>
          <pc:sldMk cId="3707936141" sldId="370"/>
        </pc:sldMkLst>
        <pc:spChg chg="mod">
          <ac:chgData name="Vivian, Michelle R" userId="774d743a-5412-41b8-bbe9-b5f332918c5c" providerId="ADAL" clId="{CBD4B790-4401-4526-9569-9B42A86F30CC}" dt="2023-09-01T15:53:26.635" v="148" actId="20577"/>
          <ac:spMkLst>
            <pc:docMk/>
            <pc:sldMk cId="3707936141" sldId="370"/>
            <ac:spMk id="7" creationId="{00000000-0000-0000-0000-000000000000}"/>
          </ac:spMkLst>
        </pc:spChg>
      </pc:sldChg>
      <pc:sldChg chg="mod modShow">
        <pc:chgData name="Vivian, Michelle R" userId="774d743a-5412-41b8-bbe9-b5f332918c5c" providerId="ADAL" clId="{CBD4B790-4401-4526-9569-9B42A86F30CC}" dt="2023-09-08T11:43:47.273" v="1204" actId="729"/>
        <pc:sldMkLst>
          <pc:docMk/>
          <pc:sldMk cId="3717172979" sldId="1012"/>
        </pc:sldMkLst>
      </pc:sldChg>
      <pc:sldChg chg="mod modShow">
        <pc:chgData name="Vivian, Michelle R" userId="774d743a-5412-41b8-bbe9-b5f332918c5c" providerId="ADAL" clId="{CBD4B790-4401-4526-9569-9B42A86F30CC}" dt="2023-09-08T11:44:19.763" v="1205" actId="729"/>
        <pc:sldMkLst>
          <pc:docMk/>
          <pc:sldMk cId="3107931870" sldId="1013"/>
        </pc:sldMkLst>
      </pc:sldChg>
      <pc:sldChg chg="del mod modShow">
        <pc:chgData name="Vivian, Michelle R" userId="774d743a-5412-41b8-bbe9-b5f332918c5c" providerId="ADAL" clId="{CBD4B790-4401-4526-9569-9B42A86F30CC}" dt="2023-09-08T12:23:10.720" v="1907" actId="2696"/>
        <pc:sldMkLst>
          <pc:docMk/>
          <pc:sldMk cId="1717228149" sldId="1079"/>
        </pc:sldMkLst>
      </pc:sldChg>
      <pc:sldChg chg="modSp mod">
        <pc:chgData name="Vivian, Michelle R" userId="774d743a-5412-41b8-bbe9-b5f332918c5c" providerId="ADAL" clId="{CBD4B790-4401-4526-9569-9B42A86F30CC}" dt="2023-09-01T15:51:00.022" v="133" actId="948"/>
        <pc:sldMkLst>
          <pc:docMk/>
          <pc:sldMk cId="3724580740" sldId="1098"/>
        </pc:sldMkLst>
        <pc:spChg chg="mod">
          <ac:chgData name="Vivian, Michelle R" userId="774d743a-5412-41b8-bbe9-b5f332918c5c" providerId="ADAL" clId="{CBD4B790-4401-4526-9569-9B42A86F30CC}" dt="2023-09-01T15:51:00.022" v="133" actId="948"/>
          <ac:spMkLst>
            <pc:docMk/>
            <pc:sldMk cId="3724580740" sldId="1098"/>
            <ac:spMk id="2" creationId="{81068024-1B5C-4518-9326-850545F9097F}"/>
          </ac:spMkLst>
        </pc:spChg>
      </pc:sldChg>
      <pc:sldChg chg="del mod modShow">
        <pc:chgData name="Vivian, Michelle R" userId="774d743a-5412-41b8-bbe9-b5f332918c5c" providerId="ADAL" clId="{CBD4B790-4401-4526-9569-9B42A86F30CC}" dt="2023-09-08T12:23:55.210" v="1908" actId="2696"/>
        <pc:sldMkLst>
          <pc:docMk/>
          <pc:sldMk cId="787419984" sldId="1106"/>
        </pc:sldMkLst>
      </pc:sldChg>
      <pc:sldChg chg="modSp mod">
        <pc:chgData name="Vivian, Michelle R" userId="774d743a-5412-41b8-bbe9-b5f332918c5c" providerId="ADAL" clId="{CBD4B790-4401-4526-9569-9B42A86F30CC}" dt="2023-09-01T15:53:52.860" v="149" actId="20577"/>
        <pc:sldMkLst>
          <pc:docMk/>
          <pc:sldMk cId="1059621838" sldId="1113"/>
        </pc:sldMkLst>
        <pc:spChg chg="mod">
          <ac:chgData name="Vivian, Michelle R" userId="774d743a-5412-41b8-bbe9-b5f332918c5c" providerId="ADAL" clId="{CBD4B790-4401-4526-9569-9B42A86F30CC}" dt="2023-09-01T15:53:52.860" v="149" actId="20577"/>
          <ac:spMkLst>
            <pc:docMk/>
            <pc:sldMk cId="1059621838" sldId="1113"/>
            <ac:spMk id="2" creationId="{EB212904-6F32-4751-BBA9-536D430769F2}"/>
          </ac:spMkLst>
        </pc:spChg>
      </pc:sldChg>
      <pc:sldChg chg="addSp delSp modSp mod">
        <pc:chgData name="Vivian, Michelle R" userId="774d743a-5412-41b8-bbe9-b5f332918c5c" providerId="ADAL" clId="{CBD4B790-4401-4526-9569-9B42A86F30CC}" dt="2023-09-01T15:50:18.230" v="132" actId="1076"/>
        <pc:sldMkLst>
          <pc:docMk/>
          <pc:sldMk cId="655384480" sldId="1120"/>
        </pc:sldMkLst>
        <pc:spChg chg="add del mod">
          <ac:chgData name="Vivian, Michelle R" userId="774d743a-5412-41b8-bbe9-b5f332918c5c" providerId="ADAL" clId="{CBD4B790-4401-4526-9569-9B42A86F30CC}" dt="2023-09-01T15:49:56.483" v="123"/>
          <ac:spMkLst>
            <pc:docMk/>
            <pc:sldMk cId="655384480" sldId="1120"/>
            <ac:spMk id="7" creationId="{2D8EE5FC-1D42-4842-6D29-D8C4FCE6873D}"/>
          </ac:spMkLst>
        </pc:spChg>
        <pc:picChg chg="del">
          <ac:chgData name="Vivian, Michelle R" userId="774d743a-5412-41b8-bbe9-b5f332918c5c" providerId="ADAL" clId="{CBD4B790-4401-4526-9569-9B42A86F30CC}" dt="2023-09-01T15:49:46.493" v="121" actId="478"/>
          <ac:picMkLst>
            <pc:docMk/>
            <pc:sldMk cId="655384480" sldId="1120"/>
            <ac:picMk id="4" creationId="{19D8B0AC-1856-4F11-9B35-38B318D6062C}"/>
          </ac:picMkLst>
        </pc:picChg>
        <pc:picChg chg="add del mod">
          <ac:chgData name="Vivian, Michelle R" userId="774d743a-5412-41b8-bbe9-b5f332918c5c" providerId="ADAL" clId="{CBD4B790-4401-4526-9569-9B42A86F30CC}" dt="2023-09-01T15:49:53.508" v="122" actId="21"/>
          <ac:picMkLst>
            <pc:docMk/>
            <pc:sldMk cId="655384480" sldId="1120"/>
            <ac:picMk id="5" creationId="{8CB9F512-4E3E-016E-F04D-E467A860479E}"/>
          </ac:picMkLst>
        </pc:picChg>
        <pc:picChg chg="add mod">
          <ac:chgData name="Vivian, Michelle R" userId="774d743a-5412-41b8-bbe9-b5f332918c5c" providerId="ADAL" clId="{CBD4B790-4401-4526-9569-9B42A86F30CC}" dt="2023-09-01T15:50:18.230" v="132" actId="1076"/>
          <ac:picMkLst>
            <pc:docMk/>
            <pc:sldMk cId="655384480" sldId="1120"/>
            <ac:picMk id="8" creationId="{CE878894-2BFC-6403-4EA0-1FA890CA650E}"/>
          </ac:picMkLst>
        </pc:picChg>
      </pc:sldChg>
      <pc:sldChg chg="modSp mod">
        <pc:chgData name="Vivian, Michelle R" userId="774d743a-5412-41b8-bbe9-b5f332918c5c" providerId="ADAL" clId="{CBD4B790-4401-4526-9569-9B42A86F30CC}" dt="2023-08-30T13:56:01.142" v="40" actId="1076"/>
        <pc:sldMkLst>
          <pc:docMk/>
          <pc:sldMk cId="1735230279" sldId="1129"/>
        </pc:sldMkLst>
        <pc:spChg chg="mod">
          <ac:chgData name="Vivian, Michelle R" userId="774d743a-5412-41b8-bbe9-b5f332918c5c" providerId="ADAL" clId="{CBD4B790-4401-4526-9569-9B42A86F30CC}" dt="2023-08-30T13:55:39.276" v="39" actId="1076"/>
          <ac:spMkLst>
            <pc:docMk/>
            <pc:sldMk cId="1735230279" sldId="1129"/>
            <ac:spMk id="10" creationId="{6B990E5F-9B85-1962-28DB-1D993E43D353}"/>
          </ac:spMkLst>
        </pc:spChg>
        <pc:picChg chg="mod">
          <ac:chgData name="Vivian, Michelle R" userId="774d743a-5412-41b8-bbe9-b5f332918c5c" providerId="ADAL" clId="{CBD4B790-4401-4526-9569-9B42A86F30CC}" dt="2023-08-30T13:54:38.192" v="25" actId="1076"/>
          <ac:picMkLst>
            <pc:docMk/>
            <pc:sldMk cId="1735230279" sldId="1129"/>
            <ac:picMk id="3" creationId="{CFED6C10-E9B2-2158-9D8D-18FD684FAADD}"/>
          </ac:picMkLst>
        </pc:picChg>
        <pc:picChg chg="mod">
          <ac:chgData name="Vivian, Michelle R" userId="774d743a-5412-41b8-bbe9-b5f332918c5c" providerId="ADAL" clId="{CBD4B790-4401-4526-9569-9B42A86F30CC}" dt="2023-08-30T13:56:01.142" v="40" actId="1076"/>
          <ac:picMkLst>
            <pc:docMk/>
            <pc:sldMk cId="1735230279" sldId="1129"/>
            <ac:picMk id="18" creationId="{B9924091-F3D8-890A-B48E-A54294F7F671}"/>
          </ac:picMkLst>
        </pc:picChg>
        <pc:picChg chg="mod">
          <ac:chgData name="Vivian, Michelle R" userId="774d743a-5412-41b8-bbe9-b5f332918c5c" providerId="ADAL" clId="{CBD4B790-4401-4526-9569-9B42A86F30CC}" dt="2023-08-30T13:56:01.142" v="40" actId="1076"/>
          <ac:picMkLst>
            <pc:docMk/>
            <pc:sldMk cId="1735230279" sldId="1129"/>
            <ac:picMk id="20" creationId="{39A47C10-EFE5-175F-F79F-46C67C0BEE69}"/>
          </ac:picMkLst>
        </pc:picChg>
        <pc:picChg chg="mod">
          <ac:chgData name="Vivian, Michelle R" userId="774d743a-5412-41b8-bbe9-b5f332918c5c" providerId="ADAL" clId="{CBD4B790-4401-4526-9569-9B42A86F30CC}" dt="2023-08-30T13:56:01.142" v="40" actId="1076"/>
          <ac:picMkLst>
            <pc:docMk/>
            <pc:sldMk cId="1735230279" sldId="1129"/>
            <ac:picMk id="22" creationId="{80F3B2DF-862F-1CE2-32FB-087F97C8EEAE}"/>
          </ac:picMkLst>
        </pc:picChg>
        <pc:picChg chg="mod">
          <ac:chgData name="Vivian, Michelle R" userId="774d743a-5412-41b8-bbe9-b5f332918c5c" providerId="ADAL" clId="{CBD4B790-4401-4526-9569-9B42A86F30CC}" dt="2023-08-30T13:56:01.142" v="40" actId="1076"/>
          <ac:picMkLst>
            <pc:docMk/>
            <pc:sldMk cId="1735230279" sldId="1129"/>
            <ac:picMk id="1026" creationId="{AC9A0EB4-E56E-E8B5-9D65-5CDA41C41257}"/>
          </ac:picMkLst>
        </pc:picChg>
        <pc:picChg chg="mod">
          <ac:chgData name="Vivian, Michelle R" userId="774d743a-5412-41b8-bbe9-b5f332918c5c" providerId="ADAL" clId="{CBD4B790-4401-4526-9569-9B42A86F30CC}" dt="2023-08-30T13:56:01.142" v="40" actId="1076"/>
          <ac:picMkLst>
            <pc:docMk/>
            <pc:sldMk cId="1735230279" sldId="1129"/>
            <ac:picMk id="1030" creationId="{5E698DDB-C4B4-0715-E70F-76357976F7FA}"/>
          </ac:picMkLst>
        </pc:picChg>
      </pc:sldChg>
      <pc:sldChg chg="modSp mod">
        <pc:chgData name="Vivian, Michelle R" userId="774d743a-5412-41b8-bbe9-b5f332918c5c" providerId="ADAL" clId="{CBD4B790-4401-4526-9569-9B42A86F30CC}" dt="2023-09-01T15:51:34.821" v="135" actId="20577"/>
        <pc:sldMkLst>
          <pc:docMk/>
          <pc:sldMk cId="4139730297" sldId="1158"/>
        </pc:sldMkLst>
        <pc:spChg chg="mod">
          <ac:chgData name="Vivian, Michelle R" userId="774d743a-5412-41b8-bbe9-b5f332918c5c" providerId="ADAL" clId="{CBD4B790-4401-4526-9569-9B42A86F30CC}" dt="2023-09-01T15:51:34.821" v="135" actId="20577"/>
          <ac:spMkLst>
            <pc:docMk/>
            <pc:sldMk cId="4139730297" sldId="1158"/>
            <ac:spMk id="2" creationId="{3A2B772E-B215-F816-13CC-BD47455BE9E8}"/>
          </ac:spMkLst>
        </pc:spChg>
      </pc:sldChg>
      <pc:sldChg chg="modSp mod">
        <pc:chgData name="Vivian, Michelle R" userId="774d743a-5412-41b8-bbe9-b5f332918c5c" providerId="ADAL" clId="{CBD4B790-4401-4526-9569-9B42A86F30CC}" dt="2023-08-30T13:58:22.757" v="117" actId="1076"/>
        <pc:sldMkLst>
          <pc:docMk/>
          <pc:sldMk cId="3621705290" sldId="1162"/>
        </pc:sldMkLst>
        <pc:spChg chg="mod">
          <ac:chgData name="Vivian, Michelle R" userId="774d743a-5412-41b8-bbe9-b5f332918c5c" providerId="ADAL" clId="{CBD4B790-4401-4526-9569-9B42A86F30CC}" dt="2023-08-30T13:58:08.490" v="116" actId="20577"/>
          <ac:spMkLst>
            <pc:docMk/>
            <pc:sldMk cId="3621705290" sldId="1162"/>
            <ac:spMk id="2" creationId="{184FE28A-9BC0-7AAA-C5CD-F861FAEA3FD4}"/>
          </ac:spMkLst>
        </pc:spChg>
        <pc:picChg chg="mod">
          <ac:chgData name="Vivian, Michelle R" userId="774d743a-5412-41b8-bbe9-b5f332918c5c" providerId="ADAL" clId="{CBD4B790-4401-4526-9569-9B42A86F30CC}" dt="2023-08-30T13:58:22.757" v="117" actId="1076"/>
          <ac:picMkLst>
            <pc:docMk/>
            <pc:sldMk cId="3621705290" sldId="1162"/>
            <ac:picMk id="5" creationId="{5150B23F-4374-47DF-89B6-6D6CB4A0BB6E}"/>
          </ac:picMkLst>
        </pc:picChg>
      </pc:sldChg>
      <pc:sldChg chg="modSp new mod">
        <pc:chgData name="Vivian, Michelle R" userId="774d743a-5412-41b8-bbe9-b5f332918c5c" providerId="ADAL" clId="{CBD4B790-4401-4526-9569-9B42A86F30CC}" dt="2023-09-07T17:23:44.134" v="600" actId="255"/>
        <pc:sldMkLst>
          <pc:docMk/>
          <pc:sldMk cId="398595927" sldId="1174"/>
        </pc:sldMkLst>
        <pc:spChg chg="mod">
          <ac:chgData name="Vivian, Michelle R" userId="774d743a-5412-41b8-bbe9-b5f332918c5c" providerId="ADAL" clId="{CBD4B790-4401-4526-9569-9B42A86F30CC}" dt="2023-09-07T17:23:44.134" v="600" actId="255"/>
          <ac:spMkLst>
            <pc:docMk/>
            <pc:sldMk cId="398595927" sldId="1174"/>
            <ac:spMk id="2" creationId="{0A280060-22C9-8A7B-4544-17027A4A5837}"/>
          </ac:spMkLst>
        </pc:spChg>
        <pc:spChg chg="mod">
          <ac:chgData name="Vivian, Michelle R" userId="774d743a-5412-41b8-bbe9-b5f332918c5c" providerId="ADAL" clId="{CBD4B790-4401-4526-9569-9B42A86F30CC}" dt="2023-09-07T17:15:39.395" v="164" actId="2711"/>
          <ac:spMkLst>
            <pc:docMk/>
            <pc:sldMk cId="398595927" sldId="1174"/>
            <ac:spMk id="3" creationId="{EEEB4378-87B4-A06F-F150-6D779923FA18}"/>
          </ac:spMkLst>
        </pc:spChg>
      </pc:sldChg>
      <pc:sldChg chg="modSp new mod">
        <pc:chgData name="Vivian, Michelle R" userId="774d743a-5412-41b8-bbe9-b5f332918c5c" providerId="ADAL" clId="{CBD4B790-4401-4526-9569-9B42A86F30CC}" dt="2023-09-08T12:21:52.988" v="1899" actId="27636"/>
        <pc:sldMkLst>
          <pc:docMk/>
          <pc:sldMk cId="1293543720" sldId="1175"/>
        </pc:sldMkLst>
        <pc:spChg chg="mod">
          <ac:chgData name="Vivian, Michelle R" userId="774d743a-5412-41b8-bbe9-b5f332918c5c" providerId="ADAL" clId="{CBD4B790-4401-4526-9569-9B42A86F30CC}" dt="2023-09-08T12:21:52.988" v="1899" actId="27636"/>
          <ac:spMkLst>
            <pc:docMk/>
            <pc:sldMk cId="1293543720" sldId="1175"/>
            <ac:spMk id="2" creationId="{F80B1CF9-3A5B-0669-04F4-5D322E62B845}"/>
          </ac:spMkLst>
        </pc:spChg>
        <pc:spChg chg="mod">
          <ac:chgData name="Vivian, Michelle R" userId="774d743a-5412-41b8-bbe9-b5f332918c5c" providerId="ADAL" clId="{CBD4B790-4401-4526-9569-9B42A86F30CC}" dt="2023-09-07T17:20:08.272" v="553" actId="20577"/>
          <ac:spMkLst>
            <pc:docMk/>
            <pc:sldMk cId="1293543720" sldId="1175"/>
            <ac:spMk id="3" creationId="{E745AA5B-B7EC-05B6-E54C-2562E375909B}"/>
          </ac:spMkLst>
        </pc:spChg>
      </pc:sldChg>
      <pc:sldChg chg="new del">
        <pc:chgData name="Vivian, Michelle R" userId="774d743a-5412-41b8-bbe9-b5f332918c5c" providerId="ADAL" clId="{CBD4B790-4401-4526-9569-9B42A86F30CC}" dt="2023-09-07T17:25:18.355" v="606" actId="680"/>
        <pc:sldMkLst>
          <pc:docMk/>
          <pc:sldMk cId="2066376820" sldId="1176"/>
        </pc:sldMkLst>
      </pc:sldChg>
      <pc:sldChg chg="modSp mod">
        <pc:chgData name="Vivian, Michelle R" userId="774d743a-5412-41b8-bbe9-b5f332918c5c" providerId="ADAL" clId="{CBD4B790-4401-4526-9569-9B42A86F30CC}" dt="2023-09-08T12:46:53.957" v="1912" actId="20577"/>
        <pc:sldMkLst>
          <pc:docMk/>
          <pc:sldMk cId="4085395438" sldId="1176"/>
        </pc:sldMkLst>
        <pc:spChg chg="mod">
          <ac:chgData name="Vivian, Michelle R" userId="774d743a-5412-41b8-bbe9-b5f332918c5c" providerId="ADAL" clId="{CBD4B790-4401-4526-9569-9B42A86F30CC}" dt="2023-09-08T12:46:53.957" v="1912" actId="20577"/>
          <ac:spMkLst>
            <pc:docMk/>
            <pc:sldMk cId="4085395438" sldId="1176"/>
            <ac:spMk id="2" creationId="{F80B1CF9-3A5B-0669-04F4-5D322E62B845}"/>
          </ac:spMkLst>
        </pc:spChg>
        <pc:spChg chg="mod">
          <ac:chgData name="Vivian, Michelle R" userId="774d743a-5412-41b8-bbe9-b5f332918c5c" providerId="ADAL" clId="{CBD4B790-4401-4526-9569-9B42A86F30CC}" dt="2023-09-08T11:57:06.859" v="1577" actId="20577"/>
          <ac:spMkLst>
            <pc:docMk/>
            <pc:sldMk cId="4085395438" sldId="1176"/>
            <ac:spMk id="3" creationId="{E745AA5B-B7EC-05B6-E54C-2562E375909B}"/>
          </ac:spMkLst>
        </pc:spChg>
      </pc:sldChg>
      <pc:sldChg chg="modSp add mod">
        <pc:chgData name="Vivian, Michelle R" userId="774d743a-5412-41b8-bbe9-b5f332918c5c" providerId="ADAL" clId="{CBD4B790-4401-4526-9569-9B42A86F30CC}" dt="2023-09-08T11:57:45.824" v="1620" actId="113"/>
        <pc:sldMkLst>
          <pc:docMk/>
          <pc:sldMk cId="2082473114" sldId="1177"/>
        </pc:sldMkLst>
        <pc:spChg chg="mod">
          <ac:chgData name="Vivian, Michelle R" userId="774d743a-5412-41b8-bbe9-b5f332918c5c" providerId="ADAL" clId="{CBD4B790-4401-4526-9569-9B42A86F30CC}" dt="2023-09-08T11:57:45.824" v="1620" actId="113"/>
          <ac:spMkLst>
            <pc:docMk/>
            <pc:sldMk cId="2082473114" sldId="1177"/>
            <ac:spMk id="2" creationId="{F80B1CF9-3A5B-0669-04F4-5D322E62B845}"/>
          </ac:spMkLst>
        </pc:spChg>
        <pc:spChg chg="mod">
          <ac:chgData name="Vivian, Michelle R" userId="774d743a-5412-41b8-bbe9-b5f332918c5c" providerId="ADAL" clId="{CBD4B790-4401-4526-9569-9B42A86F30CC}" dt="2023-09-08T11:57:13.388" v="1579" actId="20577"/>
          <ac:spMkLst>
            <pc:docMk/>
            <pc:sldMk cId="2082473114" sldId="1177"/>
            <ac:spMk id="3" creationId="{E745AA5B-B7EC-05B6-E54C-2562E375909B}"/>
          </ac:spMkLst>
        </pc:spChg>
      </pc:sldChg>
      <pc:sldChg chg="addSp delSp modSp add mod">
        <pc:chgData name="Vivian, Michelle R" userId="774d743a-5412-41b8-bbe9-b5f332918c5c" providerId="ADAL" clId="{CBD4B790-4401-4526-9569-9B42A86F30CC}" dt="2023-09-08T11:51:50.849" v="1515" actId="20577"/>
        <pc:sldMkLst>
          <pc:docMk/>
          <pc:sldMk cId="529019286" sldId="1178"/>
        </pc:sldMkLst>
        <pc:spChg chg="mod">
          <ac:chgData name="Vivian, Michelle R" userId="774d743a-5412-41b8-bbe9-b5f332918c5c" providerId="ADAL" clId="{CBD4B790-4401-4526-9569-9B42A86F30CC}" dt="2023-09-08T11:51:50.849" v="1515" actId="20577"/>
          <ac:spMkLst>
            <pc:docMk/>
            <pc:sldMk cId="529019286" sldId="1178"/>
            <ac:spMk id="2" creationId="{0A280060-22C9-8A7B-4544-17027A4A5837}"/>
          </ac:spMkLst>
        </pc:spChg>
        <pc:spChg chg="mod">
          <ac:chgData name="Vivian, Michelle R" userId="774d743a-5412-41b8-bbe9-b5f332918c5c" providerId="ADAL" clId="{CBD4B790-4401-4526-9569-9B42A86F30CC}" dt="2023-09-08T11:44:58.212" v="1209" actId="20577"/>
          <ac:spMkLst>
            <pc:docMk/>
            <pc:sldMk cId="529019286" sldId="1178"/>
            <ac:spMk id="3" creationId="{EEEB4378-87B4-A06F-F150-6D779923FA18}"/>
          </ac:spMkLst>
        </pc:spChg>
        <pc:spChg chg="add del">
          <ac:chgData name="Vivian, Michelle R" userId="774d743a-5412-41b8-bbe9-b5f332918c5c" providerId="ADAL" clId="{CBD4B790-4401-4526-9569-9B42A86F30CC}" dt="2023-09-08T11:45:40.445" v="1237" actId="22"/>
          <ac:spMkLst>
            <pc:docMk/>
            <pc:sldMk cId="529019286" sldId="1178"/>
            <ac:spMk id="5" creationId="{0E093DE8-B4DC-2EC0-4BEE-1C0A3AD8A675}"/>
          </ac:spMkLst>
        </pc:spChg>
      </pc:sldChg>
      <pc:sldChg chg="modSp add del mod">
        <pc:chgData name="Vivian, Michelle R" userId="774d743a-5412-41b8-bbe9-b5f332918c5c" providerId="ADAL" clId="{CBD4B790-4401-4526-9569-9B42A86F30CC}" dt="2023-09-08T11:56:23.628" v="1569" actId="2696"/>
        <pc:sldMkLst>
          <pc:docMk/>
          <pc:sldMk cId="269870514" sldId="1179"/>
        </pc:sldMkLst>
        <pc:spChg chg="mod">
          <ac:chgData name="Vivian, Michelle R" userId="774d743a-5412-41b8-bbe9-b5f332918c5c" providerId="ADAL" clId="{CBD4B790-4401-4526-9569-9B42A86F30CC}" dt="2023-09-08T11:45:05.577" v="1212" actId="20577"/>
          <ac:spMkLst>
            <pc:docMk/>
            <pc:sldMk cId="269870514" sldId="1179"/>
            <ac:spMk id="3" creationId="{E745AA5B-B7EC-05B6-E54C-2562E375909B}"/>
          </ac:spMkLst>
        </pc:spChg>
      </pc:sldChg>
      <pc:sldChg chg="modSp mod">
        <pc:chgData name="Vivian, Michelle R" userId="774d743a-5412-41b8-bbe9-b5f332918c5c" providerId="ADAL" clId="{CBD4B790-4401-4526-9569-9B42A86F30CC}" dt="2023-09-08T12:21:31.971" v="1893" actId="948"/>
        <pc:sldMkLst>
          <pc:docMk/>
          <pc:sldMk cId="3230997824" sldId="1180"/>
        </pc:sldMkLst>
        <pc:spChg chg="mod">
          <ac:chgData name="Vivian, Michelle R" userId="774d743a-5412-41b8-bbe9-b5f332918c5c" providerId="ADAL" clId="{CBD4B790-4401-4526-9569-9B42A86F30CC}" dt="2023-09-08T12:21:31.971" v="1893" actId="948"/>
          <ac:spMkLst>
            <pc:docMk/>
            <pc:sldMk cId="3230997824" sldId="1180"/>
            <ac:spMk id="2" creationId="{0A280060-22C9-8A7B-4544-17027A4A5837}"/>
          </ac:spMkLst>
        </pc:spChg>
      </pc:sldChg>
      <pc:sldChg chg="add del">
        <pc:chgData name="Vivian, Michelle R" userId="774d743a-5412-41b8-bbe9-b5f332918c5c" providerId="ADAL" clId="{CBD4B790-4401-4526-9569-9B42A86F30CC}" dt="2023-09-08T11:52:54.526" v="1526"/>
        <pc:sldMkLst>
          <pc:docMk/>
          <pc:sldMk cId="255209021" sldId="1181"/>
        </pc:sldMkLst>
      </pc:sldChg>
      <pc:sldChg chg="add del">
        <pc:chgData name="Vivian, Michelle R" userId="774d743a-5412-41b8-bbe9-b5f332918c5c" providerId="ADAL" clId="{CBD4B790-4401-4526-9569-9B42A86F30CC}" dt="2023-09-08T11:53:02.171" v="1529"/>
        <pc:sldMkLst>
          <pc:docMk/>
          <pc:sldMk cId="552295158" sldId="1181"/>
        </pc:sldMkLst>
      </pc:sldChg>
      <pc:sldChg chg="modSp add mod">
        <pc:chgData name="Vivian, Michelle R" userId="774d743a-5412-41b8-bbe9-b5f332918c5c" providerId="ADAL" clId="{CBD4B790-4401-4526-9569-9B42A86F30CC}" dt="2023-09-08T12:14:21.478" v="1888" actId="20577"/>
        <pc:sldMkLst>
          <pc:docMk/>
          <pc:sldMk cId="566923384" sldId="1181"/>
        </pc:sldMkLst>
        <pc:spChg chg="mod">
          <ac:chgData name="Vivian, Michelle R" userId="774d743a-5412-41b8-bbe9-b5f332918c5c" providerId="ADAL" clId="{CBD4B790-4401-4526-9569-9B42A86F30CC}" dt="2023-09-08T12:14:21.478" v="1888" actId="20577"/>
          <ac:spMkLst>
            <pc:docMk/>
            <pc:sldMk cId="566923384" sldId="1181"/>
            <ac:spMk id="2" creationId="{0A280060-22C9-8A7B-4544-17027A4A5837}"/>
          </ac:spMkLst>
        </pc:spChg>
        <pc:spChg chg="mod">
          <ac:chgData name="Vivian, Michelle R" userId="774d743a-5412-41b8-bbe9-b5f332918c5c" providerId="ADAL" clId="{CBD4B790-4401-4526-9569-9B42A86F30CC}" dt="2023-09-08T11:58:52.979" v="1623" actId="20577"/>
          <ac:spMkLst>
            <pc:docMk/>
            <pc:sldMk cId="566923384" sldId="1181"/>
            <ac:spMk id="3" creationId="{EEEB4378-87B4-A06F-F150-6D779923FA18}"/>
          </ac:spMkLst>
        </pc:spChg>
      </pc:sldChg>
      <pc:sldChg chg="modSp add mod">
        <pc:chgData name="Vivian, Michelle R" userId="774d743a-5412-41b8-bbe9-b5f332918c5c" providerId="ADAL" clId="{CBD4B790-4401-4526-9569-9B42A86F30CC}" dt="2023-09-08T12:22:27.735" v="1906" actId="2711"/>
        <pc:sldMkLst>
          <pc:docMk/>
          <pc:sldMk cId="3191003061" sldId="1182"/>
        </pc:sldMkLst>
        <pc:spChg chg="mod">
          <ac:chgData name="Vivian, Michelle R" userId="774d743a-5412-41b8-bbe9-b5f332918c5c" providerId="ADAL" clId="{CBD4B790-4401-4526-9569-9B42A86F30CC}" dt="2023-09-08T12:22:27.735" v="1906" actId="2711"/>
          <ac:spMkLst>
            <pc:docMk/>
            <pc:sldMk cId="3191003061" sldId="1182"/>
            <ac:spMk id="2" creationId="{F80B1CF9-3A5B-0669-04F4-5D322E62B845}"/>
          </ac:spMkLst>
        </pc:spChg>
        <pc:spChg chg="mod">
          <ac:chgData name="Vivian, Michelle R" userId="774d743a-5412-41b8-bbe9-b5f332918c5c" providerId="ADAL" clId="{CBD4B790-4401-4526-9569-9B42A86F30CC}" dt="2023-09-08T11:58:57.680" v="1625" actId="20577"/>
          <ac:spMkLst>
            <pc:docMk/>
            <pc:sldMk cId="3191003061" sldId="1182"/>
            <ac:spMk id="3" creationId="{E745AA5B-B7EC-05B6-E54C-2562E375909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C4820-5ED6-4F30-AF6B-859DBB12FF87}" type="doc">
      <dgm:prSet loTypeId="urn:diagrams.loki3.com/VaryingWidthList" loCatId="list" qsTypeId="urn:microsoft.com/office/officeart/2005/8/quickstyle/3d2" qsCatId="3D" csTypeId="urn:microsoft.com/office/officeart/2005/8/colors/colorful1" csCatId="colorful" phldr="1"/>
      <dgm:spPr/>
    </dgm:pt>
    <dgm:pt modelId="{B77808A8-4B51-41A7-AB84-ABC553776676}">
      <dgm:prSet phldrT="[Text]" custT="1"/>
      <dgm:spPr>
        <a:solidFill>
          <a:srgbClr val="015287"/>
        </a:solidFill>
      </dgm:spPr>
      <dgm:t>
        <a:bodyPr lIns="182880" tIns="182880" rIns="0" bIns="182880"/>
        <a:lstStyle/>
        <a:p>
          <a:pPr algn="just">
            <a:lnSpc>
              <a:spcPct val="100000"/>
            </a:lnSpc>
            <a:spcAft>
              <a:spcPts val="0"/>
            </a:spcAft>
          </a:pPr>
          <a:r>
            <a:rPr lang="en-US" sz="1800" b="1" dirty="0"/>
            <a:t>EMPLOYEE:</a:t>
          </a:r>
          <a:r>
            <a:rPr lang="en-US" sz="1800" b="0" dirty="0"/>
            <a:t> 		            John Smith</a:t>
          </a:r>
        </a:p>
        <a:p>
          <a:pPr algn="just">
            <a:lnSpc>
              <a:spcPct val="100000"/>
            </a:lnSpc>
            <a:spcAft>
              <a:spcPts val="0"/>
            </a:spcAft>
          </a:pPr>
          <a:r>
            <a:rPr lang="en-US" sz="1800" b="1" dirty="0"/>
            <a:t>DATE OF HIRE:</a:t>
          </a:r>
          <a:r>
            <a:rPr lang="en-US" sz="1800" b="0" dirty="0"/>
            <a:t> 		            November 1, 2020</a:t>
          </a:r>
        </a:p>
        <a:p>
          <a:pPr algn="just">
            <a:lnSpc>
              <a:spcPct val="100000"/>
            </a:lnSpc>
            <a:spcAft>
              <a:spcPts val="0"/>
            </a:spcAft>
          </a:pPr>
          <a:r>
            <a:rPr lang="en-US" sz="1800" b="1" dirty="0"/>
            <a:t>EMPLOYMENT ENDED: 	            </a:t>
          </a:r>
          <a:r>
            <a:rPr lang="en-US" sz="1800" b="0" dirty="0"/>
            <a:t>May 5, 2022</a:t>
          </a:r>
        </a:p>
        <a:p>
          <a:pPr algn="just">
            <a:lnSpc>
              <a:spcPct val="100000"/>
            </a:lnSpc>
            <a:spcAft>
              <a:spcPts val="0"/>
            </a:spcAft>
          </a:pPr>
          <a:r>
            <a:rPr lang="en-US" sz="1800" b="1" dirty="0"/>
            <a:t>TENURE: 		            </a:t>
          </a:r>
          <a:r>
            <a:rPr lang="en-US" sz="1800" b="0" dirty="0"/>
            <a:t>Less than 2 years</a:t>
          </a:r>
        </a:p>
        <a:p>
          <a:pPr algn="just">
            <a:lnSpc>
              <a:spcPct val="100000"/>
            </a:lnSpc>
            <a:spcAft>
              <a:spcPts val="0"/>
            </a:spcAft>
          </a:pPr>
          <a:r>
            <a:rPr lang="en-US" sz="1800" b="1" dirty="0"/>
            <a:t>RETENTION:  		            </a:t>
          </a:r>
          <a:r>
            <a:rPr lang="en-US" sz="1800" b="0" dirty="0"/>
            <a:t>3 years from </a:t>
          </a:r>
          <a:r>
            <a:rPr lang="en-US" sz="1800" b="1" i="0" dirty="0"/>
            <a:t>DATE OF HIRE</a:t>
          </a:r>
        </a:p>
      </dgm:t>
      <dgm:extLst>
        <a:ext uri="{E40237B7-FDA0-4F09-8148-C483321AD2D9}">
          <dgm14:cNvPr xmlns:dgm14="http://schemas.microsoft.com/office/drawing/2010/diagram" id="0" name="" descr="Examples: John Smith (Hired Nov. 1, 2019, terminated May 5, 2020): John worked for less then 2 years, keep his form for 3 years, until 11/01/2022&#10;and &#10;"/>
        </a:ext>
      </dgm:extLst>
    </dgm:pt>
    <dgm:pt modelId="{DA095E63-23EC-4800-8681-D82369C34086}" type="parTrans" cxnId="{EB72792D-E3DF-4388-BED2-F5FAB7A9A1F4}">
      <dgm:prSet/>
      <dgm:spPr/>
      <dgm:t>
        <a:bodyPr/>
        <a:lstStyle/>
        <a:p>
          <a:endParaRPr lang="en-US" sz="1800" b="0"/>
        </a:p>
      </dgm:t>
    </dgm:pt>
    <dgm:pt modelId="{9DFC0215-8F06-465E-AD13-6EBDBC142E49}" type="sibTrans" cxnId="{EB72792D-E3DF-4388-BED2-F5FAB7A9A1F4}">
      <dgm:prSet/>
      <dgm:spPr/>
      <dgm:t>
        <a:bodyPr/>
        <a:lstStyle/>
        <a:p>
          <a:endParaRPr lang="en-US" sz="1800" b="0"/>
        </a:p>
      </dgm:t>
    </dgm:pt>
    <dgm:pt modelId="{0119A763-4F4B-49A2-B7EE-4A6909CF1CB3}">
      <dgm:prSet phldrT="[Text]" custT="1"/>
      <dgm:spPr>
        <a:solidFill>
          <a:srgbClr val="015287"/>
        </a:solidFill>
      </dgm:spPr>
      <dgm:t>
        <a:bodyPr lIns="182880" tIns="182880" rIns="0" bIns="182880"/>
        <a:lstStyle/>
        <a:p>
          <a:pPr marL="0" lvl="0" algn="just" defTabSz="800100">
            <a:lnSpc>
              <a:spcPct val="100000"/>
            </a:lnSpc>
            <a:spcBef>
              <a:spcPct val="0"/>
            </a:spcBef>
            <a:spcAft>
              <a:spcPts val="0"/>
            </a:spcAft>
            <a:buNone/>
          </a:pPr>
          <a:r>
            <a:rPr lang="en-US" sz="1800" b="1" kern="1200" dirty="0">
              <a:latin typeface="Calibri"/>
              <a:ea typeface="+mn-ea"/>
              <a:cs typeface="+mn-cs"/>
            </a:rPr>
            <a:t>EMPLOYEE: 			</a:t>
          </a:r>
          <a:r>
            <a:rPr lang="en-US" sz="1800" b="0" kern="1200" dirty="0">
              <a:latin typeface="Calibri"/>
              <a:ea typeface="+mn-ea"/>
              <a:cs typeface="+mn-cs"/>
            </a:rPr>
            <a:t>BETSY ROSS</a:t>
          </a:r>
        </a:p>
        <a:p>
          <a:pPr marL="0" lvl="0" algn="just" defTabSz="800100">
            <a:lnSpc>
              <a:spcPct val="100000"/>
            </a:lnSpc>
            <a:spcBef>
              <a:spcPct val="0"/>
            </a:spcBef>
            <a:spcAft>
              <a:spcPts val="0"/>
            </a:spcAft>
            <a:buNone/>
          </a:pPr>
          <a:r>
            <a:rPr lang="en-US" sz="1800" b="1" kern="1200" dirty="0">
              <a:latin typeface="Calibri"/>
              <a:ea typeface="+mn-ea"/>
              <a:cs typeface="+mn-cs"/>
            </a:rPr>
            <a:t>DATE OF HIRE: 			</a:t>
          </a:r>
          <a:r>
            <a:rPr lang="en-US" sz="1800" b="0" kern="1200" dirty="0">
              <a:latin typeface="Calibri"/>
              <a:ea typeface="+mn-ea"/>
              <a:cs typeface="+mn-cs"/>
            </a:rPr>
            <a:t>November 1, 2002</a:t>
          </a:r>
        </a:p>
        <a:p>
          <a:pPr marL="0" lvl="0" algn="just" defTabSz="800100">
            <a:lnSpc>
              <a:spcPct val="100000"/>
            </a:lnSpc>
            <a:spcBef>
              <a:spcPct val="0"/>
            </a:spcBef>
            <a:spcAft>
              <a:spcPts val="0"/>
            </a:spcAft>
            <a:buNone/>
          </a:pPr>
          <a:r>
            <a:rPr lang="en-US" sz="1800" b="1" kern="1200" dirty="0">
              <a:latin typeface="Calibri"/>
              <a:ea typeface="+mn-ea"/>
              <a:cs typeface="+mn-cs"/>
            </a:rPr>
            <a:t>EMPLOYMENT ENDED: 		</a:t>
          </a:r>
          <a:r>
            <a:rPr lang="en-US" sz="1800" b="0" kern="1200" dirty="0">
              <a:latin typeface="Calibri"/>
              <a:ea typeface="+mn-ea"/>
              <a:cs typeface="+mn-cs"/>
            </a:rPr>
            <a:t>May 5, 2023</a:t>
          </a:r>
        </a:p>
        <a:p>
          <a:pPr marL="0" lvl="0" algn="just" defTabSz="800100">
            <a:lnSpc>
              <a:spcPct val="100000"/>
            </a:lnSpc>
            <a:spcBef>
              <a:spcPct val="0"/>
            </a:spcBef>
            <a:spcAft>
              <a:spcPts val="0"/>
            </a:spcAft>
            <a:buNone/>
          </a:pPr>
          <a:r>
            <a:rPr lang="en-US" sz="1800" b="1" kern="1200" dirty="0">
              <a:latin typeface="Calibri"/>
              <a:ea typeface="+mn-ea"/>
              <a:cs typeface="+mn-cs"/>
            </a:rPr>
            <a:t>TENURE: 			</a:t>
          </a:r>
          <a:r>
            <a:rPr lang="en-US" sz="1800" b="0" kern="1200" dirty="0">
              <a:latin typeface="Calibri"/>
              <a:ea typeface="+mn-ea"/>
              <a:cs typeface="+mn-cs"/>
            </a:rPr>
            <a:t>More than 2 years</a:t>
          </a:r>
        </a:p>
        <a:p>
          <a:pPr marL="0" lvl="0" algn="just" defTabSz="800100">
            <a:lnSpc>
              <a:spcPct val="100000"/>
            </a:lnSpc>
            <a:spcBef>
              <a:spcPct val="0"/>
            </a:spcBef>
            <a:spcAft>
              <a:spcPts val="0"/>
            </a:spcAft>
            <a:buNone/>
          </a:pPr>
          <a:r>
            <a:rPr lang="en-US" sz="1800" b="1" kern="1200" dirty="0">
              <a:latin typeface="Calibri"/>
              <a:ea typeface="+mn-ea"/>
              <a:cs typeface="+mn-cs"/>
            </a:rPr>
            <a:t>RETENTION: 	           		</a:t>
          </a:r>
          <a:r>
            <a:rPr lang="en-US" sz="1800" b="0" kern="1200" dirty="0">
              <a:latin typeface="Calibri"/>
              <a:ea typeface="+mn-ea"/>
              <a:cs typeface="+mn-cs"/>
            </a:rPr>
            <a:t>1 year from </a:t>
          </a:r>
          <a:r>
            <a:rPr lang="en-US" sz="1800" b="1" kern="1200" dirty="0">
              <a:latin typeface="Calibri"/>
              <a:ea typeface="+mn-ea"/>
              <a:cs typeface="+mn-cs"/>
            </a:rPr>
            <a:t>END DATE </a:t>
          </a:r>
        </a:p>
      </dgm:t>
      <dgm:extLst>
        <a:ext uri="{E40237B7-FDA0-4F09-8148-C483321AD2D9}">
          <dgm14:cNvPr xmlns:dgm14="http://schemas.microsoft.com/office/drawing/2010/diagram" id="0" name="" descr="Betsy Ross (Hired Nov. 1, 2002, terminated May 5, 2020):  Betsy worked for more than 2 years, keep her form for one more year, until 05/05/2021&#10;"/>
        </a:ext>
      </dgm:extLst>
    </dgm:pt>
    <dgm:pt modelId="{0153ECB7-D60B-4790-B317-C741A7198883}" type="parTrans" cxnId="{C8A58C0B-F9A4-47C9-8E60-22325BB8664C}">
      <dgm:prSet/>
      <dgm:spPr/>
      <dgm:t>
        <a:bodyPr/>
        <a:lstStyle/>
        <a:p>
          <a:endParaRPr lang="en-US" sz="1800" b="0"/>
        </a:p>
      </dgm:t>
    </dgm:pt>
    <dgm:pt modelId="{AEDC4DB8-7A26-41D0-A46F-E17BAB6F3701}" type="sibTrans" cxnId="{C8A58C0B-F9A4-47C9-8E60-22325BB8664C}">
      <dgm:prSet/>
      <dgm:spPr/>
      <dgm:t>
        <a:bodyPr/>
        <a:lstStyle/>
        <a:p>
          <a:endParaRPr lang="en-US" sz="1800" b="0"/>
        </a:p>
      </dgm:t>
    </dgm:pt>
    <dgm:pt modelId="{B5131F26-D2A7-444D-979B-BDDE636C1ED5}">
      <dgm:prSet phldrT="[Text]" custT="1"/>
      <dgm:spPr>
        <a:solidFill>
          <a:srgbClr val="C32032"/>
        </a:solidFill>
      </dgm:spPr>
      <dgm:t>
        <a:bodyPr/>
        <a:lstStyle/>
        <a:p>
          <a:r>
            <a:rPr lang="en-US" sz="2000" b="1" dirty="0">
              <a:latin typeface="Source Sans Pro" panose="020B0503030403020204" pitchFamily="34" charset="0"/>
            </a:rPr>
            <a:t>RETAIN UNTIL: NOVEMBER 1, 2023</a:t>
          </a:r>
        </a:p>
      </dgm:t>
      <dgm:extLst>
        <a:ext uri="{E40237B7-FDA0-4F09-8148-C483321AD2D9}">
          <dgm14:cNvPr xmlns:dgm14="http://schemas.microsoft.com/office/drawing/2010/diagram" id="0" name="" descr="Examples"/>
        </a:ext>
      </dgm:extLst>
    </dgm:pt>
    <dgm:pt modelId="{EED53584-0F89-4457-92D9-E1690DD72837}" type="sibTrans" cxnId="{04546804-9FD8-4AB7-B7E1-9A7ACB82D917}">
      <dgm:prSet/>
      <dgm:spPr/>
      <dgm:t>
        <a:bodyPr/>
        <a:lstStyle/>
        <a:p>
          <a:endParaRPr lang="en-US" sz="1800" b="0"/>
        </a:p>
      </dgm:t>
    </dgm:pt>
    <dgm:pt modelId="{4EF4C95D-8417-4974-9F74-19BE7765D11E}" type="parTrans" cxnId="{04546804-9FD8-4AB7-B7E1-9A7ACB82D917}">
      <dgm:prSet/>
      <dgm:spPr/>
      <dgm:t>
        <a:bodyPr/>
        <a:lstStyle/>
        <a:p>
          <a:endParaRPr lang="en-US" sz="1800" b="0"/>
        </a:p>
      </dgm:t>
    </dgm:pt>
    <dgm:pt modelId="{451FC155-AA9A-4C09-924A-C6E1FF8BC922}">
      <dgm:prSet phldrT="[Text]" custT="1"/>
      <dgm:spPr>
        <a:solidFill>
          <a:srgbClr val="C32032"/>
        </a:solidFill>
      </dgm:spPr>
      <dgm:t>
        <a:bodyPr/>
        <a:lstStyle/>
        <a:p>
          <a:r>
            <a:rPr lang="en-US" sz="2000" b="1" dirty="0">
              <a:latin typeface="Source Sans Pro" panose="020B0503030403020204" pitchFamily="34" charset="0"/>
            </a:rPr>
            <a:t>RETAIN UNTIL: MAY 5, 2024 </a:t>
          </a:r>
        </a:p>
      </dgm:t>
      <dgm:extLst>
        <a:ext uri="{E40237B7-FDA0-4F09-8148-C483321AD2D9}">
          <dgm14:cNvPr xmlns:dgm14="http://schemas.microsoft.com/office/drawing/2010/diagram" id="0" name="" descr="Examples"/>
        </a:ext>
      </dgm:extLst>
    </dgm:pt>
    <dgm:pt modelId="{3D5119D4-F0F0-418D-8F5E-04DB875413F1}" type="parTrans" cxnId="{1C4D4DD7-8F11-4066-8AB9-9BD395DABD23}">
      <dgm:prSet/>
      <dgm:spPr/>
      <dgm:t>
        <a:bodyPr/>
        <a:lstStyle/>
        <a:p>
          <a:endParaRPr lang="en-US"/>
        </a:p>
      </dgm:t>
    </dgm:pt>
    <dgm:pt modelId="{B557C17D-537D-4FF5-983B-ACE3D135C2D5}" type="sibTrans" cxnId="{1C4D4DD7-8F11-4066-8AB9-9BD395DABD23}">
      <dgm:prSet/>
      <dgm:spPr/>
      <dgm:t>
        <a:bodyPr/>
        <a:lstStyle/>
        <a:p>
          <a:endParaRPr lang="en-US"/>
        </a:p>
      </dgm:t>
    </dgm:pt>
    <dgm:pt modelId="{98394E50-0622-4722-A6DC-ADD492C331E7}" type="pres">
      <dgm:prSet presAssocID="{146C4820-5ED6-4F30-AF6B-859DBB12FF87}" presName="Name0" presStyleCnt="0">
        <dgm:presLayoutVars>
          <dgm:resizeHandles/>
        </dgm:presLayoutVars>
      </dgm:prSet>
      <dgm:spPr/>
    </dgm:pt>
    <dgm:pt modelId="{905C8552-4851-4D92-896F-0BC681E10BD3}" type="pres">
      <dgm:prSet presAssocID="{B77808A8-4B51-41A7-AB84-ABC553776676}" presName="text" presStyleLbl="node1" presStyleIdx="0" presStyleCnt="4" custScaleX="283515" custScaleY="119182" custLinFactNeighborX="-613" custLinFactNeighborY="-69024">
        <dgm:presLayoutVars>
          <dgm:bulletEnabled val="1"/>
        </dgm:presLayoutVars>
      </dgm:prSet>
      <dgm:spPr/>
    </dgm:pt>
    <dgm:pt modelId="{44299D6D-00C0-47D2-98C8-3E2936087DC4}" type="pres">
      <dgm:prSet presAssocID="{9DFC0215-8F06-465E-AD13-6EBDBC142E49}" presName="space" presStyleCnt="0"/>
      <dgm:spPr/>
    </dgm:pt>
    <dgm:pt modelId="{2516D2DF-8808-422E-90DF-5682F09B62D5}" type="pres">
      <dgm:prSet presAssocID="{B5131F26-D2A7-444D-979B-BDDE636C1ED5}" presName="text" presStyleLbl="node1" presStyleIdx="1" presStyleCnt="4" custScaleX="504680" custScaleY="34226" custLinFactNeighborX="12536" custLinFactNeighborY="-361">
        <dgm:presLayoutVars>
          <dgm:bulletEnabled val="1"/>
        </dgm:presLayoutVars>
      </dgm:prSet>
      <dgm:spPr/>
    </dgm:pt>
    <dgm:pt modelId="{F420C789-CA0A-4BF3-A172-51E239417877}" type="pres">
      <dgm:prSet presAssocID="{EED53584-0F89-4457-92D9-E1690DD72837}" presName="space" presStyleCnt="0"/>
      <dgm:spPr/>
    </dgm:pt>
    <dgm:pt modelId="{9D3D05C9-ECBB-44AC-B02A-CFF225C05928}" type="pres">
      <dgm:prSet presAssocID="{0119A763-4F4B-49A2-B7EE-4A6909CF1CB3}" presName="text" presStyleLbl="node1" presStyleIdx="2" presStyleCnt="4" custScaleX="323116" custScaleY="118705" custLinFactNeighborX="-22915" custLinFactNeighborY="6461">
        <dgm:presLayoutVars>
          <dgm:bulletEnabled val="1"/>
        </dgm:presLayoutVars>
      </dgm:prSet>
      <dgm:spPr/>
    </dgm:pt>
    <dgm:pt modelId="{28D22BB1-7819-479F-B788-373E2EC4FCE9}" type="pres">
      <dgm:prSet presAssocID="{AEDC4DB8-7A26-41D0-A46F-E17BAB6F3701}" presName="space" presStyleCnt="0"/>
      <dgm:spPr/>
    </dgm:pt>
    <dgm:pt modelId="{987405F7-0E80-4C28-B91A-4323739C4338}" type="pres">
      <dgm:prSet presAssocID="{451FC155-AA9A-4C09-924A-C6E1FF8BC922}" presName="text" presStyleLbl="node1" presStyleIdx="3" presStyleCnt="4" custScaleX="504680" custScaleY="34226" custLinFactNeighborX="12536" custLinFactNeighborY="-361">
        <dgm:presLayoutVars>
          <dgm:bulletEnabled val="1"/>
        </dgm:presLayoutVars>
      </dgm:prSet>
      <dgm:spPr/>
    </dgm:pt>
  </dgm:ptLst>
  <dgm:cxnLst>
    <dgm:cxn modelId="{04546804-9FD8-4AB7-B7E1-9A7ACB82D917}" srcId="{146C4820-5ED6-4F30-AF6B-859DBB12FF87}" destId="{B5131F26-D2A7-444D-979B-BDDE636C1ED5}" srcOrd="1" destOrd="0" parTransId="{4EF4C95D-8417-4974-9F74-19BE7765D11E}" sibTransId="{EED53584-0F89-4457-92D9-E1690DD72837}"/>
    <dgm:cxn modelId="{98F89206-13EA-4C45-94E6-8907C6564123}" type="presOf" srcId="{B5131F26-D2A7-444D-979B-BDDE636C1ED5}" destId="{2516D2DF-8808-422E-90DF-5682F09B62D5}" srcOrd="0" destOrd="0" presId="urn:diagrams.loki3.com/VaryingWidthList"/>
    <dgm:cxn modelId="{C8A58C0B-F9A4-47C9-8E60-22325BB8664C}" srcId="{146C4820-5ED6-4F30-AF6B-859DBB12FF87}" destId="{0119A763-4F4B-49A2-B7EE-4A6909CF1CB3}" srcOrd="2" destOrd="0" parTransId="{0153ECB7-D60B-4790-B317-C741A7198883}" sibTransId="{AEDC4DB8-7A26-41D0-A46F-E17BAB6F3701}"/>
    <dgm:cxn modelId="{EB72792D-E3DF-4388-BED2-F5FAB7A9A1F4}" srcId="{146C4820-5ED6-4F30-AF6B-859DBB12FF87}" destId="{B77808A8-4B51-41A7-AB84-ABC553776676}" srcOrd="0" destOrd="0" parTransId="{DA095E63-23EC-4800-8681-D82369C34086}" sibTransId="{9DFC0215-8F06-465E-AD13-6EBDBC142E49}"/>
    <dgm:cxn modelId="{EFD62240-DC33-4435-A00E-A0A3E2BF57D8}" type="presOf" srcId="{B77808A8-4B51-41A7-AB84-ABC553776676}" destId="{905C8552-4851-4D92-896F-0BC681E10BD3}" srcOrd="0" destOrd="0" presId="urn:diagrams.loki3.com/VaryingWidthList"/>
    <dgm:cxn modelId="{E9A1CEA4-FD41-4A6A-B7A4-13F4C477790E}" type="presOf" srcId="{146C4820-5ED6-4F30-AF6B-859DBB12FF87}" destId="{98394E50-0622-4722-A6DC-ADD492C331E7}" srcOrd="0" destOrd="0" presId="urn:diagrams.loki3.com/VaryingWidthList"/>
    <dgm:cxn modelId="{E44275B6-A745-4439-BFCA-4E7D2D160BA3}" type="presOf" srcId="{0119A763-4F4B-49A2-B7EE-4A6909CF1CB3}" destId="{9D3D05C9-ECBB-44AC-B02A-CFF225C05928}" srcOrd="0" destOrd="0" presId="urn:diagrams.loki3.com/VaryingWidthList"/>
    <dgm:cxn modelId="{1C4D4DD7-8F11-4066-8AB9-9BD395DABD23}" srcId="{146C4820-5ED6-4F30-AF6B-859DBB12FF87}" destId="{451FC155-AA9A-4C09-924A-C6E1FF8BC922}" srcOrd="3" destOrd="0" parTransId="{3D5119D4-F0F0-418D-8F5E-04DB875413F1}" sibTransId="{B557C17D-537D-4FF5-983B-ACE3D135C2D5}"/>
    <dgm:cxn modelId="{4C27CAD8-5500-4B56-A872-E2D2353EA7F7}" type="presOf" srcId="{451FC155-AA9A-4C09-924A-C6E1FF8BC922}" destId="{987405F7-0E80-4C28-B91A-4323739C4338}" srcOrd="0" destOrd="0" presId="urn:diagrams.loki3.com/VaryingWidthList"/>
    <dgm:cxn modelId="{62D50284-62D5-42EA-A2A9-C6C60789DBB3}" type="presParOf" srcId="{98394E50-0622-4722-A6DC-ADD492C331E7}" destId="{905C8552-4851-4D92-896F-0BC681E10BD3}" srcOrd="0" destOrd="0" presId="urn:diagrams.loki3.com/VaryingWidthList"/>
    <dgm:cxn modelId="{4BCCCC8E-4C93-448F-8C31-2693E01A53DF}" type="presParOf" srcId="{98394E50-0622-4722-A6DC-ADD492C331E7}" destId="{44299D6D-00C0-47D2-98C8-3E2936087DC4}" srcOrd="1" destOrd="0" presId="urn:diagrams.loki3.com/VaryingWidthList"/>
    <dgm:cxn modelId="{56D4591D-B29E-4153-BEA1-8EF537243342}" type="presParOf" srcId="{98394E50-0622-4722-A6DC-ADD492C331E7}" destId="{2516D2DF-8808-422E-90DF-5682F09B62D5}" srcOrd="2" destOrd="0" presId="urn:diagrams.loki3.com/VaryingWidthList"/>
    <dgm:cxn modelId="{AF64E58B-52F9-4240-8C32-E4D8F5783E3F}" type="presParOf" srcId="{98394E50-0622-4722-A6DC-ADD492C331E7}" destId="{F420C789-CA0A-4BF3-A172-51E239417877}" srcOrd="3" destOrd="0" presId="urn:diagrams.loki3.com/VaryingWidthList"/>
    <dgm:cxn modelId="{3728A824-9206-4809-AB2E-20E4740ABCDF}" type="presParOf" srcId="{98394E50-0622-4722-A6DC-ADD492C331E7}" destId="{9D3D05C9-ECBB-44AC-B02A-CFF225C05928}" srcOrd="4" destOrd="0" presId="urn:diagrams.loki3.com/VaryingWidthList"/>
    <dgm:cxn modelId="{55857C54-31A8-47C1-A1E5-76FF2A55F810}" type="presParOf" srcId="{98394E50-0622-4722-A6DC-ADD492C331E7}" destId="{28D22BB1-7819-479F-B788-373E2EC4FCE9}" srcOrd="5" destOrd="0" presId="urn:diagrams.loki3.com/VaryingWidthList"/>
    <dgm:cxn modelId="{B491C4EF-6272-4488-9CB1-4C665E9E1F4B}" type="presParOf" srcId="{98394E50-0622-4722-A6DC-ADD492C331E7}" destId="{987405F7-0E80-4C28-B91A-4323739C4338}" srcOrd="6"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C8552-4851-4D92-896F-0BC681E10BD3}">
      <dsp:nvSpPr>
        <dsp:cNvPr id="0" name=""/>
        <dsp:cNvSpPr/>
      </dsp:nvSpPr>
      <dsp:spPr>
        <a:xfrm>
          <a:off x="0" y="0"/>
          <a:ext cx="5889321" cy="1566187"/>
        </a:xfrm>
        <a:prstGeom prst="rect">
          <a:avLst/>
        </a:prstGeom>
        <a:solidFill>
          <a:srgbClr val="01528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0" bIns="182880" numCol="1" spcCol="1270" anchor="ctr" anchorCtr="0">
          <a:noAutofit/>
        </a:bodyPr>
        <a:lstStyle/>
        <a:p>
          <a:pPr marL="0" lvl="0" indent="0" algn="just" defTabSz="800100">
            <a:lnSpc>
              <a:spcPct val="100000"/>
            </a:lnSpc>
            <a:spcBef>
              <a:spcPct val="0"/>
            </a:spcBef>
            <a:spcAft>
              <a:spcPts val="0"/>
            </a:spcAft>
            <a:buNone/>
          </a:pPr>
          <a:r>
            <a:rPr lang="en-US" sz="1800" b="1" kern="1200" dirty="0"/>
            <a:t>EMPLOYEE:</a:t>
          </a:r>
          <a:r>
            <a:rPr lang="en-US" sz="1800" b="0" kern="1200" dirty="0"/>
            <a:t> 		            John Smith</a:t>
          </a:r>
        </a:p>
        <a:p>
          <a:pPr marL="0" lvl="0" indent="0" algn="just" defTabSz="800100">
            <a:lnSpc>
              <a:spcPct val="100000"/>
            </a:lnSpc>
            <a:spcBef>
              <a:spcPct val="0"/>
            </a:spcBef>
            <a:spcAft>
              <a:spcPts val="0"/>
            </a:spcAft>
            <a:buNone/>
          </a:pPr>
          <a:r>
            <a:rPr lang="en-US" sz="1800" b="1" kern="1200" dirty="0"/>
            <a:t>DATE OF HIRE:</a:t>
          </a:r>
          <a:r>
            <a:rPr lang="en-US" sz="1800" b="0" kern="1200" dirty="0"/>
            <a:t> 		            November 1, 2020</a:t>
          </a:r>
        </a:p>
        <a:p>
          <a:pPr marL="0" lvl="0" indent="0" algn="just" defTabSz="800100">
            <a:lnSpc>
              <a:spcPct val="100000"/>
            </a:lnSpc>
            <a:spcBef>
              <a:spcPct val="0"/>
            </a:spcBef>
            <a:spcAft>
              <a:spcPts val="0"/>
            </a:spcAft>
            <a:buNone/>
          </a:pPr>
          <a:r>
            <a:rPr lang="en-US" sz="1800" b="1" kern="1200" dirty="0"/>
            <a:t>EMPLOYMENT ENDED: 	            </a:t>
          </a:r>
          <a:r>
            <a:rPr lang="en-US" sz="1800" b="0" kern="1200" dirty="0"/>
            <a:t>May 5, 2022</a:t>
          </a:r>
        </a:p>
        <a:p>
          <a:pPr marL="0" lvl="0" indent="0" algn="just" defTabSz="800100">
            <a:lnSpc>
              <a:spcPct val="100000"/>
            </a:lnSpc>
            <a:spcBef>
              <a:spcPct val="0"/>
            </a:spcBef>
            <a:spcAft>
              <a:spcPts val="0"/>
            </a:spcAft>
            <a:buNone/>
          </a:pPr>
          <a:r>
            <a:rPr lang="en-US" sz="1800" b="1" kern="1200" dirty="0"/>
            <a:t>TENURE: 		            </a:t>
          </a:r>
          <a:r>
            <a:rPr lang="en-US" sz="1800" b="0" kern="1200" dirty="0"/>
            <a:t>Less than 2 years</a:t>
          </a:r>
        </a:p>
        <a:p>
          <a:pPr marL="0" lvl="0" indent="0" algn="just" defTabSz="800100">
            <a:lnSpc>
              <a:spcPct val="100000"/>
            </a:lnSpc>
            <a:spcBef>
              <a:spcPct val="0"/>
            </a:spcBef>
            <a:spcAft>
              <a:spcPts val="0"/>
            </a:spcAft>
            <a:buNone/>
          </a:pPr>
          <a:r>
            <a:rPr lang="en-US" sz="1800" b="1" kern="1200" dirty="0"/>
            <a:t>RETENTION:  		            </a:t>
          </a:r>
          <a:r>
            <a:rPr lang="en-US" sz="1800" b="0" kern="1200" dirty="0"/>
            <a:t>3 years from </a:t>
          </a:r>
          <a:r>
            <a:rPr lang="en-US" sz="1800" b="1" i="0" kern="1200" dirty="0"/>
            <a:t>DATE OF HIRE</a:t>
          </a:r>
        </a:p>
      </dsp:txBody>
      <dsp:txXfrm>
        <a:off x="0" y="0"/>
        <a:ext cx="5889321" cy="1566187"/>
      </dsp:txXfrm>
    </dsp:sp>
    <dsp:sp modelId="{2516D2DF-8808-422E-90DF-5682F09B62D5}">
      <dsp:nvSpPr>
        <dsp:cNvPr id="0" name=""/>
        <dsp:cNvSpPr/>
      </dsp:nvSpPr>
      <dsp:spPr>
        <a:xfrm>
          <a:off x="0" y="1634825"/>
          <a:ext cx="5889321" cy="449768"/>
        </a:xfrm>
        <a:prstGeom prst="rect">
          <a:avLst/>
        </a:prstGeom>
        <a:solidFill>
          <a:srgbClr val="C320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Source Sans Pro" panose="020B0503030403020204" pitchFamily="34" charset="0"/>
            </a:rPr>
            <a:t>RETAIN UNTIL: NOVEMBER 1, 2023</a:t>
          </a:r>
        </a:p>
      </dsp:txBody>
      <dsp:txXfrm>
        <a:off x="0" y="1634825"/>
        <a:ext cx="5889321" cy="449768"/>
      </dsp:txXfrm>
    </dsp:sp>
    <dsp:sp modelId="{9D3D05C9-ECBB-44AC-B02A-CFF225C05928}">
      <dsp:nvSpPr>
        <dsp:cNvPr id="0" name=""/>
        <dsp:cNvSpPr/>
      </dsp:nvSpPr>
      <dsp:spPr>
        <a:xfrm>
          <a:off x="0" y="2154782"/>
          <a:ext cx="5889321" cy="1559919"/>
        </a:xfrm>
        <a:prstGeom prst="rect">
          <a:avLst/>
        </a:prstGeom>
        <a:solidFill>
          <a:srgbClr val="01528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0" bIns="182880"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Calibri"/>
              <a:ea typeface="+mn-ea"/>
              <a:cs typeface="+mn-cs"/>
            </a:rPr>
            <a:t>EMPLOYEE: 			</a:t>
          </a:r>
          <a:r>
            <a:rPr lang="en-US" sz="1800" b="0" kern="1200" dirty="0">
              <a:latin typeface="Calibri"/>
              <a:ea typeface="+mn-ea"/>
              <a:cs typeface="+mn-cs"/>
            </a:rPr>
            <a:t>BETSY ROSS</a:t>
          </a:r>
        </a:p>
        <a:p>
          <a:pPr marL="0" lvl="0" indent="0" algn="just" defTabSz="800100">
            <a:lnSpc>
              <a:spcPct val="100000"/>
            </a:lnSpc>
            <a:spcBef>
              <a:spcPct val="0"/>
            </a:spcBef>
            <a:spcAft>
              <a:spcPts val="0"/>
            </a:spcAft>
            <a:buNone/>
          </a:pPr>
          <a:r>
            <a:rPr lang="en-US" sz="1800" b="1" kern="1200" dirty="0">
              <a:latin typeface="Calibri"/>
              <a:ea typeface="+mn-ea"/>
              <a:cs typeface="+mn-cs"/>
            </a:rPr>
            <a:t>DATE OF HIRE: 			</a:t>
          </a:r>
          <a:r>
            <a:rPr lang="en-US" sz="1800" b="0" kern="1200" dirty="0">
              <a:latin typeface="Calibri"/>
              <a:ea typeface="+mn-ea"/>
              <a:cs typeface="+mn-cs"/>
            </a:rPr>
            <a:t>November 1, 2002</a:t>
          </a:r>
        </a:p>
        <a:p>
          <a:pPr marL="0" lvl="0" indent="0" algn="just" defTabSz="800100">
            <a:lnSpc>
              <a:spcPct val="100000"/>
            </a:lnSpc>
            <a:spcBef>
              <a:spcPct val="0"/>
            </a:spcBef>
            <a:spcAft>
              <a:spcPts val="0"/>
            </a:spcAft>
            <a:buNone/>
          </a:pPr>
          <a:r>
            <a:rPr lang="en-US" sz="1800" b="1" kern="1200" dirty="0">
              <a:latin typeface="Calibri"/>
              <a:ea typeface="+mn-ea"/>
              <a:cs typeface="+mn-cs"/>
            </a:rPr>
            <a:t>EMPLOYMENT ENDED: 		</a:t>
          </a:r>
          <a:r>
            <a:rPr lang="en-US" sz="1800" b="0" kern="1200" dirty="0">
              <a:latin typeface="Calibri"/>
              <a:ea typeface="+mn-ea"/>
              <a:cs typeface="+mn-cs"/>
            </a:rPr>
            <a:t>May 5, 2023</a:t>
          </a:r>
        </a:p>
        <a:p>
          <a:pPr marL="0" lvl="0" indent="0" algn="just" defTabSz="800100">
            <a:lnSpc>
              <a:spcPct val="100000"/>
            </a:lnSpc>
            <a:spcBef>
              <a:spcPct val="0"/>
            </a:spcBef>
            <a:spcAft>
              <a:spcPts val="0"/>
            </a:spcAft>
            <a:buNone/>
          </a:pPr>
          <a:r>
            <a:rPr lang="en-US" sz="1800" b="1" kern="1200" dirty="0">
              <a:latin typeface="Calibri"/>
              <a:ea typeface="+mn-ea"/>
              <a:cs typeface="+mn-cs"/>
            </a:rPr>
            <a:t>TENURE: 			</a:t>
          </a:r>
          <a:r>
            <a:rPr lang="en-US" sz="1800" b="0" kern="1200" dirty="0">
              <a:latin typeface="Calibri"/>
              <a:ea typeface="+mn-ea"/>
              <a:cs typeface="+mn-cs"/>
            </a:rPr>
            <a:t>More than 2 years</a:t>
          </a:r>
        </a:p>
        <a:p>
          <a:pPr marL="0" lvl="0" indent="0" algn="just" defTabSz="800100">
            <a:lnSpc>
              <a:spcPct val="100000"/>
            </a:lnSpc>
            <a:spcBef>
              <a:spcPct val="0"/>
            </a:spcBef>
            <a:spcAft>
              <a:spcPts val="0"/>
            </a:spcAft>
            <a:buNone/>
          </a:pPr>
          <a:r>
            <a:rPr lang="en-US" sz="1800" b="1" kern="1200" dirty="0">
              <a:latin typeface="Calibri"/>
              <a:ea typeface="+mn-ea"/>
              <a:cs typeface="+mn-cs"/>
            </a:rPr>
            <a:t>RETENTION: 	           		</a:t>
          </a:r>
          <a:r>
            <a:rPr lang="en-US" sz="1800" b="0" kern="1200" dirty="0">
              <a:latin typeface="Calibri"/>
              <a:ea typeface="+mn-ea"/>
              <a:cs typeface="+mn-cs"/>
            </a:rPr>
            <a:t>1 year from </a:t>
          </a:r>
          <a:r>
            <a:rPr lang="en-US" sz="1800" b="1" kern="1200" dirty="0">
              <a:latin typeface="Calibri"/>
              <a:ea typeface="+mn-ea"/>
              <a:cs typeface="+mn-cs"/>
            </a:rPr>
            <a:t>END DATE </a:t>
          </a:r>
        </a:p>
      </dsp:txBody>
      <dsp:txXfrm>
        <a:off x="0" y="2154782"/>
        <a:ext cx="5889321" cy="1559919"/>
      </dsp:txXfrm>
    </dsp:sp>
    <dsp:sp modelId="{987405F7-0E80-4C28-B91A-4323739C4338}">
      <dsp:nvSpPr>
        <dsp:cNvPr id="0" name=""/>
        <dsp:cNvSpPr/>
      </dsp:nvSpPr>
      <dsp:spPr>
        <a:xfrm>
          <a:off x="0" y="3775925"/>
          <a:ext cx="5889321" cy="449768"/>
        </a:xfrm>
        <a:prstGeom prst="rect">
          <a:avLst/>
        </a:prstGeom>
        <a:solidFill>
          <a:srgbClr val="C320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Source Sans Pro" panose="020B0503030403020204" pitchFamily="34" charset="0"/>
            </a:rPr>
            <a:t>RETAIN UNTIL: MAY 5, 2024 </a:t>
          </a:r>
        </a:p>
      </dsp:txBody>
      <dsp:txXfrm>
        <a:off x="0" y="3775925"/>
        <a:ext cx="5889321" cy="449768"/>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698EF7-4DAD-4473-9AE2-5195BF23B9A3}"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3FE54-4EE1-46F4-B310-40689E2B8CD2}" type="slidenum">
              <a:rPr lang="en-US" smtClean="0"/>
              <a:t>‹#›</a:t>
            </a:fld>
            <a:endParaRPr lang="en-US"/>
          </a:p>
        </p:txBody>
      </p:sp>
    </p:spTree>
    <p:extLst>
      <p:ext uri="{BB962C8B-B14F-4D97-AF65-F5344CB8AC3E}">
        <p14:creationId xmlns:p14="http://schemas.microsoft.com/office/powerpoint/2010/main" val="54594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ederalregister.gov/public-inspection/2023-15533/alternative-procedure-optional-alternative-1-to-the-physical-document-examination-associated-with"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ngress.gov/bill/99th-congress/senate-bill/1200"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ongress.gov/104/crpt/hrpt828/CRPT-104hrpt828.pdf" TargetMode="External"/><Relationship Id="rId5" Type="http://schemas.openxmlformats.org/officeDocument/2006/relationships/hyperlink" Target="https://www.congress.gov/bill/101st-congress/senate-bill/358" TargetMode="External"/><Relationship Id="rId4" Type="http://schemas.openxmlformats.org/officeDocument/2006/relationships/hyperlink" Target="http://www.uscis.gov/ilink/docView/SLB/HTML/SLB/0-0-0-1/0-0-0-29/0-0-0-8501.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79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60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9DE65-F2B8-4E54-B05C-E780C31C47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911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ICE Published Federal Rule on July 25, 2023.</a:t>
            </a:r>
          </a:p>
          <a:p>
            <a:endParaRPr lang="en-US" sz="1800" dirty="0"/>
          </a:p>
          <a:p>
            <a:r>
              <a:rPr lang="en-US" sz="1800" dirty="0"/>
              <a:t>The Alternative Procedure goes into affect on August 1, 2023</a:t>
            </a:r>
          </a:p>
          <a:p>
            <a:endParaRPr lang="en-US" sz="1800" dirty="0"/>
          </a:p>
          <a:p>
            <a:pPr algn="l" rtl="0" fontAlgn="base"/>
            <a:r>
              <a:rPr lang="en-US" sz="1800" b="1" i="0" dirty="0">
                <a:solidFill>
                  <a:srgbClr val="000000"/>
                </a:solidFill>
                <a:effectLst/>
                <a:latin typeface="Calibri" panose="020F0502020204030204" pitchFamily="34" charset="0"/>
              </a:rPr>
              <a:t>E-Verify empowers document examination from anywhere: </a:t>
            </a:r>
            <a:r>
              <a:rPr lang="en-US" sz="1800" b="0" i="0" u="sng" strike="noStrike" dirty="0">
                <a:solidFill>
                  <a:srgbClr val="0000FF"/>
                </a:solidFill>
                <a:effectLst/>
                <a:latin typeface="Calibri" panose="020F0502020204030204" pitchFamily="34" charset="0"/>
                <a:hlinkClick r:id="rId3"/>
              </a:rPr>
              <a:t>ICE published a Federal Register Notice</a:t>
            </a:r>
            <a:r>
              <a:rPr lang="en-US" sz="1800" b="0" i="0" dirty="0">
                <a:solidFill>
                  <a:srgbClr val="000000"/>
                </a:solidFill>
                <a:effectLst/>
                <a:latin typeface="Calibri" panose="020F0502020204030204" pitchFamily="34" charset="0"/>
              </a:rPr>
              <a:t> that modernizes regulation to allow E-Verify enrolled employers to remotely examine Form I-9 documents. </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The Notice provides an alternative for employers to remotely examine Form I-9 documents, instead of the current requirement to examine documents in-person.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Remote document examination using E-Verify maintains security, reduces employer burden, and supports the growing US remote workforce by building on the temporary flexibility instituted during the COVID-19 national emergency.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To participate, employers must be enrolled in E-Verify, review, and retain copies of all documents, and conduct a live video interaction with the new hire.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I-9 Central and E-Verify.gov have been updated to reflect the Form I-9 rules and regulations, to include new resources dedicated to remote document examination.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9DE65-F2B8-4E54-B05C-E780C31C47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85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5368-53B3-4225-AE3C-2FAB8D4A300E}" type="slidenum">
              <a:rPr lang="en-US" smtClean="0"/>
              <a:t>27</a:t>
            </a:fld>
            <a:endParaRPr lang="en-US"/>
          </a:p>
        </p:txBody>
      </p:sp>
    </p:spTree>
    <p:extLst>
      <p:ext uri="{BB962C8B-B14F-4D97-AF65-F5344CB8AC3E}">
        <p14:creationId xmlns:p14="http://schemas.microsoft.com/office/powerpoint/2010/main" val="2172831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Employers who were enrolled in E-Verify during the period of COVID temporary flexibilities (March 20, 2020 - July 31, 2023) which permitted remote document examinations, do not need to subsequently complete physical examination of documents.</a:t>
            </a:r>
          </a:p>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Employers not enrolled in E-Verify (at the time of the remote examinations during COVID flexibilities) are required to physically examine all documents including those virtually examined during the pandemic.  These employers may use an authorized representative to complete physical examinations at remote hiring sites.</a:t>
            </a:r>
          </a:p>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lang="en-US" sz="1200" dirty="0">
                <a:solidFill>
                  <a:prstClr val="black"/>
                </a:solidFill>
                <a:latin typeface="Calibri"/>
              </a:rPr>
              <a:t>After the expiration of COVID flexibilities, only E-Verify enrolled employers may remotely examine documents (beginning August 1, 2023).</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0C43FE54-4EE1-46F4-B310-40689E2B8CD2}" type="slidenum">
              <a:rPr lang="en-US" smtClean="0"/>
              <a:t>32</a:t>
            </a:fld>
            <a:endParaRPr lang="en-US"/>
          </a:p>
        </p:txBody>
      </p:sp>
    </p:spTree>
    <p:extLst>
      <p:ext uri="{BB962C8B-B14F-4D97-AF65-F5344CB8AC3E}">
        <p14:creationId xmlns:p14="http://schemas.microsoft.com/office/powerpoint/2010/main" val="352091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096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868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248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76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306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444444"/>
                </a:solidFill>
                <a:effectLst/>
                <a:latin typeface="Source Sans Pro" panose="020B0503030403020204" pitchFamily="34" charset="0"/>
              </a:rPr>
              <a:t>In 1986, Congress reformed U.S. immigration laws to preserve the tradition of legal immigration while seeking to close the door to illegal entry with the passage of the </a:t>
            </a:r>
            <a:r>
              <a:rPr lang="en-US" sz="1200" b="0" i="0" dirty="0">
                <a:solidFill>
                  <a:srgbClr val="444444"/>
                </a:solidFill>
                <a:effectLst/>
                <a:latin typeface="Source Sans Pro" panose="020B0503030403020204" pitchFamily="34" charset="0"/>
                <a:hlinkClick r:id="rId3"/>
              </a:rPr>
              <a:t>Immigration Reform and Control Act (IRCA). </a:t>
            </a:r>
            <a:r>
              <a:rPr lang="en-US" sz="1200" b="0" i="0" dirty="0">
                <a:solidFill>
                  <a:srgbClr val="444444"/>
                </a:solidFill>
                <a:effectLst/>
                <a:latin typeface="Source Sans Pro" panose="020B0503030403020204" pitchFamily="34" charset="0"/>
              </a:rPr>
              <a:t>The </a:t>
            </a:r>
            <a:r>
              <a:rPr lang="en-US" sz="1200" dirty="0">
                <a:latin typeface="Source Sans Pro" panose="020B0503030403020204" pitchFamily="34" charset="0"/>
              </a:rPr>
              <a:t>employment eligibility verification provisions, and sanctions, of IRCA are found in </a:t>
            </a:r>
            <a:r>
              <a:rPr lang="en-US" sz="1200" b="1" dirty="0">
                <a:latin typeface="Source Sans Pro" panose="020B0503030403020204" pitchFamily="34" charset="0"/>
                <a:hlinkClick r:id="rId4" tooltip="Section 274A of the Immigration ad Nationality Act (INA)"/>
              </a:rPr>
              <a:t>Section 274A</a:t>
            </a:r>
            <a:r>
              <a:rPr lang="en-US" sz="1200" dirty="0">
                <a:latin typeface="Source Sans Pro" panose="020B0503030403020204" pitchFamily="34" charset="0"/>
                <a:hlinkClick r:id="rId4" tooltip="Section 274A of the Immigration ad Nationality Act (INA)"/>
              </a:rPr>
              <a:t> of the Immigration and Nationality Act</a:t>
            </a:r>
            <a:r>
              <a:rPr lang="en-US" sz="1200" dirty="0">
                <a:latin typeface="Source Sans Pro" panose="020B0503030403020204" pitchFamily="34" charset="0"/>
              </a:rPr>
              <a:t> (INA). </a:t>
            </a:r>
            <a:r>
              <a:rPr lang="en-US" sz="1200" dirty="0">
                <a:solidFill>
                  <a:srgbClr val="444444"/>
                </a:solidFill>
                <a:latin typeface="Source Sans Pro" panose="020B0503030403020204" pitchFamily="34" charset="0"/>
              </a:rPr>
              <a:t>These provisions further changed with the passage of the </a:t>
            </a:r>
            <a:r>
              <a:rPr lang="en-US" sz="1200" dirty="0">
                <a:solidFill>
                  <a:srgbClr val="444444"/>
                </a:solidFill>
                <a:latin typeface="Source Sans Pro" panose="020B0503030403020204" pitchFamily="34" charset="0"/>
                <a:hlinkClick r:id="rId5"/>
              </a:rPr>
              <a:t>Immigration Act of 1990</a:t>
            </a:r>
            <a:r>
              <a:rPr lang="en-US" sz="1200" dirty="0">
                <a:solidFill>
                  <a:srgbClr val="444444"/>
                </a:solidFill>
                <a:latin typeface="Source Sans Pro" panose="020B0503030403020204" pitchFamily="34" charset="0"/>
              </a:rPr>
              <a:t> and the </a:t>
            </a:r>
            <a:r>
              <a:rPr lang="en-US" sz="1200" dirty="0">
                <a:solidFill>
                  <a:srgbClr val="444444"/>
                </a:solidFill>
                <a:latin typeface="Source Sans Pro" panose="020B0503030403020204" pitchFamily="34" charset="0"/>
                <a:hlinkClick r:id="rId6"/>
              </a:rPr>
              <a:t>Illegal Immigration Reform and Immigrant Responsibility Act (IIRIRA) of 1996</a:t>
            </a:r>
            <a:r>
              <a:rPr lang="en-US" sz="1200" dirty="0">
                <a:solidFill>
                  <a:srgbClr val="444444"/>
                </a:solidFill>
                <a:latin typeface="Source Sans Pro" panose="020B0503030403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source_sans_pro_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source_sans_pro_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6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7410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592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75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5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07CA6-7503-4BEE-B9BD-EA94A0A8DFA6}" type="slidenum">
              <a:rPr lang="en-US" smtClean="0"/>
              <a:t>8</a:t>
            </a:fld>
            <a:endParaRPr lang="en-US" dirty="0"/>
          </a:p>
        </p:txBody>
      </p:sp>
    </p:spTree>
    <p:extLst>
      <p:ext uri="{BB962C8B-B14F-4D97-AF65-F5344CB8AC3E}">
        <p14:creationId xmlns:p14="http://schemas.microsoft.com/office/powerpoint/2010/main" val="408774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07CA6-7503-4BEE-B9BD-EA94A0A8DFA6}" type="slidenum">
              <a:rPr lang="en-US" smtClean="0"/>
              <a:t>9</a:t>
            </a:fld>
            <a:endParaRPr lang="en-US" dirty="0"/>
          </a:p>
        </p:txBody>
      </p:sp>
    </p:spTree>
    <p:extLst>
      <p:ext uri="{BB962C8B-B14F-4D97-AF65-F5344CB8AC3E}">
        <p14:creationId xmlns:p14="http://schemas.microsoft.com/office/powerpoint/2010/main" val="2156563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07CA6-7503-4BEE-B9BD-EA94A0A8D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77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Form I-9 Exceptions:</a:t>
            </a:r>
          </a:p>
          <a:p>
            <a:pPr eaLnBrk="1" hangingPunct="1"/>
            <a:endParaRPr lang="en-US" dirty="0"/>
          </a:p>
          <a:p>
            <a:pPr marL="171450" indent="-171450" eaLnBrk="1" hangingPunct="1">
              <a:buFont typeface="Arial" panose="020B0604020202020204" pitchFamily="34" charset="0"/>
              <a:buChar char="•"/>
            </a:pPr>
            <a:r>
              <a:rPr lang="en-US" dirty="0"/>
              <a:t>Casual</a:t>
            </a:r>
            <a:r>
              <a:rPr lang="en-US" baseline="0" dirty="0"/>
              <a:t> d</a:t>
            </a:r>
            <a:r>
              <a:rPr lang="en-US" dirty="0"/>
              <a:t>omestic service employees working in a private household when work is sporadic, irregular or intermittent. (i.e. handyman, babysitter, cleaning person)</a:t>
            </a:r>
          </a:p>
          <a:p>
            <a:pPr marL="171450" indent="-171450" eaLnBrk="1" hangingPunct="1">
              <a:buFont typeface="Arial" panose="020B0604020202020204" pitchFamily="34" charset="0"/>
              <a:buChar char="•"/>
            </a:pPr>
            <a:r>
              <a:rPr lang="en-US" dirty="0"/>
              <a:t>Independent contractors for whom you do not set work hours or provide tools to do the job.  Federal law</a:t>
            </a:r>
            <a:r>
              <a:rPr lang="en-US" baseline="0" dirty="0"/>
              <a:t> prohibits individuals or businesses from contracting with an independent contractor knowing that the independent contractor is not authorized to work in the US</a:t>
            </a:r>
          </a:p>
          <a:p>
            <a:pPr marL="171450" indent="-171450" eaLnBrk="1" hangingPunct="1">
              <a:buFont typeface="Arial" panose="020B0604020202020204" pitchFamily="34" charset="0"/>
              <a:buChar char="•"/>
            </a:pPr>
            <a:r>
              <a:rPr lang="en-US" dirty="0"/>
              <a:t>Employees working outside the United States.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6AA3C-BD8F-478C-84E3-3BD00E2DD4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68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9DE65-F2B8-4E54-B05C-E780C31C47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60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9DE65-F2B8-4E54-B05C-E780C31C470D}" type="slidenum">
              <a:rPr lang="en-US" smtClean="0"/>
              <a:t>21</a:t>
            </a:fld>
            <a:endParaRPr lang="en-US" dirty="0"/>
          </a:p>
        </p:txBody>
      </p:sp>
    </p:spTree>
    <p:extLst>
      <p:ext uri="{BB962C8B-B14F-4D97-AF65-F5344CB8AC3E}">
        <p14:creationId xmlns:p14="http://schemas.microsoft.com/office/powerpoint/2010/main" val="2786612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Picture 13" descr="U.S. Department of Homeland Security U.S. Citizenship and Immigration Services logo">
            <a:extLst>
              <a:ext uri="{FF2B5EF4-FFF2-40B4-BE49-F238E27FC236}">
                <a16:creationId xmlns:a16="http://schemas.microsoft.com/office/drawing/2014/main" id="{36CF1656-7438-44F8-B751-CC1748AE5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600" y="355481"/>
            <a:ext cx="4472559" cy="1167788"/>
          </a:xfrm>
          <a:prstGeom prst="rect">
            <a:avLst/>
          </a:prstGeom>
        </p:spPr>
      </p:pic>
      <p:pic>
        <p:nvPicPr>
          <p:cNvPr id="15" name="Picture 14">
            <a:extLst>
              <a:ext uri="{FF2B5EF4-FFF2-40B4-BE49-F238E27FC236}">
                <a16:creationId xmlns:a16="http://schemas.microsoft.com/office/drawing/2014/main" id="{0CD8FF45-B538-4A39-B564-DE3F1E091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2158" y="387596"/>
            <a:ext cx="5079242" cy="1167788"/>
          </a:xfrm>
          <a:prstGeom prst="rect">
            <a:avLst/>
          </a:prstGeom>
        </p:spPr>
      </p:pic>
      <p:pic>
        <p:nvPicPr>
          <p:cNvPr id="21" name="Picture 20">
            <a:extLst>
              <a:ext uri="{FF2B5EF4-FFF2-40B4-BE49-F238E27FC236}">
                <a16:creationId xmlns:a16="http://schemas.microsoft.com/office/drawing/2014/main" id="{5D8EAEB5-CD78-462B-9D5A-0C6B94EAED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8229" y="1809325"/>
            <a:ext cx="12210229" cy="3104962"/>
          </a:xfrm>
          <a:prstGeom prst="rect">
            <a:avLst/>
          </a:prstGeom>
        </p:spPr>
      </p:pic>
      <p:sp>
        <p:nvSpPr>
          <p:cNvPr id="18" name="Text Placeholder 2">
            <a:extLst>
              <a:ext uri="{FF2B5EF4-FFF2-40B4-BE49-F238E27FC236}">
                <a16:creationId xmlns:a16="http://schemas.microsoft.com/office/drawing/2014/main" id="{B2E17B71-4CBF-4149-9141-BD560D9EA37B}"/>
              </a:ext>
            </a:extLst>
          </p:cNvPr>
          <p:cNvSpPr txBox="1">
            <a:spLocks/>
          </p:cNvSpPr>
          <p:nvPr userDrawn="1"/>
        </p:nvSpPr>
        <p:spPr>
          <a:xfrm>
            <a:off x="2356617" y="5486400"/>
            <a:ext cx="8844783" cy="400110"/>
          </a:xfrm>
          <a:prstGeom prst="rect">
            <a:avLst/>
          </a:prstGeom>
        </p:spPr>
        <p:txBody>
          <a:bodyPr lIns="0" tIns="0" rIns="0" bIns="0" anchor="ctr" anchorCtr="0"/>
          <a:lstStyle>
            <a:lvl1pPr marL="0" indent="0" algn="r" defTabSz="914400" rtl="0" eaLnBrk="1" latinLnBrk="0" hangingPunct="1">
              <a:spcBef>
                <a:spcPts val="0"/>
              </a:spcBef>
              <a:buFont typeface="Arial" panose="020B0604020202020204" pitchFamily="34" charset="0"/>
              <a:buNone/>
              <a:defRPr sz="2400" b="0" kern="1200" baseline="0">
                <a:solidFill>
                  <a:srgbClr val="CC3333"/>
                </a:solidFill>
                <a:latin typeface="Source Sans Pro" pitchFamily="34" charset="0"/>
                <a:ea typeface="+mn-ea"/>
                <a:cs typeface="+mn-cs"/>
              </a:defRPr>
            </a:lvl1pPr>
            <a:lvl2pPr marL="457200" indent="0" algn="l" defTabSz="914400" rtl="0" eaLnBrk="1" latinLnBrk="0" hangingPunct="1">
              <a:spcBef>
                <a:spcPts val="0"/>
              </a:spcBef>
              <a:buFont typeface="Arial" panose="020B0604020202020204" pitchFamily="34" charset="0"/>
              <a:buNone/>
              <a:defRPr sz="2400" kern="1200">
                <a:solidFill>
                  <a:srgbClr val="CC3333"/>
                </a:solidFill>
                <a:latin typeface="+mn-lt"/>
                <a:ea typeface="+mn-ea"/>
                <a:cs typeface="+mn-cs"/>
              </a:defRPr>
            </a:lvl2pPr>
            <a:lvl3pPr marL="914400" indent="0" algn="l" defTabSz="914400" rtl="0" eaLnBrk="1" latinLnBrk="0" hangingPunct="1">
              <a:spcBef>
                <a:spcPts val="0"/>
              </a:spcBef>
              <a:buFont typeface="Arial" panose="020B0604020202020204" pitchFamily="34" charset="0"/>
              <a:buNone/>
              <a:defRPr sz="2400" kern="1200">
                <a:solidFill>
                  <a:srgbClr val="CC3333"/>
                </a:solidFill>
                <a:latin typeface="+mn-lt"/>
                <a:ea typeface="+mn-ea"/>
                <a:cs typeface="+mn-cs"/>
              </a:defRPr>
            </a:lvl3pPr>
            <a:lvl4pPr marL="1371600" indent="0" algn="l" defTabSz="914400" rtl="0" eaLnBrk="1" latinLnBrk="0" hangingPunct="1">
              <a:spcBef>
                <a:spcPts val="0"/>
              </a:spcBef>
              <a:buFont typeface="Arial" panose="020B0604020202020204" pitchFamily="34" charset="0"/>
              <a:buNone/>
              <a:defRPr sz="2400" kern="1200">
                <a:solidFill>
                  <a:srgbClr val="CC3333"/>
                </a:solidFill>
                <a:latin typeface="+mn-lt"/>
                <a:ea typeface="+mn-ea"/>
                <a:cs typeface="+mn-cs"/>
              </a:defRPr>
            </a:lvl4pPr>
            <a:lvl5pPr marL="1828800" indent="0" algn="l" defTabSz="914400" rtl="0" eaLnBrk="1" latinLnBrk="0" hangingPunct="1">
              <a:spcBef>
                <a:spcPts val="0"/>
              </a:spcBef>
              <a:buFont typeface="Arial" panose="020B0604020202020204" pitchFamily="34" charset="0"/>
              <a:buNone/>
              <a:defRPr sz="2400" kern="1200">
                <a:solidFill>
                  <a:srgbClr val="CC333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solidFill>
                  <a:schemeClr val="tx2">
                    <a:lumMod val="50000"/>
                  </a:schemeClr>
                </a:solidFill>
                <a:latin typeface="Source Sans Pro" panose="020B0503030403020204" pitchFamily="34" charset="0"/>
              </a:rPr>
              <a:t>Presenter: Michelle Martin Vivian, E-Verify Engagement </a:t>
            </a:r>
            <a:endParaRPr lang="en-US" sz="2000" dirty="0">
              <a:solidFill>
                <a:schemeClr val="tx2">
                  <a:lumMod val="50000"/>
                </a:schemeClr>
              </a:solidFill>
              <a:latin typeface="Source Sans Pro" panose="020B0503030403020204" pitchFamily="34" charset="0"/>
            </a:endParaRPr>
          </a:p>
        </p:txBody>
      </p:sp>
      <p:sp>
        <p:nvSpPr>
          <p:cNvPr id="19" name="TextBox 18">
            <a:extLst>
              <a:ext uri="{FF2B5EF4-FFF2-40B4-BE49-F238E27FC236}">
                <a16:creationId xmlns:a16="http://schemas.microsoft.com/office/drawing/2014/main" id="{741511B5-EB25-493C-B773-A0C4F6283570}"/>
              </a:ext>
            </a:extLst>
          </p:cNvPr>
          <p:cNvSpPr txBox="1"/>
          <p:nvPr userDrawn="1"/>
        </p:nvSpPr>
        <p:spPr>
          <a:xfrm>
            <a:off x="4588407" y="5886510"/>
            <a:ext cx="6609581" cy="400110"/>
          </a:xfrm>
          <a:prstGeom prst="rect">
            <a:avLst/>
          </a:prstGeom>
          <a:noFill/>
        </p:spPr>
        <p:txBody>
          <a:bodyPr wrap="square" rtlCol="0" anchor="ctr" anchorCtr="0">
            <a:spAutoFit/>
          </a:bodyPr>
          <a:lstStyle/>
          <a:p>
            <a:pPr algn="r"/>
            <a:fld id="{35145ECF-820D-4662-BC6C-3ABB458F9127}" type="datetime4">
              <a:rPr lang="en-US" sz="2000" b="1" smtClean="0">
                <a:solidFill>
                  <a:schemeClr val="tx2">
                    <a:lumMod val="50000"/>
                  </a:schemeClr>
                </a:solidFill>
                <a:latin typeface="Source Sans Pro" panose="020B0503030403020204" pitchFamily="34" charset="0"/>
              </a:rPr>
              <a:t>September 7, 2023</a:t>
            </a:fld>
            <a:endParaRPr lang="en-US" sz="2000" b="1"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1318291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437657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1200" y="1288724"/>
            <a:ext cx="5384800" cy="381667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88724"/>
            <a:ext cx="5384800" cy="381667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dirty="0"/>
              <a:t>Click to edit Master title style</a:t>
            </a:r>
          </a:p>
        </p:txBody>
      </p:sp>
      <p:sp>
        <p:nvSpPr>
          <p:cNvPr id="5" name="Picture Placeholder 4"/>
          <p:cNvSpPr>
            <a:spLocks noGrp="1"/>
          </p:cNvSpPr>
          <p:nvPr>
            <p:ph type="pic" sz="quarter" idx="13"/>
          </p:nvPr>
        </p:nvSpPr>
        <p:spPr>
          <a:xfrm>
            <a:off x="711200" y="4876800"/>
            <a:ext cx="10058400" cy="1524000"/>
          </a:xfrm>
        </p:spPr>
        <p:txBody>
          <a:bodyPr/>
          <a:lstStyle/>
          <a:p>
            <a:endParaRPr lang="en-US" dirty="0"/>
          </a:p>
        </p:txBody>
      </p:sp>
    </p:spTree>
    <p:extLst>
      <p:ext uri="{BB962C8B-B14F-4D97-AF65-F5344CB8AC3E}">
        <p14:creationId xmlns:p14="http://schemas.microsoft.com/office/powerpoint/2010/main" val="356819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7" name="Group 6"/>
          <p:cNvGrpSpPr/>
          <p:nvPr userDrawn="1"/>
        </p:nvGrpSpPr>
        <p:grpSpPr>
          <a:xfrm>
            <a:off x="-1" y="-47625"/>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570038"/>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103639"/>
            <a:ext cx="10972800" cy="1143000"/>
          </a:xfrm>
        </p:spPr>
        <p:txBody>
          <a:bodyPr/>
          <a:lstStyle>
            <a:lvl1pPr algn="l">
              <a:defRPr lang="en-US" sz="3600" b="0" kern="1200" smtClean="0">
                <a:solidFill>
                  <a:schemeClr val="bg1"/>
                </a:solidFill>
                <a:latin typeface="Source Sans Pro Semibold" panose="020B0603030403020204" pitchFamily="34" charset="0"/>
                <a:ea typeface="+mn-ea"/>
                <a:cs typeface="+mn-cs"/>
              </a:defRPr>
            </a:lvl1pPr>
          </a:lstStyle>
          <a:p>
            <a:r>
              <a:rPr lang="en-US" dirty="0"/>
              <a:t>Click to edit Master title style</a:t>
            </a:r>
          </a:p>
        </p:txBody>
      </p:sp>
    </p:spTree>
    <p:extLst>
      <p:ext uri="{BB962C8B-B14F-4D97-AF65-F5344CB8AC3E}">
        <p14:creationId xmlns:p14="http://schemas.microsoft.com/office/powerpoint/2010/main" val="375509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0108013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754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4034275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38885979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9763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09899506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75579370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056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211502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548640" y="182880"/>
            <a:ext cx="2468880" cy="548640"/>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98314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6900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88201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007145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09727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9766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617839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84185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dirty="0"/>
              <a:t>Click to edit Master title style</a:t>
            </a:r>
          </a:p>
        </p:txBody>
      </p:sp>
      <p:sp>
        <p:nvSpPr>
          <p:cNvPr id="26" name="Date Placeholder 25"/>
          <p:cNvSpPr>
            <a:spLocks noGrp="1"/>
          </p:cNvSpPr>
          <p:nvPr>
            <p:ph type="dt" sz="half" idx="14"/>
          </p:nvPr>
        </p:nvSpPr>
        <p:spPr/>
        <p:txBody>
          <a:bodyPr/>
          <a:lstStyle/>
          <a:p>
            <a:fld id="{EAC866A5-B782-463E-9477-0412404B73F5}" type="datetime4">
              <a:rPr lang="en-US" smtClean="0"/>
              <a:t>September 7, 2023</a:t>
            </a:fld>
            <a:endParaRPr lang="en-US" dirty="0"/>
          </a:p>
        </p:txBody>
      </p:sp>
      <p:sp>
        <p:nvSpPr>
          <p:cNvPr id="27" name="Footer Placeholder 26"/>
          <p:cNvSpPr>
            <a:spLocks noGrp="1"/>
          </p:cNvSpPr>
          <p:nvPr>
            <p:ph type="ftr" sz="quarter" idx="15"/>
          </p:nvPr>
        </p:nvSpPr>
        <p:spPr/>
        <p:txBody>
          <a:bodyPr/>
          <a:lstStyle/>
          <a:p>
            <a:endParaRPr lang="en-US" dirty="0"/>
          </a:p>
        </p:txBody>
      </p:sp>
      <p:sp>
        <p:nvSpPr>
          <p:cNvPr id="28" name="Slide Number Placeholder 27"/>
          <p:cNvSpPr>
            <a:spLocks noGrp="1"/>
          </p:cNvSpPr>
          <p:nvPr>
            <p:ph type="sldNum" sz="quarter" idx="16"/>
          </p:nvPr>
        </p:nvSpPr>
        <p:spPr/>
        <p:txBody>
          <a:bodyPr/>
          <a:lstStyle/>
          <a:p>
            <a:fld id="{B70676E6-4307-432F-A6FF-18D85D81BA0C}" type="slidenum">
              <a:rPr lang="en-US" smtClean="0"/>
              <a:pPr/>
              <a:t>‹#›</a:t>
            </a:fld>
            <a:endParaRPr lang="en-US" dirty="0"/>
          </a:p>
        </p:txBody>
      </p:sp>
    </p:spTree>
    <p:extLst>
      <p:ext uri="{BB962C8B-B14F-4D97-AF65-F5344CB8AC3E}">
        <p14:creationId xmlns:p14="http://schemas.microsoft.com/office/powerpoint/2010/main" val="140595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548640" y="182880"/>
            <a:ext cx="2468880" cy="548640"/>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Source Sans Pro Semibold" panose="020B0603030403020204" pitchFamily="34" charset="0"/>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6148713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a:solidFill>
                  <a:schemeClr val="tx2">
                    <a:lumMod val="75000"/>
                  </a:schemeClr>
                </a:solidFill>
              </a:rPr>
              <a:t>www.E-Verify.gov</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459623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2064022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884380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136369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364042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2204901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795904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roup 6"/>
          <p:cNvGrpSpPr/>
          <p:nvPr userDrawn="1"/>
        </p:nvGrpSpPr>
        <p:grpSpPr>
          <a:xfrm>
            <a:off x="-1" y="82296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descr="E-Verify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71426"/>
            <a:ext cx="2709472" cy="495325"/>
          </a:xfrm>
          <a:prstGeom prst="rect">
            <a:avLst/>
          </a:prstGeom>
        </p:spPr>
      </p:pic>
      <p:sp>
        <p:nvSpPr>
          <p:cNvPr id="2" name="Title 1"/>
          <p:cNvSpPr>
            <a:spLocks noGrp="1"/>
          </p:cNvSpPr>
          <p:nvPr>
            <p:ph type="ctrTitle"/>
          </p:nvPr>
        </p:nvSpPr>
        <p:spPr>
          <a:xfrm>
            <a:off x="203200" y="990601"/>
            <a:ext cx="9753600" cy="1170193"/>
          </a:xfrm>
        </p:spPr>
        <p:txBody>
          <a:bodyPr>
            <a:normAutofit/>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sp>
        <p:nvSpPr>
          <p:cNvPr id="17" name="Picture Placeholder 2"/>
          <p:cNvSpPr>
            <a:spLocks noGrp="1"/>
          </p:cNvSpPr>
          <p:nvPr>
            <p:ph type="pic" idx="1"/>
          </p:nvPr>
        </p:nvSpPr>
        <p:spPr>
          <a:xfrm>
            <a:off x="1219200" y="2486025"/>
            <a:ext cx="100584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1" hasCustomPrompt="1"/>
          </p:nvPr>
        </p:nvSpPr>
        <p:spPr>
          <a:xfrm>
            <a:off x="5791200" y="257175"/>
            <a:ext cx="6299200" cy="457200"/>
          </a:xfrm>
        </p:spPr>
        <p:txBody>
          <a:bodyPr/>
          <a:lstStyle>
            <a:lvl1pPr marL="0" indent="0">
              <a:buNone/>
              <a:defRPr/>
            </a:lvl1pPr>
            <a:lvl4pPr marL="1371600" indent="0">
              <a:buNone/>
              <a:defRPr b="1">
                <a:solidFill>
                  <a:srgbClr val="002060"/>
                </a:solidFill>
              </a:defRPr>
            </a:lvl4pPr>
          </a:lstStyle>
          <a:p>
            <a:pPr lvl="3"/>
            <a:r>
              <a:rPr lang="en-US" dirty="0"/>
              <a:t>www.E-Verify.gov</a:t>
            </a:r>
          </a:p>
        </p:txBody>
      </p:sp>
    </p:spTree>
    <p:extLst>
      <p:ext uri="{BB962C8B-B14F-4D97-AF65-F5344CB8AC3E}">
        <p14:creationId xmlns:p14="http://schemas.microsoft.com/office/powerpoint/2010/main" val="3613777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0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2" name="Picture 11" descr="4 smiling workers">
            <a:extLst>
              <a:ext uri="{FF2B5EF4-FFF2-40B4-BE49-F238E27FC236}">
                <a16:creationId xmlns:a16="http://schemas.microsoft.com/office/drawing/2014/main" id="{EB1372B4-2D33-494D-95CF-4FE77FE2B05D}"/>
              </a:ext>
            </a:extLst>
          </p:cNvPr>
          <p:cNvPicPr>
            <a:picLocks noChangeAspect="1"/>
          </p:cNvPicPr>
          <p:nvPr userDrawn="1"/>
        </p:nvPicPr>
        <p:blipFill>
          <a:blip r:embed="rId2"/>
          <a:stretch>
            <a:fillRect/>
          </a:stretch>
        </p:blipFill>
        <p:spPr>
          <a:xfrm>
            <a:off x="2960454" y="861773"/>
            <a:ext cx="6271093" cy="2604318"/>
          </a:xfrm>
          <a:prstGeom prst="rect">
            <a:avLst/>
          </a:prstGeom>
        </p:spPr>
      </p:pic>
      <p:grpSp>
        <p:nvGrpSpPr>
          <p:cNvPr id="8" name="Group 7"/>
          <p:cNvGrpSpPr/>
          <p:nvPr userDrawn="1"/>
        </p:nvGrpSpPr>
        <p:grpSpPr>
          <a:xfrm>
            <a:off x="1" y="3383280"/>
            <a:ext cx="12192001" cy="1463040"/>
            <a:chOff x="-1" y="1233714"/>
            <a:chExt cx="9144001" cy="17562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3547598"/>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83312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182880" y="0"/>
            <a:ext cx="10972800" cy="1143000"/>
          </a:xfrm>
        </p:spPr>
        <p:txBody>
          <a:bodyPr vert="horz" lIns="91440" tIns="45720" rIns="91440" bIns="45720" rtlCol="0" anchor="ctr">
            <a:normAutofit/>
          </a:bodyPr>
          <a:lstStyle>
            <a:lvl1pPr>
              <a:defRPr lang="en-US" dirty="0">
                <a:latin typeface="Source Sans Pro Semibold" panose="020B0603030403020204" pitchFamily="34" charset="0"/>
              </a:defRPr>
            </a:lvl1pPr>
          </a:lstStyle>
          <a:p>
            <a:pPr lvl="0" algn="l"/>
            <a:r>
              <a:rPr lang="en-US" dirty="0"/>
              <a:t>Click to edit Master title style</a:t>
            </a:r>
          </a:p>
        </p:txBody>
      </p:sp>
      <p:sp>
        <p:nvSpPr>
          <p:cNvPr id="4" name="Content Placeholder 3"/>
          <p:cNvSpPr>
            <a:spLocks noGrp="1"/>
          </p:cNvSpPr>
          <p:nvPr>
            <p:ph sz="quarter" idx="17"/>
          </p:nvPr>
        </p:nvSpPr>
        <p:spPr>
          <a:xfrm>
            <a:off x="508000" y="1600200"/>
            <a:ext cx="4876800" cy="2667000"/>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971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userDrawn="1"/>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hasCustomPrompt="1"/>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Form I-9 and E-Verify Employee Rights</a:t>
            </a:r>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278014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a:extLst>
              <a:ext uri="{C183D7F6-B498-43B3-948B-1728B52AA6E4}">
                <adec:decorative xmlns:adec="http://schemas.microsoft.com/office/drawing/2017/decorative" val="1"/>
              </a:ext>
            </a:extLst>
          </p:cNvPr>
          <p:cNvGrpSpPr/>
          <p:nvPr userDrawn="1"/>
        </p:nvGrpSpPr>
        <p:grpSpPr>
          <a:xfrm>
            <a:off x="-1" y="-156028"/>
            <a:ext cx="12192001" cy="1444752"/>
            <a:chOff x="-1" y="1233714"/>
            <a:chExt cx="9144001" cy="1756228"/>
          </a:xfrm>
        </p:grpSpPr>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1765688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8" name="Group 7"/>
          <p:cNvGrpSpPr/>
          <p:nvPr userDrawn="1"/>
        </p:nvGrpSpPr>
        <p:grpSpPr>
          <a:xfrm>
            <a:off x="-1" y="250698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028903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10 smiling workers&#10;&#10;">
            <a:extLst>
              <a:ext uri="{FF2B5EF4-FFF2-40B4-BE49-F238E27FC236}">
                <a16:creationId xmlns:a16="http://schemas.microsoft.com/office/drawing/2014/main" id="{74AF1AAD-D16F-4FD2-88FF-CFBED90111D4}"/>
              </a:ext>
            </a:extLst>
          </p:cNvPr>
          <p:cNvPicPr>
            <a:picLocks noChangeAspect="1"/>
          </p:cNvPicPr>
          <p:nvPr userDrawn="1"/>
        </p:nvPicPr>
        <p:blipFill>
          <a:blip r:embed="rId2"/>
          <a:stretch>
            <a:fillRect/>
          </a:stretch>
        </p:blipFill>
        <p:spPr>
          <a:xfrm>
            <a:off x="1" y="708639"/>
            <a:ext cx="12080241" cy="4019048"/>
          </a:xfrm>
          <a:prstGeom prst="rect">
            <a:avLst/>
          </a:prstGeom>
        </p:spPr>
      </p:pic>
      <p:grpSp>
        <p:nvGrpSpPr>
          <p:cNvPr id="8" name="Group 7"/>
          <p:cNvGrpSpPr/>
          <p:nvPr userDrawn="1"/>
        </p:nvGrpSpPr>
        <p:grpSpPr>
          <a:xfrm>
            <a:off x="1" y="3383280"/>
            <a:ext cx="12192001" cy="1463040"/>
            <a:chOff x="-1" y="1233714"/>
            <a:chExt cx="9144001" cy="17562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35433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342051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2" name="Picture 11" descr="A person using a computer&#10;&#10;Description automatically generated with medium confidence">
            <a:extLst>
              <a:ext uri="{FF2B5EF4-FFF2-40B4-BE49-F238E27FC236}">
                <a16:creationId xmlns:a16="http://schemas.microsoft.com/office/drawing/2014/main" id="{A88D437E-E8D2-4861-B9D1-EB534E85DE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600" y="369960"/>
            <a:ext cx="8432800" cy="3320415"/>
          </a:xfrm>
          <a:prstGeom prst="rect">
            <a:avLst/>
          </a:prstGeom>
        </p:spPr>
      </p:pic>
      <p:grpSp>
        <p:nvGrpSpPr>
          <p:cNvPr id="8" name="Group 7"/>
          <p:cNvGrpSpPr/>
          <p:nvPr userDrawn="1"/>
        </p:nvGrpSpPr>
        <p:grpSpPr>
          <a:xfrm>
            <a:off x="1" y="3383280"/>
            <a:ext cx="12192001" cy="1463040"/>
            <a:chOff x="-1" y="1233714"/>
            <a:chExt cx="9144001" cy="17562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35433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027109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147804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Group 9"/>
          <p:cNvGrpSpPr/>
          <p:nvPr userDrawn="1"/>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3247920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userDrawn="1"/>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1092655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8361651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349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82880" y="0"/>
            <a:ext cx="10972800" cy="1143000"/>
          </a:xfrm>
        </p:spPr>
        <p:txBody>
          <a:bodyPr vert="horz" lIns="91440" tIns="45720" rIns="91440" bIns="45720" rtlCol="0" anchor="ctr">
            <a:normAutofit/>
          </a:bodyPr>
          <a:lstStyle>
            <a:lvl1pPr>
              <a:defRPr lang="en-US" dirty="0">
                <a:latin typeface="Source Sans Pro Semibold" panose="020B0603030403020204" pitchFamily="34" charset="0"/>
              </a:defRPr>
            </a:lvl1pPr>
          </a:lstStyle>
          <a:p>
            <a:pPr lvl="0" algn="l"/>
            <a:r>
              <a:rPr lang="en-US" dirty="0"/>
              <a:t>Click to edit Master title style</a:t>
            </a:r>
          </a:p>
        </p:txBody>
      </p:sp>
    </p:spTree>
    <p:extLst>
      <p:ext uri="{BB962C8B-B14F-4D97-AF65-F5344CB8AC3E}">
        <p14:creationId xmlns:p14="http://schemas.microsoft.com/office/powerpoint/2010/main" val="3798137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973254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63123285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312523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9344074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D8EAEB5-CD78-462B-9D5A-0C6B94EAED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8229" y="1809325"/>
            <a:ext cx="12210229" cy="3104962"/>
          </a:xfrm>
          <a:prstGeom prst="rect">
            <a:avLst/>
          </a:prstGeom>
        </p:spPr>
      </p:pic>
      <p:pic>
        <p:nvPicPr>
          <p:cNvPr id="7" name="Picture 6" descr="U.S. Department of Homeland Security U.S. Citizenship and Immigration Services logo">
            <a:extLst>
              <a:ext uri="{FF2B5EF4-FFF2-40B4-BE49-F238E27FC236}">
                <a16:creationId xmlns:a16="http://schemas.microsoft.com/office/drawing/2014/main" id="{0CA83573-F7FF-41AC-A29D-25C7C3572F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355481"/>
            <a:ext cx="4472559" cy="1167788"/>
          </a:xfrm>
          <a:prstGeom prst="rect">
            <a:avLst/>
          </a:prstGeom>
        </p:spPr>
      </p:pic>
      <p:pic>
        <p:nvPicPr>
          <p:cNvPr id="8" name="Picture 7">
            <a:extLst>
              <a:ext uri="{FF2B5EF4-FFF2-40B4-BE49-F238E27FC236}">
                <a16:creationId xmlns:a16="http://schemas.microsoft.com/office/drawing/2014/main" id="{DB801E4A-DA45-434C-9AA1-87257648D6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2158" y="387596"/>
            <a:ext cx="5079242" cy="1167788"/>
          </a:xfrm>
          <a:prstGeom prst="rect">
            <a:avLst/>
          </a:prstGeom>
        </p:spPr>
      </p:pic>
      <p:sp>
        <p:nvSpPr>
          <p:cNvPr id="10" name="Text Placeholder 9">
            <a:extLst>
              <a:ext uri="{FF2B5EF4-FFF2-40B4-BE49-F238E27FC236}">
                <a16:creationId xmlns:a16="http://schemas.microsoft.com/office/drawing/2014/main" id="{08F6BA21-C80B-4C37-9460-4BB67274DCB1}"/>
              </a:ext>
            </a:extLst>
          </p:cNvPr>
          <p:cNvSpPr>
            <a:spLocks noGrp="1"/>
          </p:cNvSpPr>
          <p:nvPr>
            <p:ph type="body" sz="quarter" idx="10"/>
          </p:nvPr>
        </p:nvSpPr>
        <p:spPr>
          <a:xfrm>
            <a:off x="204788" y="2016124"/>
            <a:ext cx="9320212" cy="2632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8080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548640" y="182880"/>
            <a:ext cx="2468880" cy="548640"/>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994600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2604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761101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34116135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35368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182880" y="2667000"/>
            <a:ext cx="10972800" cy="1143000"/>
          </a:xfrm>
        </p:spPr>
        <p:txBody>
          <a:bodyPr/>
          <a:lstStyle>
            <a:lvl1pPr algn="l">
              <a:defRPr>
                <a:latin typeface="Source Sans Pro Semibold" panose="020B0603030403020204" pitchFamily="34" charset="0"/>
              </a:defRPr>
            </a:lvl1pPr>
          </a:lstStyle>
          <a:p>
            <a:r>
              <a:rPr lang="en-US" dirty="0"/>
              <a:t>Click to edit Master title style</a:t>
            </a:r>
          </a:p>
        </p:txBody>
      </p:sp>
    </p:spTree>
    <p:extLst>
      <p:ext uri="{BB962C8B-B14F-4D97-AF65-F5344CB8AC3E}">
        <p14:creationId xmlns:p14="http://schemas.microsoft.com/office/powerpoint/2010/main" val="215791072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858912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5681777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346722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dirty="0"/>
              <a:t>Click to edit Master title style</a:t>
            </a:r>
          </a:p>
        </p:txBody>
      </p:sp>
      <p:sp>
        <p:nvSpPr>
          <p:cNvPr id="26" name="Date Placeholder 25"/>
          <p:cNvSpPr>
            <a:spLocks noGrp="1"/>
          </p:cNvSpPr>
          <p:nvPr>
            <p:ph type="dt" sz="half" idx="14"/>
          </p:nvPr>
        </p:nvSpPr>
        <p:spPr/>
        <p:txBody>
          <a:bodyPr/>
          <a:lstStyle/>
          <a:p>
            <a:fld id="{0DB9F16B-380D-45A3-800E-2D6D25F8A9D0}" type="datetime4">
              <a:rPr lang="en-US" smtClean="0"/>
              <a:t>September 7, 2023</a:t>
            </a:fld>
            <a:endParaRPr lang="en-US" dirty="0"/>
          </a:p>
        </p:txBody>
      </p:sp>
      <p:sp>
        <p:nvSpPr>
          <p:cNvPr id="27" name="Footer Placeholder 26"/>
          <p:cNvSpPr>
            <a:spLocks noGrp="1"/>
          </p:cNvSpPr>
          <p:nvPr>
            <p:ph type="ftr" sz="quarter" idx="15"/>
          </p:nvPr>
        </p:nvSpPr>
        <p:spPr/>
        <p:txBody>
          <a:bodyPr/>
          <a:lstStyle/>
          <a:p>
            <a:endParaRPr lang="en-US" dirty="0"/>
          </a:p>
        </p:txBody>
      </p:sp>
      <p:sp>
        <p:nvSpPr>
          <p:cNvPr id="28" name="Slide Number Placeholder 27"/>
          <p:cNvSpPr>
            <a:spLocks noGrp="1"/>
          </p:cNvSpPr>
          <p:nvPr>
            <p:ph type="sldNum" sz="quarter" idx="16"/>
          </p:nvPr>
        </p:nvSpPr>
        <p:spPr/>
        <p:txBody>
          <a:bodyPr/>
          <a:lstStyle/>
          <a:p>
            <a:fld id="{B70676E6-4307-432F-A6FF-18D85D81BA0C}" type="slidenum">
              <a:rPr lang="en-US" smtClean="0"/>
              <a:pPr/>
              <a:t>‹#›</a:t>
            </a:fld>
            <a:endParaRPr lang="en-US" dirty="0"/>
          </a:p>
        </p:txBody>
      </p:sp>
    </p:spTree>
    <p:extLst>
      <p:ext uri="{BB962C8B-B14F-4D97-AF65-F5344CB8AC3E}">
        <p14:creationId xmlns:p14="http://schemas.microsoft.com/office/powerpoint/2010/main" val="23044968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54272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7774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687668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116004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03622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47108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182880" y="0"/>
            <a:ext cx="10972800" cy="1143000"/>
          </a:xfrm>
        </p:spPr>
        <p:txBody>
          <a:bodyPr/>
          <a:lstStyle>
            <a:lvl1pPr algn="l">
              <a:defRPr lang="en-US" sz="3600" b="1" kern="1200" smtClean="0">
                <a:solidFill>
                  <a:schemeClr val="bg1"/>
                </a:solidFill>
                <a:latin typeface="Source Sans Pro Semibold" panose="020B0603030403020204" pitchFamily="34" charset="0"/>
                <a:ea typeface="+mn-ea"/>
                <a:cs typeface="+mn-cs"/>
              </a:defRPr>
            </a:lvl1pPr>
          </a:lstStyle>
          <a:p>
            <a:r>
              <a:rPr lang="en-US" dirty="0"/>
              <a:t>Click to edit Master title style</a:t>
            </a:r>
          </a:p>
        </p:txBody>
      </p:sp>
    </p:spTree>
    <p:extLst>
      <p:ext uri="{BB962C8B-B14F-4D97-AF65-F5344CB8AC3E}">
        <p14:creationId xmlns:p14="http://schemas.microsoft.com/office/powerpoint/2010/main" val="4096247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732310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0522586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Click to edit Master title style</a:t>
            </a:r>
            <a:endParaRPr lang="en-US" dirty="0"/>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01455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5873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2501172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7647436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8417830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090607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D8EAEB5-CD78-462B-9D5A-0C6B94EAED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8229" y="1809325"/>
            <a:ext cx="12210229" cy="3104962"/>
          </a:xfrm>
          <a:prstGeom prst="rect">
            <a:avLst/>
          </a:prstGeom>
        </p:spPr>
      </p:pic>
      <p:pic>
        <p:nvPicPr>
          <p:cNvPr id="7" name="Picture 6" descr="U.S. Department of Homeland Security U.S. Citizenship and Immigration Services logo">
            <a:extLst>
              <a:ext uri="{FF2B5EF4-FFF2-40B4-BE49-F238E27FC236}">
                <a16:creationId xmlns:a16="http://schemas.microsoft.com/office/drawing/2014/main" id="{0CA83573-F7FF-41AC-A29D-25C7C3572F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355481"/>
            <a:ext cx="4472559" cy="1167788"/>
          </a:xfrm>
          <a:prstGeom prst="rect">
            <a:avLst/>
          </a:prstGeom>
        </p:spPr>
      </p:pic>
      <p:pic>
        <p:nvPicPr>
          <p:cNvPr id="8" name="Picture 7">
            <a:extLst>
              <a:ext uri="{FF2B5EF4-FFF2-40B4-BE49-F238E27FC236}">
                <a16:creationId xmlns:a16="http://schemas.microsoft.com/office/drawing/2014/main" id="{DB801E4A-DA45-434C-9AA1-87257648D6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2158" y="387596"/>
            <a:ext cx="5079242" cy="1167788"/>
          </a:xfrm>
          <a:prstGeom prst="rect">
            <a:avLst/>
          </a:prstGeom>
        </p:spPr>
      </p:pic>
      <p:sp>
        <p:nvSpPr>
          <p:cNvPr id="10" name="Text Placeholder 9">
            <a:extLst>
              <a:ext uri="{FF2B5EF4-FFF2-40B4-BE49-F238E27FC236}">
                <a16:creationId xmlns:a16="http://schemas.microsoft.com/office/drawing/2014/main" id="{08F6BA21-C80B-4C37-9460-4BB67274DCB1}"/>
              </a:ext>
            </a:extLst>
          </p:cNvPr>
          <p:cNvSpPr>
            <a:spLocks noGrp="1"/>
          </p:cNvSpPr>
          <p:nvPr>
            <p:ph type="body" sz="quarter" idx="10"/>
          </p:nvPr>
        </p:nvSpPr>
        <p:spPr>
          <a:xfrm>
            <a:off x="204788" y="2016124"/>
            <a:ext cx="9320212" cy="2632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D7335193-334F-43C1-ABAA-176FBFACC311}"/>
              </a:ext>
            </a:extLst>
          </p:cNvPr>
          <p:cNvSpPr>
            <a:spLocks noGrp="1"/>
          </p:cNvSpPr>
          <p:nvPr>
            <p:ph type="title"/>
          </p:nvPr>
        </p:nvSpPr>
        <p:spPr>
          <a:xfrm>
            <a:off x="239622" y="512108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79588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2" name="Picture 11" descr="4 smiling workers">
            <a:extLst>
              <a:ext uri="{FF2B5EF4-FFF2-40B4-BE49-F238E27FC236}">
                <a16:creationId xmlns:a16="http://schemas.microsoft.com/office/drawing/2014/main" id="{EB1372B4-2D33-494D-95CF-4FE77FE2B05D}"/>
              </a:ext>
            </a:extLst>
          </p:cNvPr>
          <p:cNvPicPr>
            <a:picLocks noChangeAspect="1"/>
          </p:cNvPicPr>
          <p:nvPr userDrawn="1"/>
        </p:nvPicPr>
        <p:blipFill>
          <a:blip r:embed="rId2"/>
          <a:stretch>
            <a:fillRect/>
          </a:stretch>
        </p:blipFill>
        <p:spPr>
          <a:xfrm>
            <a:off x="2960454" y="861773"/>
            <a:ext cx="6271093" cy="2604318"/>
          </a:xfrm>
          <a:prstGeom prst="rect">
            <a:avLst/>
          </a:prstGeom>
        </p:spPr>
      </p:pic>
      <p:grpSp>
        <p:nvGrpSpPr>
          <p:cNvPr id="8" name="Group 7"/>
          <p:cNvGrpSpPr/>
          <p:nvPr userDrawn="1"/>
        </p:nvGrpSpPr>
        <p:grpSpPr>
          <a:xfrm>
            <a:off x="1" y="3383280"/>
            <a:ext cx="12192001" cy="1463040"/>
            <a:chOff x="-1" y="1233714"/>
            <a:chExt cx="9144001" cy="17562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3547598"/>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5937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182880" y="0"/>
            <a:ext cx="10972800" cy="1143000"/>
          </a:xfrm>
        </p:spPr>
        <p:txBody>
          <a:bodyPr/>
          <a:lstStyle>
            <a:lvl1pPr algn="l">
              <a:defRPr lang="en-US" sz="3600" b="1" kern="1200" smtClean="0">
                <a:solidFill>
                  <a:schemeClr val="bg1"/>
                </a:solidFill>
                <a:latin typeface="Source Sans Pro Semibold" panose="020B0603030403020204" pitchFamily="34" charset="0"/>
                <a:ea typeface="+mn-ea"/>
                <a:cs typeface="+mn-cs"/>
              </a:defRPr>
            </a:lvl1pPr>
          </a:lstStyle>
          <a:p>
            <a:r>
              <a:rPr lang="en-US" dirty="0"/>
              <a:t>Click to edit Master title style</a:t>
            </a:r>
          </a:p>
        </p:txBody>
      </p:sp>
    </p:spTree>
    <p:extLst>
      <p:ext uri="{BB962C8B-B14F-4D97-AF65-F5344CB8AC3E}">
        <p14:creationId xmlns:p14="http://schemas.microsoft.com/office/powerpoint/2010/main" val="222522784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userDrawn="1"/>
        </p:nvSpPr>
        <p:spPr>
          <a:xfrm>
            <a:off x="6400800" y="314980"/>
            <a:ext cx="5181600" cy="523220"/>
          </a:xfrm>
          <a:prstGeom prst="rect">
            <a:avLst/>
          </a:prstGeom>
          <a:noFill/>
        </p:spPr>
        <p:txBody>
          <a:bodyPr wrap="square" rtlCol="0">
            <a:spAutoFit/>
          </a:bodyPr>
          <a:lstStyle/>
          <a:p>
            <a:pPr algn="r"/>
            <a:r>
              <a:rPr lang="en-US" sz="2800" b="1" dirty="0">
                <a:solidFill>
                  <a:schemeClr val="tx2">
                    <a:lumMod val="75000"/>
                  </a:schemeClr>
                </a:solidFill>
              </a:rPr>
              <a:t>www.E-Verify.gov</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266675"/>
            <a:ext cx="2709472" cy="495325"/>
          </a:xfrm>
          <a:prstGeom prst="rect">
            <a:avLst/>
          </a:prstGeom>
        </p:spPr>
      </p:pic>
      <p:sp>
        <p:nvSpPr>
          <p:cNvPr id="2" name="Title 1"/>
          <p:cNvSpPr>
            <a:spLocks noGrp="1"/>
          </p:cNvSpPr>
          <p:nvPr>
            <p:ph type="ctrTitle" hasCustomPrompt="1"/>
          </p:nvPr>
        </p:nvSpPr>
        <p:spPr>
          <a:xfrm>
            <a:off x="203200" y="990601"/>
            <a:ext cx="7832877" cy="1170193"/>
          </a:xfrm>
        </p:spPr>
        <p:txBody>
          <a:bodyPr>
            <a:normAutofit/>
          </a:bodyPr>
          <a:lstStyle>
            <a:lvl1pPr algn="l">
              <a:defRPr lang="en-US" sz="3600" b="1" kern="1200" dirty="0">
                <a:solidFill>
                  <a:schemeClr val="bg1"/>
                </a:solidFill>
                <a:latin typeface="+mn-lt"/>
                <a:ea typeface="+mn-ea"/>
                <a:cs typeface="+mn-cs"/>
              </a:defRPr>
            </a:lvl1pPr>
          </a:lstStyle>
          <a:p>
            <a:r>
              <a:rPr lang="en-US"/>
              <a:t>Form I-9 and E-Verify Employee Rights</a:t>
            </a:r>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870152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a:extLst>
              <a:ext uri="{C183D7F6-B498-43B3-948B-1728B52AA6E4}">
                <adec:decorative xmlns:adec="http://schemas.microsoft.com/office/drawing/2017/decorative" val="1"/>
              </a:ext>
            </a:extLst>
          </p:cNvPr>
          <p:cNvGrpSpPr/>
          <p:nvPr userDrawn="1"/>
        </p:nvGrpSpPr>
        <p:grpSpPr>
          <a:xfrm>
            <a:off x="-1" y="-156028"/>
            <a:ext cx="12192001" cy="1444752"/>
            <a:chOff x="-1" y="1233714"/>
            <a:chExt cx="9144001" cy="1756228"/>
          </a:xfrm>
        </p:grpSpPr>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456208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8" name="Group 7"/>
          <p:cNvGrpSpPr/>
          <p:nvPr userDrawn="1"/>
        </p:nvGrpSpPr>
        <p:grpSpPr>
          <a:xfrm>
            <a:off x="-1" y="250698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458588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10 smiling workers&#10;&#10;">
            <a:extLst>
              <a:ext uri="{FF2B5EF4-FFF2-40B4-BE49-F238E27FC236}">
                <a16:creationId xmlns:a16="http://schemas.microsoft.com/office/drawing/2014/main" id="{74AF1AAD-D16F-4FD2-88FF-CFBED90111D4}"/>
              </a:ext>
            </a:extLst>
          </p:cNvPr>
          <p:cNvPicPr>
            <a:picLocks noChangeAspect="1"/>
          </p:cNvPicPr>
          <p:nvPr userDrawn="1"/>
        </p:nvPicPr>
        <p:blipFill>
          <a:blip r:embed="rId2"/>
          <a:stretch>
            <a:fillRect/>
          </a:stretch>
        </p:blipFill>
        <p:spPr>
          <a:xfrm>
            <a:off x="1" y="708639"/>
            <a:ext cx="12080241" cy="4019048"/>
          </a:xfrm>
          <a:prstGeom prst="rect">
            <a:avLst/>
          </a:prstGeom>
        </p:spPr>
      </p:pic>
      <p:grpSp>
        <p:nvGrpSpPr>
          <p:cNvPr id="8" name="Group 7"/>
          <p:cNvGrpSpPr/>
          <p:nvPr userDrawn="1"/>
        </p:nvGrpSpPr>
        <p:grpSpPr>
          <a:xfrm>
            <a:off x="1" y="3383280"/>
            <a:ext cx="12192001" cy="1463040"/>
            <a:chOff x="-1" y="1233714"/>
            <a:chExt cx="9144001" cy="17562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35433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97368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2" name="Picture 11" descr="A person using a computer&#10;&#10;Description automatically generated with medium confidence">
            <a:extLst>
              <a:ext uri="{FF2B5EF4-FFF2-40B4-BE49-F238E27FC236}">
                <a16:creationId xmlns:a16="http://schemas.microsoft.com/office/drawing/2014/main" id="{A88D437E-E8D2-4861-B9D1-EB534E85DE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600" y="369960"/>
            <a:ext cx="8432800" cy="3320415"/>
          </a:xfrm>
          <a:prstGeom prst="rect">
            <a:avLst/>
          </a:prstGeom>
        </p:spPr>
      </p:pic>
      <p:grpSp>
        <p:nvGrpSpPr>
          <p:cNvPr id="8" name="Group 7"/>
          <p:cNvGrpSpPr/>
          <p:nvPr userDrawn="1"/>
        </p:nvGrpSpPr>
        <p:grpSpPr>
          <a:xfrm>
            <a:off x="1" y="3383280"/>
            <a:ext cx="12192001" cy="1463040"/>
            <a:chOff x="-1" y="1233714"/>
            <a:chExt cx="9144001" cy="17562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3543300"/>
            <a:ext cx="10972800" cy="11430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602346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7324160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Group 9"/>
          <p:cNvGrpSpPr/>
          <p:nvPr userDrawn="1"/>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136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393099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userDrawn="1"/>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3213330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7" name="Group 6"/>
          <p:cNvGrpSpPr/>
          <p:nvPr/>
        </p:nvGrpSpPr>
        <p:grpSpPr>
          <a:xfrm>
            <a:off x="-1" y="838200"/>
            <a:ext cx="12192001" cy="1463040"/>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6400800" y="314980"/>
            <a:ext cx="5181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288"/>
                </a:solidFill>
                <a:effectLst/>
                <a:uLnTx/>
                <a:uFillTx/>
                <a:latin typeface="Calibri"/>
                <a:ea typeface="+mn-ea"/>
                <a:cs typeface="+mn-cs"/>
              </a:rPr>
              <a:t>www.E-Verify.gov</a:t>
            </a:r>
          </a:p>
        </p:txBody>
      </p:sp>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548640" y="182880"/>
            <a:ext cx="2468880" cy="548640"/>
          </a:xfrm>
          <a:prstGeom prst="rect">
            <a:avLst/>
          </a:prstGeom>
        </p:spPr>
      </p:pic>
      <p:sp>
        <p:nvSpPr>
          <p:cNvPr id="2" name="Title 1"/>
          <p:cNvSpPr>
            <a:spLocks noGrp="1"/>
          </p:cNvSpPr>
          <p:nvPr>
            <p:ph type="ctrTitle"/>
          </p:nvPr>
        </p:nvSpPr>
        <p:spPr>
          <a:xfrm>
            <a:off x="203200" y="990601"/>
            <a:ext cx="7832877" cy="1170193"/>
          </a:xfrm>
        </p:spPr>
        <p:txBody>
          <a:bodyPr>
            <a:normAutofit/>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sp>
        <p:nvSpPr>
          <p:cNvPr id="17" name="Picture Placeholder 2"/>
          <p:cNvSpPr>
            <a:spLocks noGrp="1"/>
          </p:cNvSpPr>
          <p:nvPr>
            <p:ph type="pic" idx="1"/>
          </p:nvPr>
        </p:nvSpPr>
        <p:spPr>
          <a:xfrm>
            <a:off x="1219200" y="2438400"/>
            <a:ext cx="9753600" cy="3581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883410081"/>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sp>
        <p:nvSpPr>
          <p:cNvPr id="4" name="Content Placeholder 3"/>
          <p:cNvSpPr>
            <a:spLocks noGrp="1"/>
          </p:cNvSpPr>
          <p:nvPr>
            <p:ph sz="quarter" idx="17"/>
          </p:nvPr>
        </p:nvSpPr>
        <p:spPr>
          <a:xfrm>
            <a:off x="508000" y="1600200"/>
            <a:ext cx="48768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8"/>
          </p:nvPr>
        </p:nvSpPr>
        <p:spPr>
          <a:xfrm>
            <a:off x="5892800" y="1524000"/>
            <a:ext cx="5791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9"/>
          </p:nvPr>
        </p:nvSpPr>
        <p:spPr>
          <a:xfrm>
            <a:off x="508000" y="4419600"/>
            <a:ext cx="11176000" cy="160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84F6426F-1AB6-93BD-A51E-F7B2F5B4C6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312037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1" kern="1200" smtClean="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3187376285"/>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5" name="Picture 4">
            <a:extLst>
              <a:ext uri="{FF2B5EF4-FFF2-40B4-BE49-F238E27FC236}">
                <a16:creationId xmlns:a16="http://schemas.microsoft.com/office/drawing/2014/main" id="{0CD1844C-D0AB-02E7-2C4B-477DC8897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14050280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8" name="Group 7"/>
          <p:cNvGrpSpPr/>
          <p:nvPr/>
        </p:nvGrpSpPr>
        <p:grpSpPr>
          <a:xfrm>
            <a:off x="-1" y="2499360"/>
            <a:ext cx="12192001" cy="1463040"/>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22880"/>
          <p:cNvSpPr>
            <a:spLocks noGrp="1"/>
          </p:cNvSpPr>
          <p:nvPr>
            <p:ph type="title"/>
          </p:nvPr>
        </p:nvSpPr>
        <p:spPr>
          <a:xfrm>
            <a:off x="203200" y="2667000"/>
            <a:ext cx="10972800" cy="1143000"/>
          </a:xfrm>
        </p:spPr>
        <p:txBody>
          <a:bodyPr/>
          <a:lstStyle>
            <a:lvl1pPr algn="l">
              <a:defRPr lang="en-US" sz="3600" b="0" kern="120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3" name="Picture 2">
            <a:extLst>
              <a:ext uri="{FF2B5EF4-FFF2-40B4-BE49-F238E27FC236}">
                <a16:creationId xmlns:a16="http://schemas.microsoft.com/office/drawing/2014/main" id="{8158B726-6892-57BC-F80D-C5914A266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276351969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38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p:nvGrpSpPr>
        <p:grpSpPr>
          <a:xfrm>
            <a:off x="-1" y="-156028"/>
            <a:ext cx="12192001" cy="1444752"/>
            <a:chOff x="-1" y="1233714"/>
            <a:chExt cx="9144001" cy="1756228"/>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5" name="Picture 4">
            <a:extLst>
              <a:ext uri="{FF2B5EF4-FFF2-40B4-BE49-F238E27FC236}">
                <a16:creationId xmlns:a16="http://schemas.microsoft.com/office/drawing/2014/main" id="{9B7953F1-E919-10BC-3976-3A2E202FC5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35300262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pSp>
        <p:nvGrpSpPr>
          <p:cNvPr id="10" name="Group 9"/>
          <p:cNvGrpSpPr/>
          <p:nvPr/>
        </p:nvGrpSpPr>
        <p:grpSpPr>
          <a:xfrm>
            <a:off x="-1" y="-156028"/>
            <a:ext cx="12192001" cy="1444752"/>
            <a:chOff x="-1" y="1233714"/>
            <a:chExt cx="9144001" cy="175622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 Placeholder 2"/>
          <p:cNvSpPr>
            <a:spLocks noGrp="1"/>
          </p:cNvSpPr>
          <p:nvPr>
            <p:ph type="body" idx="1"/>
          </p:nvPr>
        </p:nvSpPr>
        <p:spPr>
          <a:xfrm>
            <a:off x="609600" y="1371600"/>
            <a:ext cx="5386917" cy="639762"/>
          </a:xfrm>
          <a:prstGeom prst="rect">
            <a:avLst/>
          </a:prstGeom>
        </p:spPr>
        <p:txBody>
          <a:bodyPr anchor="b"/>
          <a:lstStyle>
            <a:lvl1pPr marL="0" indent="0">
              <a:buNone/>
              <a:defRPr sz="2400" b="1">
                <a:solidFill>
                  <a:srgbClr val="00528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011362"/>
            <a:ext cx="5386917" cy="4160838"/>
          </a:xfrm>
          <a:prstGeom prst="rect">
            <a:avLst/>
          </a:prstGeom>
        </p:spPr>
        <p:txBody>
          <a:bodyPr/>
          <a:lstStyle>
            <a:lvl1pPr>
              <a:defRPr sz="2400">
                <a:solidFill>
                  <a:srgbClr val="005288"/>
                </a:solidFill>
              </a:defRPr>
            </a:lvl1pPr>
            <a:lvl2pPr>
              <a:defRPr sz="2000">
                <a:solidFill>
                  <a:srgbClr val="005288"/>
                </a:solidFill>
              </a:defRPr>
            </a:lvl2pPr>
            <a:lvl3pPr>
              <a:defRPr sz="1800">
                <a:solidFill>
                  <a:srgbClr val="005288"/>
                </a:solidFill>
              </a:defRPr>
            </a:lvl3pPr>
            <a:lvl4pPr>
              <a:defRPr sz="1600">
                <a:solidFill>
                  <a:srgbClr val="005288"/>
                </a:solidFill>
              </a:defRPr>
            </a:lvl4pPr>
            <a:lvl5pPr>
              <a:defRPr sz="1600">
                <a:solidFill>
                  <a:srgbClr val="00528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639762"/>
          </a:xfrm>
          <a:prstGeom prst="rect">
            <a:avLst/>
          </a:prstGeom>
        </p:spPr>
        <p:txBody>
          <a:bodyPr anchor="b"/>
          <a:lstStyle>
            <a:lvl1pPr marL="0" indent="0">
              <a:buNone/>
              <a:defRPr sz="2400" b="1">
                <a:solidFill>
                  <a:srgbClr val="00528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011362"/>
            <a:ext cx="5389033" cy="4160838"/>
          </a:xfrm>
          <a:prstGeom prst="rect">
            <a:avLst/>
          </a:prstGeom>
        </p:spPr>
        <p:txBody>
          <a:bodyPr/>
          <a:lstStyle>
            <a:lvl1pPr>
              <a:defRPr sz="2400">
                <a:solidFill>
                  <a:srgbClr val="005288"/>
                </a:solidFill>
              </a:defRPr>
            </a:lvl1pPr>
            <a:lvl2pPr>
              <a:defRPr sz="2000">
                <a:solidFill>
                  <a:srgbClr val="005288"/>
                </a:solidFill>
              </a:defRPr>
            </a:lvl2pPr>
            <a:lvl3pPr>
              <a:defRPr sz="1800">
                <a:solidFill>
                  <a:srgbClr val="005288"/>
                </a:solidFill>
              </a:defRPr>
            </a:lvl3pPr>
            <a:lvl4pPr>
              <a:defRPr sz="1600">
                <a:solidFill>
                  <a:srgbClr val="005288"/>
                </a:solidFill>
              </a:defRPr>
            </a:lvl4pPr>
            <a:lvl5pPr>
              <a:defRPr sz="1600">
                <a:solidFill>
                  <a:srgbClr val="00528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7" name="Picture 6">
            <a:extLst>
              <a:ext uri="{FF2B5EF4-FFF2-40B4-BE49-F238E27FC236}">
                <a16:creationId xmlns:a16="http://schemas.microsoft.com/office/drawing/2014/main" id="{E22A2AAB-F367-ADA0-E5B6-DD0A5FE37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93019507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0"/>
            <a:ext cx="6815667" cy="4800600"/>
          </a:xfrm>
          <a:prstGeom prst="rect">
            <a:avLst/>
          </a:prstGeom>
        </p:spPr>
        <p:txBody>
          <a:bodyPr/>
          <a:lstStyle>
            <a:lvl1pPr>
              <a:defRPr sz="3200">
                <a:solidFill>
                  <a:srgbClr val="005288"/>
                </a:solidFill>
              </a:defRPr>
            </a:lvl1pPr>
            <a:lvl2pPr>
              <a:defRPr sz="2800">
                <a:solidFill>
                  <a:srgbClr val="005288"/>
                </a:solidFill>
              </a:defRPr>
            </a:lvl2pPr>
            <a:lvl3pPr>
              <a:defRPr sz="2400">
                <a:solidFill>
                  <a:srgbClr val="005288"/>
                </a:solidFill>
              </a:defRPr>
            </a:lvl3pPr>
            <a:lvl4pPr>
              <a:defRPr sz="2000">
                <a:solidFill>
                  <a:srgbClr val="005288"/>
                </a:solidFill>
              </a:defRPr>
            </a:lvl4pPr>
            <a:lvl5pPr>
              <a:defRPr sz="2000">
                <a:solidFill>
                  <a:srgbClr val="005288"/>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371600"/>
            <a:ext cx="4011084" cy="4800600"/>
          </a:xfrm>
          <a:prstGeom prst="rect">
            <a:avLst/>
          </a:prstGeom>
        </p:spPr>
        <p:txBody>
          <a:bodyPr/>
          <a:lstStyle>
            <a:lvl1pPr marL="0" indent="0">
              <a:buNone/>
              <a:defRPr sz="1400">
                <a:solidFill>
                  <a:srgbClr val="00528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7"/>
          <p:cNvGrpSpPr/>
          <p:nvPr/>
        </p:nvGrpSpPr>
        <p:grpSpPr>
          <a:xfrm>
            <a:off x="-1" y="-156028"/>
            <a:ext cx="12192001" cy="1444752"/>
            <a:chOff x="-1" y="1233714"/>
            <a:chExt cx="9144001" cy="17562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5" name="Picture 4">
            <a:extLst>
              <a:ext uri="{FF2B5EF4-FFF2-40B4-BE49-F238E27FC236}">
                <a16:creationId xmlns:a16="http://schemas.microsoft.com/office/drawing/2014/main" id="{07F85050-6764-81E5-1B4E-F7FF32FEE3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697866086"/>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535"/>
            <a:ext cx="10363200" cy="1470025"/>
          </a:xfrm>
        </p:spPr>
        <p:txBody>
          <a:bodyPr/>
          <a:lstStyle>
            <a:lvl1pPr algn="ctr">
              <a:defRPr sz="4800">
                <a:solidFill>
                  <a:srgbClr val="F3AB2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194309"/>
            <a:ext cx="8534400" cy="1752600"/>
          </a:xfrm>
        </p:spPr>
        <p:txBody>
          <a:bodyPr/>
          <a:lstStyle>
            <a:lvl1pPr marL="0" indent="0" algn="ctr">
              <a:buNone/>
              <a:defRPr>
                <a:solidFill>
                  <a:srgbClr val="F3AB2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715200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solidFill>
                  <a:srgbClr val="005288"/>
                </a:solidFill>
              </a:defRPr>
            </a:lvl1pPr>
            <a:lvl2pPr>
              <a:defRPr sz="2400">
                <a:solidFill>
                  <a:srgbClr val="005288"/>
                </a:solidFill>
              </a:defRPr>
            </a:lvl2pPr>
            <a:lvl3pPr>
              <a:defRPr sz="2000">
                <a:solidFill>
                  <a:srgbClr val="005288"/>
                </a:solidFill>
              </a:defRPr>
            </a:lvl3pPr>
            <a:lvl4pPr>
              <a:defRPr sz="1800">
                <a:solidFill>
                  <a:srgbClr val="005288"/>
                </a:solidFill>
              </a:defRPr>
            </a:lvl4pPr>
            <a:lvl5pPr>
              <a:defRPr sz="1800">
                <a:solidFill>
                  <a:srgbClr val="00528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a:lstStyle>
            <a:lvl1pPr algn="l">
              <a:defRPr lang="en-US" sz="3600" b="0" kern="1200" dirty="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4" name="Picture 3">
            <a:extLst>
              <a:ext uri="{FF2B5EF4-FFF2-40B4-BE49-F238E27FC236}">
                <a16:creationId xmlns:a16="http://schemas.microsoft.com/office/drawing/2014/main" id="{39608F8F-4BBA-BB1F-6CE6-5A3891E70F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24503624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grpSp>
        <p:nvGrpSpPr>
          <p:cNvPr id="7" name="Group 6"/>
          <p:cNvGrpSpPr/>
          <p:nvPr/>
        </p:nvGrpSpPr>
        <p:grpSpPr>
          <a:xfrm>
            <a:off x="-1" y="-156028"/>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371601"/>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0"/>
            <a:ext cx="10972800" cy="1143000"/>
          </a:xfrm>
        </p:spPr>
        <p:txBody>
          <a:bodyPr vert="horz" lIns="91440" tIns="45720" rIns="91440" bIns="45720" rtlCol="0" anchor="ctr">
            <a:normAutofit/>
          </a:bodyPr>
          <a:lstStyle>
            <a:lvl1pPr>
              <a:defRPr lang="en-US" b="0" dirty="0">
                <a:solidFill>
                  <a:schemeClr val="bg1"/>
                </a:solidFill>
                <a:latin typeface="Source Sans Pro Semibold" panose="020B0603030403020204" pitchFamily="34" charset="0"/>
              </a:defRPr>
            </a:lvl1pPr>
          </a:lstStyle>
          <a:p>
            <a:pPr lvl="0" algn="l"/>
            <a:r>
              <a:rPr lang="en-US" dirty="0"/>
              <a:t>Click to edit Master title style</a:t>
            </a:r>
          </a:p>
        </p:txBody>
      </p:sp>
      <p:pic>
        <p:nvPicPr>
          <p:cNvPr id="4" name="Picture 3">
            <a:extLst>
              <a:ext uri="{FF2B5EF4-FFF2-40B4-BE49-F238E27FC236}">
                <a16:creationId xmlns:a16="http://schemas.microsoft.com/office/drawing/2014/main" id="{AC1FBDD6-577E-8CDB-6CC8-DF1C2EE410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22798881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7" name="Group 6"/>
          <p:cNvGrpSpPr/>
          <p:nvPr userDrawn="1"/>
        </p:nvGrpSpPr>
        <p:grpSpPr>
          <a:xfrm>
            <a:off x="-1" y="-47625"/>
            <a:ext cx="12192001" cy="1444752"/>
            <a:chOff x="-1" y="1233714"/>
            <a:chExt cx="9144001" cy="175622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53903" r="1722" b="14274"/>
            <a:stretch/>
          </p:blipFill>
          <p:spPr bwMode="auto">
            <a:xfrm>
              <a:off x="0" y="1233714"/>
              <a:ext cx="9144000" cy="175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91" t="31547" r="33939" b="53749"/>
            <a:stretch/>
          </p:blipFill>
          <p:spPr bwMode="auto">
            <a:xfrm>
              <a:off x="-1" y="1475482"/>
              <a:ext cx="4914901" cy="81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Content Placeholder 2"/>
          <p:cNvSpPr>
            <a:spLocks noGrp="1"/>
          </p:cNvSpPr>
          <p:nvPr>
            <p:ph sz="half" idx="13"/>
          </p:nvPr>
        </p:nvSpPr>
        <p:spPr>
          <a:xfrm>
            <a:off x="508000" y="1570038"/>
            <a:ext cx="109728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03200" y="103639"/>
            <a:ext cx="10972800" cy="1143000"/>
          </a:xfrm>
        </p:spPr>
        <p:txBody>
          <a:bodyPr/>
          <a:lstStyle>
            <a:lvl1pPr algn="l">
              <a:defRPr lang="en-US" sz="3600" b="0" kern="1200" smtClean="0">
                <a:solidFill>
                  <a:schemeClr val="bg1"/>
                </a:solidFill>
                <a:latin typeface="Source Sans Pro Semibold" panose="020B0603030403020204" pitchFamily="34" charset="0"/>
                <a:ea typeface="+mn-ea"/>
                <a:cs typeface="+mn-cs"/>
              </a:defRPr>
            </a:lvl1pPr>
          </a:lstStyle>
          <a:p>
            <a:r>
              <a:rPr lang="en-US" dirty="0"/>
              <a:t>Click to edit Master title style</a:t>
            </a:r>
          </a:p>
        </p:txBody>
      </p:sp>
      <p:pic>
        <p:nvPicPr>
          <p:cNvPr id="4" name="Picture 3">
            <a:extLst>
              <a:ext uri="{FF2B5EF4-FFF2-40B4-BE49-F238E27FC236}">
                <a16:creationId xmlns:a16="http://schemas.microsoft.com/office/drawing/2014/main" id="{30475F5B-336F-CCB9-FAC0-79345AE30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377" y="6308727"/>
            <a:ext cx="1719372" cy="419097"/>
          </a:xfrm>
          <a:prstGeom prst="rect">
            <a:avLst/>
          </a:prstGeom>
        </p:spPr>
      </p:pic>
    </p:spTree>
    <p:extLst>
      <p:ext uri="{BB962C8B-B14F-4D97-AF65-F5344CB8AC3E}">
        <p14:creationId xmlns:p14="http://schemas.microsoft.com/office/powerpoint/2010/main" val="2839775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4.png"/><Relationship Id="rId5" Type="http://schemas.openxmlformats.org/officeDocument/2006/relationships/slideLayout" Target="../slideLayouts/slideLayout83.xml"/><Relationship Id="rId10" Type="http://schemas.openxmlformats.org/officeDocument/2006/relationships/theme" Target="../theme/theme11.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2.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4.png"/><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4.png"/><Relationship Id="rId5" Type="http://schemas.openxmlformats.org/officeDocument/2006/relationships/slideLayout" Target="../slideLayouts/slideLayout34.xml"/><Relationship Id="rId10" Type="http://schemas.openxmlformats.org/officeDocument/2006/relationships/theme" Target="../theme/theme5.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4.png"/><Relationship Id="rId5" Type="http://schemas.openxmlformats.org/officeDocument/2006/relationships/slideLayout" Target="../slideLayouts/slideLayout43.xml"/><Relationship Id="rId10" Type="http://schemas.openxmlformats.org/officeDocument/2006/relationships/theme" Target="../theme/theme6.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4.png"/><Relationship Id="rId5" Type="http://schemas.openxmlformats.org/officeDocument/2006/relationships/slideLayout" Target="../slideLayouts/slideLayout59.xml"/><Relationship Id="rId10" Type="http://schemas.openxmlformats.org/officeDocument/2006/relationships/theme" Target="../theme/theme8.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4.png"/><Relationship Id="rId4" Type="http://schemas.openxmlformats.org/officeDocument/2006/relationships/slideLayout" Target="../slideLayouts/slideLayout6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B4535-0A50-4AE3-BA29-39225A47CC5B}" type="slidenum">
              <a:rPr lang="en-US" smtClean="0"/>
              <a:t>‹#›</a:t>
            </a:fld>
            <a:endParaRPr lang="en-US" dirty="0"/>
          </a:p>
        </p:txBody>
      </p:sp>
    </p:spTree>
    <p:extLst>
      <p:ext uri="{BB962C8B-B14F-4D97-AF65-F5344CB8AC3E}">
        <p14:creationId xmlns:p14="http://schemas.microsoft.com/office/powerpoint/2010/main" val="546905869"/>
      </p:ext>
    </p:extLst>
  </p:cSld>
  <p:clrMap bg1="lt1" tx1="dk1" bg2="lt2" tx2="dk2" accent1="accent1" accent2="accent2" accent3="accent3" accent4="accent4" accent5="accent5" accent6="accent6" hlink="hlink" folHlink="folHlink"/>
  <p:sldLayoutIdLst>
    <p:sldLayoutId id="2147483661" r:id="rId1"/>
    <p:sldLayoutId id="214748367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9CCAE244-B581-EA99-DB15-1C64C32BA711}"/>
              </a:ext>
            </a:extLst>
          </p:cNvPr>
          <p:cNvPicPr>
            <a:picLocks noChangeAspect="1"/>
          </p:cNvPicPr>
          <p:nvPr userDrawn="1"/>
        </p:nvPicPr>
        <p:blipFill>
          <a:blip r:embed="rId9"/>
          <a:stretch>
            <a:fillRect/>
          </a:stretch>
        </p:blipFill>
        <p:spPr>
          <a:xfrm>
            <a:off x="381000" y="6235531"/>
            <a:ext cx="1905000" cy="519546"/>
          </a:xfrm>
          <a:prstGeom prst="rect">
            <a:avLst/>
          </a:prstGeom>
        </p:spPr>
      </p:pic>
      <p:sp>
        <p:nvSpPr>
          <p:cNvPr id="4" name="TextBox 3">
            <a:extLst>
              <a:ext uri="{FF2B5EF4-FFF2-40B4-BE49-F238E27FC236}">
                <a16:creationId xmlns:a16="http://schemas.microsoft.com/office/drawing/2014/main" id="{B9717D15-2350-A4A1-1154-DBF526F0CCD5}"/>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5" name="TextBox 4">
            <a:extLst>
              <a:ext uri="{FF2B5EF4-FFF2-40B4-BE49-F238E27FC236}">
                <a16:creationId xmlns:a16="http://schemas.microsoft.com/office/drawing/2014/main" id="{900ABEC7-A029-78D0-EA7D-60B965184874}"/>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163000043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Lst>
  <p:hf hdr="0" ftr="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3" name="Picture 2">
            <a:extLst>
              <a:ext uri="{FF2B5EF4-FFF2-40B4-BE49-F238E27FC236}">
                <a16:creationId xmlns:a16="http://schemas.microsoft.com/office/drawing/2014/main" id="{1FB07EE4-74A9-F419-B89A-72C6CE602859}"/>
              </a:ext>
            </a:extLst>
          </p:cNvPr>
          <p:cNvPicPr>
            <a:picLocks noChangeAspect="1"/>
          </p:cNvPicPr>
          <p:nvPr userDrawn="1"/>
        </p:nvPicPr>
        <p:blipFill>
          <a:blip r:embed="rId11"/>
          <a:stretch>
            <a:fillRect/>
          </a:stretch>
        </p:blipFill>
        <p:spPr>
          <a:xfrm>
            <a:off x="381000" y="6235531"/>
            <a:ext cx="1905000" cy="519546"/>
          </a:xfrm>
          <a:prstGeom prst="rect">
            <a:avLst/>
          </a:prstGeom>
        </p:spPr>
      </p:pic>
      <p:sp>
        <p:nvSpPr>
          <p:cNvPr id="4" name="TextBox 3">
            <a:extLst>
              <a:ext uri="{FF2B5EF4-FFF2-40B4-BE49-F238E27FC236}">
                <a16:creationId xmlns:a16="http://schemas.microsoft.com/office/drawing/2014/main" id="{36178114-A35B-B22B-A11C-1616439650BC}"/>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5" name="TextBox 4">
            <a:extLst>
              <a:ext uri="{FF2B5EF4-FFF2-40B4-BE49-F238E27FC236}">
                <a16:creationId xmlns:a16="http://schemas.microsoft.com/office/drawing/2014/main" id="{54D85A6E-A966-7938-6ADB-C9A01179D9C4}"/>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31434236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hf hdr="0" ftr="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E55B6256-3DAC-4B55-8F96-2ABC36169ECE}"/>
              </a:ext>
            </a:extLst>
          </p:cNvPr>
          <p:cNvSpPr txBox="1"/>
          <p:nvPr userDrawn="1"/>
        </p:nvSpPr>
        <p:spPr>
          <a:xfrm>
            <a:off x="4722019" y="6310638"/>
            <a:ext cx="27479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9ABD5D-9D8D-4D2E-BE7E-3EE81CD0C8DA}" type="datetime4">
              <a:rPr kumimoji="0" lang="en-US" sz="1600" b="1" i="0" u="none" strike="noStrike" kern="1200" cap="none" spc="0" normalizeH="0" baseline="0" noProof="0" smtClean="0">
                <a:ln>
                  <a:noFill/>
                </a:ln>
                <a:solidFill>
                  <a:srgbClr val="012D47"/>
                </a:solidFill>
                <a:effectLst/>
                <a:uLnTx/>
                <a:uFillTx/>
                <a:latin typeface="Source Sans Pro Semibold" panose="020B06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September 8, 2023</a:t>
            </a:fld>
            <a:endParaRPr kumimoji="0" lang="en-US" sz="1600" b="1" i="0" u="none" strike="noStrike" kern="1200" cap="none" spc="0" normalizeH="0" baseline="0" noProof="0" dirty="0">
              <a:ln>
                <a:noFill/>
              </a:ln>
              <a:solidFill>
                <a:srgbClr val="012D47"/>
              </a:solidFill>
              <a:effectLst/>
              <a:uLnTx/>
              <a:uFillTx/>
              <a:latin typeface="Source Sans Pro Semibold" panose="020B0603030403020204" pitchFamily="34" charset="0"/>
              <a:ea typeface="+mn-ea"/>
              <a:cs typeface="+mn-cs"/>
            </a:endParaRPr>
          </a:p>
        </p:txBody>
      </p:sp>
      <p:sp>
        <p:nvSpPr>
          <p:cNvPr id="10" name="TextBox 9">
            <a:extLst>
              <a:ext uri="{FF2B5EF4-FFF2-40B4-BE49-F238E27FC236}">
                <a16:creationId xmlns:a16="http://schemas.microsoft.com/office/drawing/2014/main" id="{ADAFA626-08C3-48D6-9B2C-BC79DCF26010}"/>
              </a:ext>
            </a:extLst>
          </p:cNvPr>
          <p:cNvSpPr txBox="1"/>
          <p:nvPr userDrawn="1"/>
        </p:nvSpPr>
        <p:spPr>
          <a:xfrm>
            <a:off x="11049000" y="6308727"/>
            <a:ext cx="76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448271-62C5-4C49-93C5-F0FC6547E384}" type="slidenum">
              <a:rPr kumimoji="0" lang="en-US" sz="1600" b="1" i="0" u="none" strike="noStrike" kern="1200" cap="none" spc="0" normalizeH="0" baseline="0" noProof="0" smtClean="0">
                <a:ln>
                  <a:noFill/>
                </a:ln>
                <a:solidFill>
                  <a:srgbClr val="012D47"/>
                </a:solidFill>
                <a:effectLst/>
                <a:uLnTx/>
                <a:uFillTx/>
                <a:latin typeface="Source Sans Pro Semibold" panose="020B06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dirty="0">
              <a:ln>
                <a:noFill/>
              </a:ln>
              <a:solidFill>
                <a:srgbClr val="012D47"/>
              </a:solidFill>
              <a:effectLst/>
              <a:uLnTx/>
              <a:uFillTx/>
              <a:latin typeface="Source Sans Pro Semibold" panose="020B0603030403020204" pitchFamily="34" charset="0"/>
              <a:ea typeface="+mn-ea"/>
              <a:cs typeface="+mn-cs"/>
            </a:endParaRPr>
          </a:p>
        </p:txBody>
      </p:sp>
    </p:spTree>
    <p:extLst>
      <p:ext uri="{BB962C8B-B14F-4D97-AF65-F5344CB8AC3E}">
        <p14:creationId xmlns:p14="http://schemas.microsoft.com/office/powerpoint/2010/main" val="194890373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lvl1pPr algn="ctr" defTabSz="914400" rtl="0" eaLnBrk="1" latinLnBrk="0" hangingPunct="1">
        <a:spcBef>
          <a:spcPct val="0"/>
        </a:spcBef>
        <a:buNone/>
        <a:defRPr lang="en-US" sz="3600" b="1" kern="1200" dirty="0" smtClean="0">
          <a:solidFill>
            <a:srgbClr val="005288"/>
          </a:solidFill>
          <a:latin typeface="Source Sans Pro Semibold" panose="020B0603030403020204" pitchFamily="34" charset="0"/>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rgbClr val="005288"/>
          </a:solidFill>
          <a:latin typeface="Source Sans Pro Semibold" panose="020B0603030403020204" pitchFamily="34" charset="0"/>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rgbClr val="005288"/>
          </a:solidFill>
          <a:latin typeface="Source Sans Pro Semibold" panose="020B0603030403020204" pitchFamily="34" charset="0"/>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rgbClr val="005288"/>
          </a:solidFill>
          <a:latin typeface="Source Sans Pro Semibold" panose="020B0603030403020204" pitchFamily="34" charset="0"/>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rgbClr val="005288"/>
          </a:solidFill>
          <a:latin typeface="Source Sans Pro Semibold" panose="020B0603030403020204" pitchFamily="34" charset="0"/>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rgbClr val="005288"/>
          </a:solidFill>
          <a:latin typeface="Source Sans Pro Semibold" panose="020B0603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1EC31806-9435-4023-8E36-D13C2C83FDBE}"/>
              </a:ext>
            </a:extLst>
          </p:cNvPr>
          <p:cNvPicPr>
            <a:picLocks noChangeAspect="1"/>
          </p:cNvPicPr>
          <p:nvPr userDrawn="1"/>
        </p:nvPicPr>
        <p:blipFill>
          <a:blip r:embed="rId12"/>
          <a:stretch>
            <a:fillRect/>
          </a:stretch>
        </p:blipFill>
        <p:spPr>
          <a:xfrm>
            <a:off x="381000" y="6235531"/>
            <a:ext cx="1905000" cy="519546"/>
          </a:xfrm>
          <a:prstGeom prst="rect">
            <a:avLst/>
          </a:prstGeom>
        </p:spPr>
      </p:pic>
      <p:sp>
        <p:nvSpPr>
          <p:cNvPr id="3" name="TextBox 2">
            <a:extLst>
              <a:ext uri="{FF2B5EF4-FFF2-40B4-BE49-F238E27FC236}">
                <a16:creationId xmlns:a16="http://schemas.microsoft.com/office/drawing/2014/main" id="{E55B6256-3DAC-4B55-8F96-2ABC36169ECE}"/>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10" name="TextBox 9">
            <a:extLst>
              <a:ext uri="{FF2B5EF4-FFF2-40B4-BE49-F238E27FC236}">
                <a16:creationId xmlns:a16="http://schemas.microsoft.com/office/drawing/2014/main" id="{ADAFA626-08C3-48D6-9B2C-BC79DCF26010}"/>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24762026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3" r:id="rId10"/>
  </p:sldLayoutIdLst>
  <p:hf hdr="0" ftr="0" dt="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0789D93F-F8AD-3FA8-CC72-0068A8A2FDC4}"/>
              </a:ext>
            </a:extLst>
          </p:cNvPr>
          <p:cNvPicPr>
            <a:picLocks noChangeAspect="1"/>
          </p:cNvPicPr>
          <p:nvPr userDrawn="1"/>
        </p:nvPicPr>
        <p:blipFill>
          <a:blip r:embed="rId10"/>
          <a:stretch>
            <a:fillRect/>
          </a:stretch>
        </p:blipFill>
        <p:spPr>
          <a:xfrm>
            <a:off x="381000" y="6235531"/>
            <a:ext cx="1905000" cy="519546"/>
          </a:xfrm>
          <a:prstGeom prst="rect">
            <a:avLst/>
          </a:prstGeom>
        </p:spPr>
      </p:pic>
      <p:sp>
        <p:nvSpPr>
          <p:cNvPr id="4" name="TextBox 3">
            <a:extLst>
              <a:ext uri="{FF2B5EF4-FFF2-40B4-BE49-F238E27FC236}">
                <a16:creationId xmlns:a16="http://schemas.microsoft.com/office/drawing/2014/main" id="{F39A6E21-C4BA-08F3-CD3D-637EE3111D0F}"/>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5" name="TextBox 4">
            <a:extLst>
              <a:ext uri="{FF2B5EF4-FFF2-40B4-BE49-F238E27FC236}">
                <a16:creationId xmlns:a16="http://schemas.microsoft.com/office/drawing/2014/main" id="{2B8887FE-F2D3-3D58-2A0A-0EE415B0EB56}"/>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8205684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hdr="0" ftr="0" dt="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F9EBA98-B49D-E2DB-7B82-7662990F672C}"/>
              </a:ext>
            </a:extLst>
          </p:cNvPr>
          <p:cNvPicPr>
            <a:picLocks noChangeAspect="1"/>
          </p:cNvPicPr>
          <p:nvPr userDrawn="1"/>
        </p:nvPicPr>
        <p:blipFill>
          <a:blip r:embed="rId11"/>
          <a:stretch>
            <a:fillRect/>
          </a:stretch>
        </p:blipFill>
        <p:spPr>
          <a:xfrm>
            <a:off x="381000" y="6235531"/>
            <a:ext cx="1905000" cy="519546"/>
          </a:xfrm>
          <a:prstGeom prst="rect">
            <a:avLst/>
          </a:prstGeom>
        </p:spPr>
      </p:pic>
      <p:sp>
        <p:nvSpPr>
          <p:cNvPr id="10" name="TextBox 9">
            <a:extLst>
              <a:ext uri="{FF2B5EF4-FFF2-40B4-BE49-F238E27FC236}">
                <a16:creationId xmlns:a16="http://schemas.microsoft.com/office/drawing/2014/main" id="{A806BD91-C8ED-E2DC-83C7-765EC6EA5AE6}"/>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11" name="TextBox 10">
            <a:extLst>
              <a:ext uri="{FF2B5EF4-FFF2-40B4-BE49-F238E27FC236}">
                <a16:creationId xmlns:a16="http://schemas.microsoft.com/office/drawing/2014/main" id="{7524FF38-275B-3ED4-4D29-29A175B49A3E}"/>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32925191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hdr="0" ftr="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215F9E6A-F565-568E-1B9A-8BF61001FAE6}"/>
              </a:ext>
            </a:extLst>
          </p:cNvPr>
          <p:cNvPicPr>
            <a:picLocks noChangeAspect="1"/>
          </p:cNvPicPr>
          <p:nvPr userDrawn="1"/>
        </p:nvPicPr>
        <p:blipFill>
          <a:blip r:embed="rId11"/>
          <a:stretch>
            <a:fillRect/>
          </a:stretch>
        </p:blipFill>
        <p:spPr>
          <a:xfrm>
            <a:off x="381000" y="6235531"/>
            <a:ext cx="1905000" cy="519546"/>
          </a:xfrm>
          <a:prstGeom prst="rect">
            <a:avLst/>
          </a:prstGeom>
        </p:spPr>
      </p:pic>
      <p:sp>
        <p:nvSpPr>
          <p:cNvPr id="6" name="TextBox 5">
            <a:extLst>
              <a:ext uri="{FF2B5EF4-FFF2-40B4-BE49-F238E27FC236}">
                <a16:creationId xmlns:a16="http://schemas.microsoft.com/office/drawing/2014/main" id="{B993BCAD-321F-D6F7-68B1-F932BAF6B378}"/>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7" name="TextBox 6">
            <a:extLst>
              <a:ext uri="{FF2B5EF4-FFF2-40B4-BE49-F238E27FC236}">
                <a16:creationId xmlns:a16="http://schemas.microsoft.com/office/drawing/2014/main" id="{05CC653C-DC7C-389B-F0CE-2CE904356FF3}"/>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2524686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803" r:id="rId9"/>
  </p:sldLayoutIdLst>
  <p:hf hdr="0" ftr="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4" name="Picture 3">
            <a:extLst>
              <a:ext uri="{FF2B5EF4-FFF2-40B4-BE49-F238E27FC236}">
                <a16:creationId xmlns:a16="http://schemas.microsoft.com/office/drawing/2014/main" id="{35C8625E-1EA2-8C22-D879-97EFACDD7200}"/>
              </a:ext>
            </a:extLst>
          </p:cNvPr>
          <p:cNvPicPr>
            <a:picLocks noChangeAspect="1"/>
          </p:cNvPicPr>
          <p:nvPr userDrawn="1"/>
        </p:nvPicPr>
        <p:blipFill>
          <a:blip r:embed="rId11"/>
          <a:stretch>
            <a:fillRect/>
          </a:stretch>
        </p:blipFill>
        <p:spPr>
          <a:xfrm>
            <a:off x="381000" y="6235531"/>
            <a:ext cx="1905000" cy="519546"/>
          </a:xfrm>
          <a:prstGeom prst="rect">
            <a:avLst/>
          </a:prstGeom>
        </p:spPr>
      </p:pic>
      <p:sp>
        <p:nvSpPr>
          <p:cNvPr id="5" name="TextBox 4">
            <a:extLst>
              <a:ext uri="{FF2B5EF4-FFF2-40B4-BE49-F238E27FC236}">
                <a16:creationId xmlns:a16="http://schemas.microsoft.com/office/drawing/2014/main" id="{5C1E963E-C7F3-3067-6AED-BD235B7DE9B3}"/>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6" name="TextBox 5">
            <a:extLst>
              <a:ext uri="{FF2B5EF4-FFF2-40B4-BE49-F238E27FC236}">
                <a16:creationId xmlns:a16="http://schemas.microsoft.com/office/drawing/2014/main" id="{ACB4B8BB-D316-1135-0FDE-EAFF124489C5}"/>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25833281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sldNum="0" hdr="0" ftr="0" dt="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36DEF91E-278B-5F66-9811-377D727BEC85}"/>
              </a:ext>
            </a:extLst>
          </p:cNvPr>
          <p:cNvPicPr>
            <a:picLocks noChangeAspect="1"/>
          </p:cNvPicPr>
          <p:nvPr userDrawn="1"/>
        </p:nvPicPr>
        <p:blipFill>
          <a:blip r:embed="rId9"/>
          <a:stretch>
            <a:fillRect/>
          </a:stretch>
        </p:blipFill>
        <p:spPr>
          <a:xfrm>
            <a:off x="381000" y="6235531"/>
            <a:ext cx="1905000" cy="519546"/>
          </a:xfrm>
          <a:prstGeom prst="rect">
            <a:avLst/>
          </a:prstGeom>
        </p:spPr>
      </p:pic>
      <p:sp>
        <p:nvSpPr>
          <p:cNvPr id="6" name="TextBox 5">
            <a:extLst>
              <a:ext uri="{FF2B5EF4-FFF2-40B4-BE49-F238E27FC236}">
                <a16:creationId xmlns:a16="http://schemas.microsoft.com/office/drawing/2014/main" id="{4F9FBDEA-2016-B668-F81C-0A4BF7B0B4D5}"/>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7" name="TextBox 6">
            <a:extLst>
              <a:ext uri="{FF2B5EF4-FFF2-40B4-BE49-F238E27FC236}">
                <a16:creationId xmlns:a16="http://schemas.microsoft.com/office/drawing/2014/main" id="{E52C62D6-5C55-4A20-3318-319B74D73C5C}"/>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29175434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hf hdr="0" ftr="0" dt="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13D4E26-8F4C-078E-DECC-3B94464C071A}"/>
              </a:ext>
            </a:extLst>
          </p:cNvPr>
          <p:cNvPicPr>
            <a:picLocks noChangeAspect="1"/>
          </p:cNvPicPr>
          <p:nvPr userDrawn="1"/>
        </p:nvPicPr>
        <p:blipFill>
          <a:blip r:embed="rId11"/>
          <a:stretch>
            <a:fillRect/>
          </a:stretch>
        </p:blipFill>
        <p:spPr>
          <a:xfrm>
            <a:off x="381000" y="6235531"/>
            <a:ext cx="1905000" cy="519546"/>
          </a:xfrm>
          <a:prstGeom prst="rect">
            <a:avLst/>
          </a:prstGeom>
        </p:spPr>
      </p:pic>
      <p:sp>
        <p:nvSpPr>
          <p:cNvPr id="7" name="TextBox 6">
            <a:extLst>
              <a:ext uri="{FF2B5EF4-FFF2-40B4-BE49-F238E27FC236}">
                <a16:creationId xmlns:a16="http://schemas.microsoft.com/office/drawing/2014/main" id="{F43A3283-CEED-F717-84AB-2F82EDF81C13}"/>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8" name="TextBox 7">
            <a:extLst>
              <a:ext uri="{FF2B5EF4-FFF2-40B4-BE49-F238E27FC236}">
                <a16:creationId xmlns:a16="http://schemas.microsoft.com/office/drawing/2014/main" id="{E18C4D8F-81DD-023E-876B-25427A109B17}"/>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30345631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hf hdr="0" ftr="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F2C99542-3170-3CA5-44B2-EFC0F761FAC7}"/>
              </a:ext>
            </a:extLst>
          </p:cNvPr>
          <p:cNvPicPr>
            <a:picLocks noChangeAspect="1"/>
          </p:cNvPicPr>
          <p:nvPr userDrawn="1"/>
        </p:nvPicPr>
        <p:blipFill>
          <a:blip r:embed="rId10"/>
          <a:stretch>
            <a:fillRect/>
          </a:stretch>
        </p:blipFill>
        <p:spPr>
          <a:xfrm>
            <a:off x="381000" y="6235531"/>
            <a:ext cx="1905000" cy="519546"/>
          </a:xfrm>
          <a:prstGeom prst="rect">
            <a:avLst/>
          </a:prstGeom>
        </p:spPr>
      </p:pic>
      <p:sp>
        <p:nvSpPr>
          <p:cNvPr id="4" name="TextBox 3">
            <a:extLst>
              <a:ext uri="{FF2B5EF4-FFF2-40B4-BE49-F238E27FC236}">
                <a16:creationId xmlns:a16="http://schemas.microsoft.com/office/drawing/2014/main" id="{DCFD31D1-BEED-BCB6-7DE2-F67D60209FDB}"/>
              </a:ext>
            </a:extLst>
          </p:cNvPr>
          <p:cNvSpPr txBox="1"/>
          <p:nvPr userDrawn="1"/>
        </p:nvSpPr>
        <p:spPr>
          <a:xfrm>
            <a:off x="4722019" y="6310638"/>
            <a:ext cx="2747962" cy="338554"/>
          </a:xfrm>
          <a:prstGeom prst="rect">
            <a:avLst/>
          </a:prstGeom>
          <a:noFill/>
        </p:spPr>
        <p:txBody>
          <a:bodyPr wrap="square" rtlCol="0">
            <a:spAutoFit/>
          </a:bodyPr>
          <a:lstStyle/>
          <a:p>
            <a:pPr algn="ctr"/>
            <a:fld id="{8D9ABD5D-9D8D-4D2E-BE7E-3EE81CD0C8DA}" type="datetime4">
              <a:rPr lang="en-US" sz="1600" b="0" smtClean="0">
                <a:solidFill>
                  <a:schemeClr val="tx2">
                    <a:lumMod val="50000"/>
                  </a:schemeClr>
                </a:solidFill>
                <a:latin typeface="Source Sans Pro" panose="020B0503030403020204" pitchFamily="34" charset="0"/>
              </a:rPr>
              <a:pPr algn="ctr"/>
              <a:t>September 7, 2023</a:t>
            </a:fld>
            <a:endParaRPr lang="en-US" sz="1600" b="0" dirty="0">
              <a:solidFill>
                <a:schemeClr val="tx2">
                  <a:lumMod val="50000"/>
                </a:schemeClr>
              </a:solidFill>
              <a:latin typeface="Source Sans Pro" panose="020B0503030403020204" pitchFamily="34" charset="0"/>
            </a:endParaRPr>
          </a:p>
        </p:txBody>
      </p:sp>
      <p:sp>
        <p:nvSpPr>
          <p:cNvPr id="5" name="TextBox 4">
            <a:extLst>
              <a:ext uri="{FF2B5EF4-FFF2-40B4-BE49-F238E27FC236}">
                <a16:creationId xmlns:a16="http://schemas.microsoft.com/office/drawing/2014/main" id="{09639E9B-2B33-33DA-6C07-741FE7228C89}"/>
              </a:ext>
            </a:extLst>
          </p:cNvPr>
          <p:cNvSpPr txBox="1"/>
          <p:nvPr userDrawn="1"/>
        </p:nvSpPr>
        <p:spPr>
          <a:xfrm>
            <a:off x="11049000" y="6308727"/>
            <a:ext cx="762000" cy="338554"/>
          </a:xfrm>
          <a:prstGeom prst="rect">
            <a:avLst/>
          </a:prstGeom>
          <a:noFill/>
        </p:spPr>
        <p:txBody>
          <a:bodyPr wrap="square" rtlCol="0">
            <a:spAutoFit/>
          </a:bodyPr>
          <a:lstStyle/>
          <a:p>
            <a:pPr algn="ctr"/>
            <a:fld id="{3B448271-62C5-4C49-93C5-F0FC6547E384}" type="slidenum">
              <a:rPr lang="en-US" sz="1600" b="0" smtClean="0">
                <a:solidFill>
                  <a:schemeClr val="tx2">
                    <a:lumMod val="50000"/>
                  </a:schemeClr>
                </a:solidFill>
                <a:latin typeface="Source Sans Pro" panose="020B0503030403020204" pitchFamily="34" charset="0"/>
              </a:rPr>
              <a:t>‹#›</a:t>
            </a:fld>
            <a:endParaRPr lang="en-US" sz="1600" b="0" dirty="0">
              <a:solidFill>
                <a:schemeClr val="tx2">
                  <a:lumMod val="50000"/>
                </a:schemeClr>
              </a:solidFill>
              <a:latin typeface="Source Sans Pro" panose="020B0503030403020204" pitchFamily="34" charset="0"/>
            </a:endParaRPr>
          </a:p>
        </p:txBody>
      </p:sp>
    </p:spTree>
    <p:extLst>
      <p:ext uri="{BB962C8B-B14F-4D97-AF65-F5344CB8AC3E}">
        <p14:creationId xmlns:p14="http://schemas.microsoft.com/office/powerpoint/2010/main" val="225951231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hf hdr="0" ftr="0"/>
  <p:txStyles>
    <p:titleStyle>
      <a:lvl1pPr algn="ctr" defTabSz="914400" rtl="0" eaLnBrk="1" latinLnBrk="0" hangingPunct="1">
        <a:spcBef>
          <a:spcPct val="0"/>
        </a:spcBef>
        <a:buNone/>
        <a:defRPr lang="en-US" sz="3600" b="1" kern="1200" dirty="0" smtClean="0">
          <a:solidFill>
            <a:schemeClr val="bg1"/>
          </a:solidFill>
          <a:latin typeface="+mn-lt"/>
          <a:ea typeface="+mn-ea"/>
          <a:cs typeface="+mn-cs"/>
        </a:defRPr>
      </a:lvl1pPr>
    </p:titleStyle>
    <p:body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justice.gov/i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uscis.gov/i-9-central/form-i-9-resources/handbook-for-employers-m-274/30-completing-section-1-of-form-i-9" TargetMode="Externa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uscis.gov/i-9-central/form-i-9-resources/handbook-for-employers-m-274/130-acceptable-documents-for-verifying-employment-authorization-and-identity/133-list-c-documents-that-establish-employment-authorization" TargetMode="External"/><Relationship Id="rId5" Type="http://schemas.openxmlformats.org/officeDocument/2006/relationships/hyperlink" Target="https://www.uscis.gov/i-9-central/form-i-9-resources/handbook-for-employers-m-274/130-acceptable-documents-for-verifying-employment-authorization-and-identity/132-list-b-documents-that-establish-identity" TargetMode="External"/><Relationship Id="rId4" Type="http://schemas.openxmlformats.org/officeDocument/2006/relationships/hyperlink" Target="https://www.uscis.gov/i-9-central/form-i-9-resources/handbook-for-employers-m-274/120-acceptable-documents-for-verifying-employment-authorization-and-identity/121-list-a-documents-that-establish-identity-and-employment-authorizatio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uscis.gov/news/media-contacts" TargetMode="External"/><Relationship Id="rId2" Type="http://schemas.openxmlformats.org/officeDocument/2006/relationships/hyperlink" Target="https://www.uscis.gov/i-9-centra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uscis.gov/i-9-central/form-i-9-resources/handbook-for-employers-m-274/50-automatic-extensions-of-employment-authorization-andor-employment-authorization-documents-eads-in" TargetMode="External"/><Relationship Id="rId3" Type="http://schemas.openxmlformats.org/officeDocument/2006/relationships/image" Target="../media/image22.png"/><Relationship Id="rId7" Type="http://schemas.openxmlformats.org/officeDocument/2006/relationships/hyperlink" Target="https://www.uscis.gov/i-9-central/form-i-9-resources/handbook-for-employers-m-274/40-completing-section-2-employer-review-and-verification/44-acceptable-receipts" TargetMode="Externa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hyperlink" Target="https://www.uscis.gov/i-9-central/form-i-9-resources/handbook-for-employers-m-274/120-acceptable-documents-for-verifying-employment-authorization-and-identity/123-list-c-documents-that-establish-employment-authorization"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uscis.gov/i-9-central/handbook-for-employers-m-274/20-who-must-complete-form-i-9"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hyperlink" Target="https://www.ice.gov/news/releases/dhs-announces-flexibility-requirements-related-form-i-9-compliance" TargetMode="External"/><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hyperlink" Target="https://www.uscis.gov/i-9-central/form-i-9-examples-related-to-temporary-covid-19-policies" TargetMode="External"/><Relationship Id="rId5" Type="http://schemas.openxmlformats.org/officeDocument/2006/relationships/image" Target="../media/image6.png"/><Relationship Id="rId4" Type="http://schemas.openxmlformats.org/officeDocument/2006/relationships/hyperlink" Target="https://www.ice.gov/news/releases/ice-updates-form-i-9-requirement-flexibility-grant-employers-more-time-compl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uscis.gov/i-9-central/form-i-9-resources/handbook-for-employers-m-274/60-completing-supplement-b-reverification-and-rehire-of-form-i-9"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hyperlink" Target="https://www.uscis.gov/i-9-central/complete-correct-form-i-9/retention-and-storage" TargetMode="External"/><Relationship Id="rId2" Type="http://schemas.openxmlformats.org/officeDocument/2006/relationships/image" Target="../media/image6.pn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hyperlink" Target="https://www.ice.gov/outreach-programs/image" TargetMode="External"/><Relationship Id="rId2" Type="http://schemas.openxmlformats.org/officeDocument/2006/relationships/image" Target="../media/image6.png"/><Relationship Id="rId1" Type="http://schemas.openxmlformats.org/officeDocument/2006/relationships/slideLayout" Target="../slideLayouts/slideLayout74.xml"/><Relationship Id="rId5" Type="http://schemas.openxmlformats.org/officeDocument/2006/relationships/hyperlink" Target="https://www.justice.gov/crt/file/798276/download" TargetMode="Externa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4.xml"/><Relationship Id="rId4" Type="http://schemas.openxmlformats.org/officeDocument/2006/relationships/hyperlink" Target="https://www.uscis.gov/i-9-central/form-i-9-resources/handbook-for-employers-m-274/90-correcting-errors-or-missing-information-on-form-i-9"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uscis.gov/sites/default/files/document/forms/i-9.pdf" TargetMode="External"/><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hyperlink" Target="https://www.e-verify.gov/employers/enrolling-in-e-verify" TargetMode="External"/><Relationship Id="rId4" Type="http://schemas.openxmlformats.org/officeDocument/2006/relationships/hyperlink" Target="https://www.e-verify.gov/employers/federal-contractor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E_bcxbkN7XA" TargetMode="Externa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jpeg"/><Relationship Id="rId18" Type="http://schemas.openxmlformats.org/officeDocument/2006/relationships/hyperlink" Target="https://www.uscis.gov/i-9-central/form-i-9-resources/handbook-for-employers-m-274" TargetMode="External"/><Relationship Id="rId3" Type="http://schemas.openxmlformats.org/officeDocument/2006/relationships/hyperlink" Target="https://www.linkedin.com/company/e-verify-program" TargetMode="External"/><Relationship Id="rId21" Type="http://schemas.openxmlformats.org/officeDocument/2006/relationships/hyperlink" Target="http://www.e-verify.gov/" TargetMode="External"/><Relationship Id="rId7" Type="http://schemas.openxmlformats.org/officeDocument/2006/relationships/hyperlink" Target="https://twitter.com/everify" TargetMode="External"/><Relationship Id="rId12" Type="http://schemas.openxmlformats.org/officeDocument/2006/relationships/image" Target="../media/image54.png"/><Relationship Id="rId17" Type="http://schemas.openxmlformats.org/officeDocument/2006/relationships/hyperlink" Target="https://www.uscis.gov/i-9" TargetMode="External"/><Relationship Id="rId2" Type="http://schemas.openxmlformats.org/officeDocument/2006/relationships/notesSlide" Target="../notesSlides/notesSlide20.xml"/><Relationship Id="rId16" Type="http://schemas.openxmlformats.org/officeDocument/2006/relationships/hyperlink" Target="https://www.uscis.gov/es/central-i-9" TargetMode="External"/><Relationship Id="rId20" Type="http://schemas.openxmlformats.org/officeDocument/2006/relationships/hyperlink" Target="https://www.uscis.gov/i-9-central/complete-correct-form-i-9/mergers-and-acquisitions" TargetMode="External"/><Relationship Id="rId1" Type="http://schemas.openxmlformats.org/officeDocument/2006/relationships/slideLayout" Target="../slideLayouts/slideLayout59.xml"/><Relationship Id="rId6" Type="http://schemas.openxmlformats.org/officeDocument/2006/relationships/image" Target="../media/image51.jpeg"/><Relationship Id="rId11" Type="http://schemas.openxmlformats.org/officeDocument/2006/relationships/hyperlink" Target="https://public.govdelivery.com/accounts/USDHSCISEVERIFY/subscriber/topics?qsp=USDHSCISEVERIFY_1" TargetMode="External"/><Relationship Id="rId5" Type="http://schemas.openxmlformats.org/officeDocument/2006/relationships/hyperlink" Target="https://www.youtube.com/playlist?list=PL9E3E1261F2FB7873" TargetMode="External"/><Relationship Id="rId15" Type="http://schemas.openxmlformats.org/officeDocument/2006/relationships/hyperlink" Target="https://www.uscis.gov/i-9-central" TargetMode="External"/><Relationship Id="rId23" Type="http://schemas.openxmlformats.org/officeDocument/2006/relationships/hyperlink" Target="https://e-verify.uscis.gov/enroll" TargetMode="External"/><Relationship Id="rId10" Type="http://schemas.openxmlformats.org/officeDocument/2006/relationships/image" Target="../media/image53.png"/><Relationship Id="rId19" Type="http://schemas.openxmlformats.org/officeDocument/2006/relationships/hyperlink" Target="chrome-extension://efaidnbmnnnibpcajpcglclefindmkaj/https:/www.uscis.gov/sites/default/files/document/fact-sheets/Form-I-9E-VerifyDisasterFactSheet.pdf" TargetMode="External"/><Relationship Id="rId4" Type="http://schemas.openxmlformats.org/officeDocument/2006/relationships/image" Target="../media/image50.png"/><Relationship Id="rId9" Type="http://schemas.openxmlformats.org/officeDocument/2006/relationships/hyperlink" Target="https://www.facebook.com/uscis" TargetMode="External"/><Relationship Id="rId14" Type="http://schemas.openxmlformats.org/officeDocument/2006/relationships/image" Target="../media/image56.png"/><Relationship Id="rId22" Type="http://schemas.openxmlformats.org/officeDocument/2006/relationships/hyperlink" Target="https://www.e-verify.gov/e-verify-user-manua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I-9Central@uscis.dhs.gov" TargetMode="External"/><Relationship Id="rId2" Type="http://schemas.openxmlformats.org/officeDocument/2006/relationships/image" Target="../media/image6.png"/><Relationship Id="rId1" Type="http://schemas.openxmlformats.org/officeDocument/2006/relationships/slideLayout" Target="../slideLayouts/slideLayout81.xml"/><Relationship Id="rId5" Type="http://schemas.openxmlformats.org/officeDocument/2006/relationships/image" Target="../media/image57.png"/><Relationship Id="rId4" Type="http://schemas.openxmlformats.org/officeDocument/2006/relationships/hyperlink" Target="mailto:E-Verify@uscis.dhs.go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hyperlink" Target="https://www.e-verify.gov/about-e-verify/e-verify-webinar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hyperlink" Target="mailto:E-VerifyOutreach@uscis.dhs.gov?subject=Customized%20Event%20Reques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www.congress.gov/104/crpt/hrpt828/CRPT-104hrpt828.pdf" TargetMode="External"/><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hyperlink" Target="https://www.govinfo.gov/content/pkg/COMPS-1376/pdf/COMPS-1376.pdf" TargetMode="External"/><Relationship Id="rId5" Type="http://schemas.openxmlformats.org/officeDocument/2006/relationships/hyperlink" Target="https://www.congress.gov/bill/99th-congress/senate-bill/1200"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uscis.gov/i-9-central/form-i-9-resources/handbook-for-employers-m-274" TargetMode="External"/><Relationship Id="rId5" Type="http://schemas.openxmlformats.org/officeDocument/2006/relationships/hyperlink" Target="https://www.uscis.gov/i-9-central" TargetMode="External"/><Relationship Id="rId4" Type="http://schemas.openxmlformats.org/officeDocument/2006/relationships/hyperlink" Target="https://www.uscis.gov/sites/default/files/document/forms/i-9.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uscis.gov/i-9-central/employee-rights-and-resources/preventing-discrimina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F52503-50D6-4527-9166-C99B3FA155FD}"/>
              </a:ext>
            </a:extLst>
          </p:cNvPr>
          <p:cNvSpPr txBox="1">
            <a:spLocks noGrp="1"/>
          </p:cNvSpPr>
          <p:nvPr>
            <p:ph type="title" idx="4294967295"/>
          </p:nvPr>
        </p:nvSpPr>
        <p:spPr>
          <a:xfrm>
            <a:off x="258417" y="2120348"/>
            <a:ext cx="8845826" cy="23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0"/>
              </a:spcBef>
              <a:spcAft>
                <a:spcPts val="1800"/>
              </a:spcAft>
              <a:defRPr/>
            </a:pPr>
            <a:r>
              <a:rPr lang="en-US" sz="4400" b="1" dirty="0">
                <a:solidFill>
                  <a:schemeClr val="bg1"/>
                </a:solidFill>
                <a:latin typeface="Source Sans Pro" panose="020B0503030403020204" pitchFamily="34" charset="0"/>
                <a:ea typeface="+mn-ea"/>
                <a:cs typeface="+mn-cs"/>
              </a:rPr>
              <a:t>APA NYC Metro Chapter:</a:t>
            </a:r>
            <a:br>
              <a:rPr lang="en-US" sz="4400" b="1" dirty="0">
                <a:solidFill>
                  <a:schemeClr val="bg1"/>
                </a:solidFill>
                <a:latin typeface="Source Sans Pro" panose="020B0503030403020204" pitchFamily="34" charset="0"/>
                <a:ea typeface="+mn-ea"/>
                <a:cs typeface="+mn-cs"/>
              </a:rPr>
            </a:br>
            <a:r>
              <a:rPr lang="en-US" sz="4000" b="1" i="1" dirty="0">
                <a:solidFill>
                  <a:schemeClr val="bg1"/>
                </a:solidFill>
                <a:latin typeface="Source Sans Pro" panose="020B0503030403020204" pitchFamily="34" charset="0"/>
                <a:ea typeface="+mn-ea"/>
                <a:cs typeface="+mn-cs"/>
              </a:rPr>
              <a:t>Navigating New Form I-9 </a:t>
            </a:r>
            <a:br>
              <a:rPr lang="en-US" sz="4000" b="1" i="1" dirty="0">
                <a:solidFill>
                  <a:schemeClr val="bg1"/>
                </a:solidFill>
                <a:latin typeface="Source Sans Pro" panose="020B0503030403020204" pitchFamily="34" charset="0"/>
                <a:ea typeface="+mn-ea"/>
                <a:cs typeface="+mn-cs"/>
              </a:rPr>
            </a:br>
            <a:r>
              <a:rPr lang="en-US" sz="4000" b="1" i="1" dirty="0">
                <a:solidFill>
                  <a:schemeClr val="bg1"/>
                </a:solidFill>
                <a:latin typeface="Source Sans Pro" panose="020B0503030403020204" pitchFamily="34" charset="0"/>
                <a:ea typeface="+mn-ea"/>
                <a:cs typeface="+mn-cs"/>
              </a:rPr>
              <a:t>and Remote Document Examination </a:t>
            </a:r>
            <a:endParaRPr lang="en-US" sz="3400" b="1" i="1" dirty="0">
              <a:solidFill>
                <a:schemeClr val="bg1"/>
              </a:solidFill>
              <a:latin typeface="Source Sans Pro" panose="020B0503030403020204" pitchFamily="34" charset="0"/>
              <a:ea typeface="+mn-ea"/>
              <a:cs typeface="+mn-cs"/>
            </a:endParaRPr>
          </a:p>
        </p:txBody>
      </p:sp>
    </p:spTree>
    <p:extLst>
      <p:ext uri="{BB962C8B-B14F-4D97-AF65-F5344CB8AC3E}">
        <p14:creationId xmlns:p14="http://schemas.microsoft.com/office/powerpoint/2010/main" val="795808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ADAA-7DD0-4E33-A3DC-8372D6AB7130}"/>
              </a:ext>
            </a:extLst>
          </p:cNvPr>
          <p:cNvSpPr>
            <a:spLocks noGrp="1"/>
          </p:cNvSpPr>
          <p:nvPr>
            <p:ph type="title"/>
          </p:nvPr>
        </p:nvSpPr>
        <p:spPr/>
        <p:txBody>
          <a:bodyPr>
            <a:normAutofit/>
          </a:bodyPr>
          <a:lstStyle/>
          <a:p>
            <a:pPr algn="l"/>
            <a:r>
              <a:rPr lang="en-US" dirty="0">
                <a:latin typeface="Source Sans Pro" panose="020B0503030403020204" pitchFamily="34" charset="0"/>
              </a:rPr>
              <a:t>Immigrant and Employee Rights (IER) </a:t>
            </a:r>
          </a:p>
        </p:txBody>
      </p:sp>
      <p:pic>
        <p:nvPicPr>
          <p:cNvPr id="7" name="Picture 6" descr="US Department of Justice Immigrant and Employee Rights Section Civil Rights Division logo">
            <a:extLst>
              <a:ext uri="{FF2B5EF4-FFF2-40B4-BE49-F238E27FC236}">
                <a16:creationId xmlns:a16="http://schemas.microsoft.com/office/drawing/2014/main" id="{3D724DC0-1469-4C3E-9314-5E38482C06CF}"/>
              </a:ext>
            </a:extLst>
          </p:cNvPr>
          <p:cNvPicPr>
            <a:picLocks noChangeAspect="1"/>
          </p:cNvPicPr>
          <p:nvPr/>
        </p:nvPicPr>
        <p:blipFill>
          <a:blip r:embed="rId3"/>
          <a:stretch>
            <a:fillRect/>
          </a:stretch>
        </p:blipFill>
        <p:spPr>
          <a:xfrm>
            <a:off x="3218661" y="1401420"/>
            <a:ext cx="5754678" cy="1190283"/>
          </a:xfrm>
          <a:prstGeom prst="rect">
            <a:avLst/>
          </a:prstGeom>
        </p:spPr>
      </p:pic>
      <p:sp>
        <p:nvSpPr>
          <p:cNvPr id="5" name="Content Placeholder 4">
            <a:extLst>
              <a:ext uri="{FF2B5EF4-FFF2-40B4-BE49-F238E27FC236}">
                <a16:creationId xmlns:a16="http://schemas.microsoft.com/office/drawing/2014/main" id="{61F5C4E6-76E9-4660-945F-747533FB6832}"/>
              </a:ext>
            </a:extLst>
          </p:cNvPr>
          <p:cNvSpPr>
            <a:spLocks noGrp="1"/>
          </p:cNvSpPr>
          <p:nvPr>
            <p:ph sz="quarter" idx="19"/>
          </p:nvPr>
        </p:nvSpPr>
        <p:spPr>
          <a:xfrm>
            <a:off x="508000" y="2620948"/>
            <a:ext cx="11176000" cy="3475052"/>
          </a:xfrm>
        </p:spPr>
        <p:txBody>
          <a:bodyPr>
            <a:noAutofit/>
          </a:bodyPr>
          <a:lstStyle/>
          <a:p>
            <a:pPr marL="0" indent="0" algn="ctr">
              <a:spcBef>
                <a:spcPts val="0"/>
              </a:spcBef>
              <a:buNone/>
            </a:pPr>
            <a:r>
              <a:rPr lang="en-US" sz="2300" dirty="0">
                <a:solidFill>
                  <a:schemeClr val="tx2">
                    <a:lumMod val="50000"/>
                  </a:schemeClr>
                </a:solidFill>
                <a:latin typeface="Source Sans Pro" panose="020B0503030403020204" pitchFamily="34" charset="0"/>
              </a:rPr>
              <a:t>The anti-discrimination provisions of the INA are enforced by the </a:t>
            </a:r>
          </a:p>
          <a:p>
            <a:pPr marL="0" indent="0" algn="ctr">
              <a:spcBef>
                <a:spcPts val="0"/>
              </a:spcBef>
              <a:spcAft>
                <a:spcPts val="600"/>
              </a:spcAft>
              <a:buNone/>
            </a:pPr>
            <a:r>
              <a:rPr lang="en-US" sz="2300" dirty="0">
                <a:solidFill>
                  <a:schemeClr val="tx2">
                    <a:lumMod val="50000"/>
                  </a:schemeClr>
                </a:solidFill>
                <a:latin typeface="Source Sans Pro" panose="020B0503030403020204" pitchFamily="34" charset="0"/>
              </a:rPr>
              <a:t>Department of Justice, Civil Rights </a:t>
            </a:r>
            <a:r>
              <a:rPr lang="en-US" sz="2300">
                <a:solidFill>
                  <a:schemeClr val="tx2">
                    <a:lumMod val="50000"/>
                  </a:schemeClr>
                </a:solidFill>
                <a:latin typeface="Source Sans Pro" panose="020B0503030403020204" pitchFamily="34" charset="0"/>
              </a:rPr>
              <a:t>Division </a:t>
            </a:r>
            <a:r>
              <a:rPr lang="en-US" sz="2300" b="1">
                <a:solidFill>
                  <a:schemeClr val="tx2">
                    <a:lumMod val="50000"/>
                  </a:schemeClr>
                </a:solidFill>
                <a:latin typeface="Source Sans Pro" panose="020B0503030403020204" pitchFamily="34" charset="0"/>
                <a:hlinkClick r:id="rId4"/>
              </a:rPr>
              <a:t>Immigrant and Employee Rights</a:t>
            </a:r>
            <a:r>
              <a:rPr lang="en-US" sz="2300" b="1">
                <a:solidFill>
                  <a:schemeClr val="tx2">
                    <a:lumMod val="50000"/>
                  </a:schemeClr>
                </a:solidFill>
                <a:latin typeface="Source Sans Pro" panose="020B0503030403020204" pitchFamily="34" charset="0"/>
              </a:rPr>
              <a:t>.</a:t>
            </a:r>
            <a:endParaRPr lang="en-US" sz="2300" b="1" dirty="0">
              <a:solidFill>
                <a:schemeClr val="tx2">
                  <a:lumMod val="50000"/>
                </a:schemeClr>
              </a:solidFill>
              <a:latin typeface="Source Sans Pro" panose="020B0503030403020204" pitchFamily="34" charset="0"/>
            </a:endParaRPr>
          </a:p>
          <a:p>
            <a:pPr marL="0" indent="0" algn="ctr">
              <a:buNone/>
            </a:pPr>
            <a:r>
              <a:rPr lang="en-US" sz="2300" dirty="0">
                <a:solidFill>
                  <a:schemeClr val="tx2">
                    <a:lumMod val="50000"/>
                  </a:schemeClr>
                </a:solidFill>
                <a:latin typeface="Source Sans Pro" panose="020B0503030403020204" pitchFamily="34" charset="0"/>
              </a:rPr>
              <a:t>Contact the IER regarding employment discrimination and employee rights and responsibilities.</a:t>
            </a:r>
          </a:p>
          <a:p>
            <a:pPr marL="0" indent="0" algn="ctr">
              <a:buNone/>
            </a:pPr>
            <a:endParaRPr lang="en-US" sz="2300" dirty="0">
              <a:solidFill>
                <a:schemeClr val="tx2">
                  <a:lumMod val="50000"/>
                </a:schemeClr>
              </a:solidFill>
              <a:latin typeface="Source Sans Pro" panose="020B0503030403020204" pitchFamily="34" charset="0"/>
            </a:endParaRPr>
          </a:p>
          <a:p>
            <a:pPr marL="0" indent="0" algn="ctr">
              <a:buNone/>
            </a:pPr>
            <a:endParaRPr lang="en-US" sz="2300" dirty="0">
              <a:solidFill>
                <a:schemeClr val="tx2">
                  <a:lumMod val="50000"/>
                </a:schemeClr>
              </a:solidFill>
              <a:latin typeface="Source Sans Pro" panose="020B0503030403020204" pitchFamily="34" charset="0"/>
            </a:endParaRPr>
          </a:p>
          <a:p>
            <a:pPr marL="0" indent="0" algn="ctr">
              <a:buNone/>
            </a:pPr>
            <a:endParaRPr lang="en-US" sz="2300" dirty="0">
              <a:solidFill>
                <a:schemeClr val="tx2">
                  <a:lumMod val="50000"/>
                </a:schemeClr>
              </a:solidFill>
              <a:latin typeface="Source Sans Pro" panose="020B0503030403020204" pitchFamily="34" charset="0"/>
            </a:endParaRPr>
          </a:p>
          <a:p>
            <a:pPr marL="0" indent="0" algn="ctr">
              <a:buNone/>
            </a:pPr>
            <a:r>
              <a:rPr lang="en-US" sz="1800" dirty="0">
                <a:solidFill>
                  <a:schemeClr val="tx2">
                    <a:lumMod val="50000"/>
                  </a:schemeClr>
                </a:solidFill>
                <a:latin typeface="Source Sans Pro" panose="020B0503030403020204" pitchFamily="34" charset="0"/>
              </a:rPr>
              <a:t>(Both workers and employers may call anonymously)</a:t>
            </a:r>
          </a:p>
        </p:txBody>
      </p:sp>
      <p:graphicFrame>
        <p:nvGraphicFramePr>
          <p:cNvPr id="12" name="Content Placeholder 9">
            <a:extLst>
              <a:ext uri="{FF2B5EF4-FFF2-40B4-BE49-F238E27FC236}">
                <a16:creationId xmlns:a16="http://schemas.microsoft.com/office/drawing/2014/main" id="{693288DD-2A29-4E81-AA38-3E942CAFEBD8}"/>
              </a:ext>
            </a:extLst>
          </p:cNvPr>
          <p:cNvGraphicFramePr>
            <a:graphicFrameLocks noGrp="1"/>
          </p:cNvGraphicFramePr>
          <p:nvPr>
            <p:ph sz="quarter" idx="17"/>
          </p:nvPr>
        </p:nvGraphicFramePr>
        <p:xfrm>
          <a:off x="1574559" y="4542180"/>
          <a:ext cx="9042881" cy="914400"/>
        </p:xfrm>
        <a:graphic>
          <a:graphicData uri="http://schemas.openxmlformats.org/drawingml/2006/table">
            <a:tbl>
              <a:tblPr firstRow="1" bandRow="1">
                <a:tableStyleId>{5C22544A-7EE6-4342-B048-85BDC9FD1C3A}</a:tableStyleId>
              </a:tblPr>
              <a:tblGrid>
                <a:gridCol w="3089352">
                  <a:extLst>
                    <a:ext uri="{9D8B030D-6E8A-4147-A177-3AD203B41FA5}">
                      <a16:colId xmlns:a16="http://schemas.microsoft.com/office/drawing/2014/main" val="1031306017"/>
                    </a:ext>
                  </a:extLst>
                </a:gridCol>
                <a:gridCol w="2415428">
                  <a:extLst>
                    <a:ext uri="{9D8B030D-6E8A-4147-A177-3AD203B41FA5}">
                      <a16:colId xmlns:a16="http://schemas.microsoft.com/office/drawing/2014/main" val="362082844"/>
                    </a:ext>
                  </a:extLst>
                </a:gridCol>
                <a:gridCol w="3538101">
                  <a:extLst>
                    <a:ext uri="{9D8B030D-6E8A-4147-A177-3AD203B41FA5}">
                      <a16:colId xmlns:a16="http://schemas.microsoft.com/office/drawing/2014/main" val="4197374817"/>
                    </a:ext>
                  </a:extLst>
                </a:gridCol>
              </a:tblGrid>
              <a:tr h="249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Source Sans Pro" panose="020B0503030403020204" pitchFamily="34" charset="0"/>
                        </a:rPr>
                        <a:t>Worker Hotline</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67E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50000"/>
                            </a:schemeClr>
                          </a:solidFill>
                          <a:latin typeface="Source Sans Pro" panose="020B0503030403020204" pitchFamily="34" charset="0"/>
                        </a:rPr>
                        <a:t>1-800-255-7688 </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50000"/>
                            </a:schemeClr>
                          </a:solidFill>
                          <a:latin typeface="Source Sans Pro" panose="020B0503030403020204" pitchFamily="34" charset="0"/>
                        </a:rPr>
                        <a:t>(TDD: 1-800-616-5525)</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extLst>
                  <a:ext uri="{0D108BD9-81ED-4DB2-BD59-A6C34878D82A}">
                    <a16:rowId xmlns:a16="http://schemas.microsoft.com/office/drawing/2014/main" val="78044208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Source Sans Pro" panose="020B0503030403020204" pitchFamily="34" charset="0"/>
                        </a:rPr>
                        <a:t> Employer Hotline</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rgbClr val="867E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50000"/>
                            </a:schemeClr>
                          </a:solidFill>
                          <a:latin typeface="Source Sans Pro" panose="020B0503030403020204" pitchFamily="34" charset="0"/>
                        </a:rPr>
                        <a:t>1-800-255-8155</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50000"/>
                            </a:schemeClr>
                          </a:solidFill>
                          <a:latin typeface="Source Sans Pro" panose="020B0503030403020204" pitchFamily="34" charset="0"/>
                        </a:rPr>
                        <a:t>(TDD: 1-800-362-2735)</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extLst>
                  <a:ext uri="{0D108BD9-81ED-4DB2-BD59-A6C34878D82A}">
                    <a16:rowId xmlns:a16="http://schemas.microsoft.com/office/drawing/2014/main" val="2113017599"/>
                  </a:ext>
                </a:extLst>
              </a:tr>
            </a:tbl>
          </a:graphicData>
        </a:graphic>
      </p:graphicFrame>
    </p:spTree>
    <p:extLst>
      <p:ext uri="{BB962C8B-B14F-4D97-AF65-F5344CB8AC3E}">
        <p14:creationId xmlns:p14="http://schemas.microsoft.com/office/powerpoint/2010/main" val="428020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9660FE-A67C-412F-803B-81D596F46147}"/>
              </a:ext>
            </a:extLst>
          </p:cNvPr>
          <p:cNvSpPr>
            <a:spLocks noGrp="1"/>
          </p:cNvSpPr>
          <p:nvPr>
            <p:ph type="title"/>
          </p:nvPr>
        </p:nvSpPr>
        <p:spPr>
          <a:xfrm>
            <a:off x="182880" y="0"/>
            <a:ext cx="8229600" cy="1143000"/>
          </a:xfrm>
        </p:spPr>
        <p:txBody>
          <a:bodyPr/>
          <a:lstStyle/>
          <a:p>
            <a:r>
              <a:rPr lang="en-US" dirty="0">
                <a:latin typeface="Source Sans Pro" panose="020B0503030403020204" pitchFamily="34" charset="0"/>
              </a:rPr>
              <a:t>Form I-9 Exceptions</a:t>
            </a:r>
          </a:p>
        </p:txBody>
      </p:sp>
      <p:sp>
        <p:nvSpPr>
          <p:cNvPr id="10" name="Content Placeholder 9">
            <a:extLst>
              <a:ext uri="{FF2B5EF4-FFF2-40B4-BE49-F238E27FC236}">
                <a16:creationId xmlns:a16="http://schemas.microsoft.com/office/drawing/2014/main" id="{26BE96DA-CB6E-41D5-A71E-98328246CAA3}"/>
              </a:ext>
            </a:extLst>
          </p:cNvPr>
          <p:cNvSpPr>
            <a:spLocks noGrp="1"/>
          </p:cNvSpPr>
          <p:nvPr>
            <p:ph sz="half" idx="13"/>
          </p:nvPr>
        </p:nvSpPr>
        <p:spPr>
          <a:xfrm>
            <a:off x="762000" y="1371601"/>
            <a:ext cx="10820400" cy="4678363"/>
          </a:xfrm>
        </p:spPr>
        <p:txBody>
          <a:bodyPr>
            <a:normAutofit lnSpcReduction="10000"/>
          </a:bodyPr>
          <a:lstStyle/>
          <a:p>
            <a:pPr marL="0" indent="0">
              <a:lnSpc>
                <a:spcPct val="120000"/>
              </a:lnSpc>
              <a:spcBef>
                <a:spcPts val="0"/>
              </a:spcBef>
              <a:spcAft>
                <a:spcPts val="1000"/>
              </a:spcAft>
              <a:buNone/>
              <a:defRPr/>
            </a:pPr>
            <a:r>
              <a:rPr lang="en-US" sz="2400" u="sng" dirty="0">
                <a:solidFill>
                  <a:schemeClr val="tx2">
                    <a:lumMod val="50000"/>
                  </a:schemeClr>
                </a:solidFill>
                <a:latin typeface="Source Sans Pro" panose="020B0503030403020204" pitchFamily="34" charset="0"/>
              </a:rPr>
              <a:t>Employers are NOT required to complete Form I-9 for:</a:t>
            </a:r>
          </a:p>
          <a:p>
            <a:pPr marL="457200" lvl="1" indent="-457200" fontAlgn="t">
              <a:lnSpc>
                <a:spcPct val="120000"/>
              </a:lnSpc>
              <a:spcBef>
                <a:spcPts val="0"/>
              </a:spcBef>
              <a:spcAft>
                <a:spcPts val="1000"/>
              </a:spcAft>
              <a:buClr>
                <a:srgbClr val="C32032"/>
              </a:buClr>
              <a:buSzPct val="120000"/>
              <a:buBlip>
                <a:blip r:embed="rId3"/>
              </a:buBlip>
              <a:defRPr/>
            </a:pPr>
            <a:r>
              <a:rPr lang="en-US" dirty="0">
                <a:solidFill>
                  <a:schemeClr val="tx2">
                    <a:lumMod val="50000"/>
                  </a:schemeClr>
                </a:solidFill>
                <a:latin typeface="Source Sans Pro" panose="020B0503030403020204" pitchFamily="34" charset="0"/>
                <a:cs typeface="Arial" panose="020B0604020202020204" pitchFamily="34" charset="0"/>
              </a:rPr>
              <a:t>Casual domestic service employees working in a private household when work is sporadic, irregular or intermittent</a:t>
            </a:r>
          </a:p>
          <a:p>
            <a:pPr marL="457200" lvl="1" indent="-457200" fontAlgn="t">
              <a:lnSpc>
                <a:spcPct val="120000"/>
              </a:lnSpc>
              <a:spcBef>
                <a:spcPts val="0"/>
              </a:spcBef>
              <a:spcAft>
                <a:spcPts val="1000"/>
              </a:spcAft>
              <a:buClr>
                <a:srgbClr val="C32032"/>
              </a:buClr>
              <a:buSzPct val="120000"/>
              <a:buBlip>
                <a:blip r:embed="rId3"/>
              </a:buBlip>
              <a:defRPr/>
            </a:pPr>
            <a:r>
              <a:rPr lang="en-US" dirty="0">
                <a:solidFill>
                  <a:schemeClr val="tx2">
                    <a:lumMod val="50000"/>
                  </a:schemeClr>
                </a:solidFill>
                <a:latin typeface="Source Sans Pro" panose="020B0503030403020204" pitchFamily="34" charset="0"/>
                <a:cs typeface="Arial" panose="020B0604020202020204" pitchFamily="34" charset="0"/>
              </a:rPr>
              <a:t>Independent contractors for whom you do not set work hours or provide tools to do the job</a:t>
            </a:r>
          </a:p>
          <a:p>
            <a:pPr marL="457200" lvl="1" indent="-457200" fontAlgn="t">
              <a:lnSpc>
                <a:spcPct val="120000"/>
              </a:lnSpc>
              <a:spcBef>
                <a:spcPts val="0"/>
              </a:spcBef>
              <a:spcAft>
                <a:spcPts val="1000"/>
              </a:spcAft>
              <a:buClr>
                <a:srgbClr val="C32032"/>
              </a:buClr>
              <a:buSzPct val="120000"/>
              <a:buBlip>
                <a:blip r:embed="rId3"/>
              </a:buBlip>
              <a:defRPr/>
            </a:pPr>
            <a:r>
              <a:rPr lang="en-US" dirty="0">
                <a:solidFill>
                  <a:schemeClr val="tx2">
                    <a:lumMod val="50000"/>
                  </a:schemeClr>
                </a:solidFill>
                <a:latin typeface="Source Sans Pro" panose="020B0503030403020204" pitchFamily="34" charset="0"/>
                <a:cs typeface="Arial" panose="020B0604020202020204" pitchFamily="34" charset="0"/>
              </a:rPr>
              <a:t>Employees working outside the United States</a:t>
            </a:r>
          </a:p>
          <a:p>
            <a:pPr marL="457200" lvl="1" indent="-457200" fontAlgn="t">
              <a:lnSpc>
                <a:spcPct val="120000"/>
              </a:lnSpc>
              <a:spcBef>
                <a:spcPts val="0"/>
              </a:spcBef>
              <a:spcAft>
                <a:spcPts val="1000"/>
              </a:spcAft>
              <a:buClr>
                <a:srgbClr val="C32032"/>
              </a:buClr>
              <a:buSzPct val="120000"/>
              <a:buBlip>
                <a:blip r:embed="rId3"/>
              </a:buBlip>
              <a:defRPr/>
            </a:pPr>
            <a:r>
              <a:rPr lang="en-US" dirty="0">
                <a:solidFill>
                  <a:schemeClr val="tx2">
                    <a:lumMod val="50000"/>
                  </a:schemeClr>
                </a:solidFill>
                <a:latin typeface="Source Sans Pro" panose="020B0503030403020204" pitchFamily="34" charset="0"/>
                <a:cs typeface="Arial" panose="020B0604020202020204" pitchFamily="34" charset="0"/>
              </a:rPr>
              <a:t>Individuals hired before November 6, 1986</a:t>
            </a:r>
          </a:p>
          <a:p>
            <a:pPr marL="457200" lvl="1" indent="-457200" fontAlgn="t">
              <a:lnSpc>
                <a:spcPct val="130000"/>
              </a:lnSpc>
              <a:spcBef>
                <a:spcPts val="0"/>
              </a:spcBef>
              <a:spcAft>
                <a:spcPts val="1000"/>
              </a:spcAft>
              <a:buClr>
                <a:srgbClr val="C32032"/>
              </a:buClr>
              <a:buSzPct val="120000"/>
              <a:buBlip>
                <a:blip r:embed="rId3"/>
              </a:buBlip>
              <a:defRPr/>
            </a:pPr>
            <a:r>
              <a:rPr lang="en-US" dirty="0">
                <a:solidFill>
                  <a:schemeClr val="tx2">
                    <a:lumMod val="50000"/>
                  </a:schemeClr>
                </a:solidFill>
                <a:latin typeface="Source Sans Pro" panose="020B0503030403020204" pitchFamily="34" charset="0"/>
                <a:cs typeface="Arial" panose="020B0604020202020204" pitchFamily="34" charset="0"/>
              </a:rPr>
              <a:t>Individuals employed by a contractor providing contract services and labor to you  (such as temporary employment agencies) </a:t>
            </a:r>
          </a:p>
          <a:p>
            <a:pPr marL="0" lvl="1" indent="0" fontAlgn="t">
              <a:lnSpc>
                <a:spcPct val="120000"/>
              </a:lnSpc>
              <a:spcBef>
                <a:spcPts val="0"/>
              </a:spcBef>
              <a:spcAft>
                <a:spcPts val="600"/>
              </a:spcAft>
              <a:buClr>
                <a:srgbClr val="C32032"/>
              </a:buClr>
              <a:buSzPct val="120000"/>
              <a:buNone/>
              <a:defRPr/>
            </a:pPr>
            <a:endParaRPr lang="en-US" dirty="0">
              <a:solidFill>
                <a:schemeClr val="tx2">
                  <a:lumMod val="50000"/>
                </a:schemeClr>
              </a:solidFill>
              <a:latin typeface="Source Sans Pro" panose="020B0503030403020204" pitchFamily="34" charset="0"/>
              <a:cs typeface="Arial" panose="020B0604020202020204" pitchFamily="34" charset="0"/>
            </a:endParaRPr>
          </a:p>
          <a:p>
            <a:pPr marL="457200" lvl="1" indent="0">
              <a:lnSpc>
                <a:spcPct val="120000"/>
              </a:lnSpc>
              <a:spcBef>
                <a:spcPts val="0"/>
              </a:spcBef>
              <a:spcAft>
                <a:spcPts val="600"/>
              </a:spcAft>
              <a:buNone/>
            </a:pPr>
            <a:endParaRPr lang="en-US" sz="2200" dirty="0">
              <a:solidFill>
                <a:schemeClr val="tx2">
                  <a:lumMod val="50000"/>
                </a:schemeClr>
              </a:solidFill>
              <a:latin typeface="Source Sans Pro" panose="020B0503030403020204" pitchFamily="34" charset="0"/>
            </a:endParaRPr>
          </a:p>
          <a:p>
            <a:pPr marL="0" indent="0">
              <a:buNone/>
            </a:pPr>
            <a:endParaRPr lang="en-US" dirty="0">
              <a:latin typeface="Source Sans Pro" panose="020B0503030403020204" pitchFamily="34" charset="0"/>
            </a:endParaRPr>
          </a:p>
        </p:txBody>
      </p:sp>
    </p:spTree>
    <p:extLst>
      <p:ext uri="{BB962C8B-B14F-4D97-AF65-F5344CB8AC3E}">
        <p14:creationId xmlns:p14="http://schemas.microsoft.com/office/powerpoint/2010/main" val="2069881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B775D-83B8-4F04-B304-4B4D89B4E36B}"/>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Form I-9 Timelines</a:t>
            </a:r>
          </a:p>
        </p:txBody>
      </p:sp>
      <p:pic>
        <p:nvPicPr>
          <p:cNvPr id="8" name="Content Placeholder 7">
            <a:extLst>
              <a:ext uri="{FF2B5EF4-FFF2-40B4-BE49-F238E27FC236}">
                <a16:creationId xmlns:a16="http://schemas.microsoft.com/office/drawing/2014/main" id="{CE878894-2BFC-6403-4EA0-1FA890CA650E}"/>
              </a:ext>
            </a:extLst>
          </p:cNvPr>
          <p:cNvPicPr>
            <a:picLocks noGrp="1" noChangeAspect="1"/>
          </p:cNvPicPr>
          <p:nvPr>
            <p:ph sz="half" idx="13"/>
          </p:nvPr>
        </p:nvPicPr>
        <p:blipFill>
          <a:blip r:embed="rId2"/>
          <a:stretch>
            <a:fillRect/>
          </a:stretch>
        </p:blipFill>
        <p:spPr>
          <a:xfrm>
            <a:off x="2235843" y="1377394"/>
            <a:ext cx="7720313" cy="4830854"/>
          </a:xfrm>
          <a:prstGeom prst="rect">
            <a:avLst/>
          </a:prstGeom>
        </p:spPr>
      </p:pic>
    </p:spTree>
    <p:extLst>
      <p:ext uri="{BB962C8B-B14F-4D97-AF65-F5344CB8AC3E}">
        <p14:creationId xmlns:p14="http://schemas.microsoft.com/office/powerpoint/2010/main" val="655384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80060-22C9-8A7B-4544-17027A4A5837}"/>
              </a:ext>
            </a:extLst>
          </p:cNvPr>
          <p:cNvSpPr>
            <a:spLocks noGrp="1"/>
          </p:cNvSpPr>
          <p:nvPr>
            <p:ph sz="half" idx="13"/>
          </p:nvPr>
        </p:nvSpPr>
        <p:spPr/>
        <p:txBody>
          <a:bodyPr>
            <a:normAutofit/>
          </a:bodyPr>
          <a:lstStyle/>
          <a:p>
            <a:pPr marL="0" indent="0">
              <a:lnSpc>
                <a:spcPct val="110000"/>
              </a:lnSpc>
              <a:spcBef>
                <a:spcPts val="0"/>
              </a:spcBef>
              <a:spcAft>
                <a:spcPts val="1200"/>
              </a:spcAft>
              <a:buNone/>
            </a:pPr>
            <a:r>
              <a:rPr lang="en-US" sz="2600" dirty="0">
                <a:solidFill>
                  <a:schemeClr val="tx2">
                    <a:lumMod val="50000"/>
                  </a:schemeClr>
                </a:solidFill>
                <a:latin typeface="Source Sans Pro" panose="020B0503030403020204" pitchFamily="34" charset="0"/>
              </a:rPr>
              <a:t>An employee must provide their Social Security number on Form I-9: </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Always</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Never</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At the employer’s request</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If the employer participates in E-Verify</a:t>
            </a:r>
          </a:p>
          <a:p>
            <a:pPr marL="0" indent="0">
              <a:lnSpc>
                <a:spcPct val="150000"/>
              </a:lnSpc>
              <a:buNone/>
            </a:pPr>
            <a:endParaRPr lang="en-US" dirty="0">
              <a:solidFill>
                <a:schemeClr val="tx2">
                  <a:lumMod val="50000"/>
                </a:schemeClr>
              </a:solidFill>
              <a:latin typeface="Source Sans Pro" panose="020B0503030403020204" pitchFamily="34" charset="0"/>
            </a:endParaRPr>
          </a:p>
        </p:txBody>
      </p:sp>
      <p:sp>
        <p:nvSpPr>
          <p:cNvPr id="3" name="Title 2">
            <a:extLst>
              <a:ext uri="{FF2B5EF4-FFF2-40B4-BE49-F238E27FC236}">
                <a16:creationId xmlns:a16="http://schemas.microsoft.com/office/drawing/2014/main" id="{EEEB4378-87B4-A06F-F150-6D779923FA18}"/>
              </a:ext>
            </a:extLst>
          </p:cNvPr>
          <p:cNvSpPr>
            <a:spLocks noGrp="1"/>
          </p:cNvSpPr>
          <p:nvPr>
            <p:ph type="title"/>
          </p:nvPr>
        </p:nvSpPr>
        <p:spPr/>
        <p:txBody>
          <a:bodyPr/>
          <a:lstStyle/>
          <a:p>
            <a:r>
              <a:rPr lang="en-US" dirty="0">
                <a:latin typeface="Source Sans Pro" panose="020B0503030403020204" pitchFamily="34" charset="0"/>
              </a:rPr>
              <a:t>Question #1: </a:t>
            </a:r>
          </a:p>
        </p:txBody>
      </p:sp>
    </p:spTree>
    <p:extLst>
      <p:ext uri="{BB962C8B-B14F-4D97-AF65-F5344CB8AC3E}">
        <p14:creationId xmlns:p14="http://schemas.microsoft.com/office/powerpoint/2010/main" val="39859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1CF9-3A5B-0669-04F4-5D322E62B845}"/>
              </a:ext>
            </a:extLst>
          </p:cNvPr>
          <p:cNvSpPr>
            <a:spLocks noGrp="1"/>
          </p:cNvSpPr>
          <p:nvPr>
            <p:ph sz="half" idx="13"/>
          </p:nvPr>
        </p:nvSpPr>
        <p:spPr/>
        <p:txBody>
          <a:bodyPr>
            <a:normAutofit lnSpcReduction="10000"/>
          </a:bodyPr>
          <a:lstStyle/>
          <a:p>
            <a:pPr marL="0" indent="0">
              <a:lnSpc>
                <a:spcPct val="110000"/>
              </a:lnSpc>
              <a:spcBef>
                <a:spcPts val="0"/>
              </a:spcBef>
              <a:spcAft>
                <a:spcPts val="1200"/>
              </a:spcAft>
              <a:buNone/>
            </a:pPr>
            <a:r>
              <a:rPr lang="en-US" dirty="0">
                <a:solidFill>
                  <a:schemeClr val="tx2">
                    <a:lumMod val="50000"/>
                  </a:schemeClr>
                </a:solidFill>
                <a:latin typeface="Source Sans Pro" panose="020B0503030403020204" pitchFamily="34" charset="0"/>
              </a:rPr>
              <a:t>An employee must provide their Social Security number on Form I-9: </a:t>
            </a:r>
          </a:p>
          <a:p>
            <a:pPr marL="514350" indent="-514350">
              <a:lnSpc>
                <a:spcPct val="110000"/>
              </a:lnSpc>
              <a:spcBef>
                <a:spcPts val="0"/>
              </a:spcBef>
              <a:spcAft>
                <a:spcPts val="1200"/>
              </a:spcAft>
              <a:buFont typeface="+mj-lt"/>
              <a:buAutoNum type="alphaLcParenR"/>
            </a:pPr>
            <a:r>
              <a:rPr lang="en-US" dirty="0">
                <a:solidFill>
                  <a:schemeClr val="tx2">
                    <a:lumMod val="50000"/>
                  </a:schemeClr>
                </a:solidFill>
                <a:latin typeface="Source Sans Pro" panose="020B0503030403020204" pitchFamily="34" charset="0"/>
              </a:rPr>
              <a:t>Always</a:t>
            </a:r>
          </a:p>
          <a:p>
            <a:pPr marL="514350" indent="-514350">
              <a:lnSpc>
                <a:spcPct val="110000"/>
              </a:lnSpc>
              <a:spcBef>
                <a:spcPts val="0"/>
              </a:spcBef>
              <a:spcAft>
                <a:spcPts val="1200"/>
              </a:spcAft>
              <a:buFont typeface="+mj-lt"/>
              <a:buAutoNum type="alphaLcParenR"/>
            </a:pPr>
            <a:r>
              <a:rPr lang="en-US" dirty="0">
                <a:solidFill>
                  <a:schemeClr val="tx2">
                    <a:lumMod val="50000"/>
                  </a:schemeClr>
                </a:solidFill>
                <a:latin typeface="Source Sans Pro" panose="020B0503030403020204" pitchFamily="34" charset="0"/>
              </a:rPr>
              <a:t>Never</a:t>
            </a:r>
          </a:p>
          <a:p>
            <a:pPr marL="514350" indent="-514350">
              <a:lnSpc>
                <a:spcPct val="110000"/>
              </a:lnSpc>
              <a:spcBef>
                <a:spcPts val="0"/>
              </a:spcBef>
              <a:spcAft>
                <a:spcPts val="1200"/>
              </a:spcAft>
              <a:buFont typeface="+mj-lt"/>
              <a:buAutoNum type="alphaLcParenR"/>
            </a:pPr>
            <a:r>
              <a:rPr lang="en-US" dirty="0">
                <a:solidFill>
                  <a:schemeClr val="tx2">
                    <a:lumMod val="50000"/>
                  </a:schemeClr>
                </a:solidFill>
                <a:latin typeface="Source Sans Pro" panose="020B0503030403020204" pitchFamily="34" charset="0"/>
              </a:rPr>
              <a:t>At the employer’s request</a:t>
            </a:r>
          </a:p>
          <a:p>
            <a:pPr marL="514350" indent="-514350">
              <a:lnSpc>
                <a:spcPct val="110000"/>
              </a:lnSpc>
              <a:spcBef>
                <a:spcPts val="0"/>
              </a:spcBef>
              <a:spcAft>
                <a:spcPts val="1200"/>
              </a:spcAft>
              <a:buFont typeface="+mj-lt"/>
              <a:buAutoNum type="alphaLcParenR"/>
            </a:pPr>
            <a:r>
              <a:rPr lang="en-US" b="1" dirty="0">
                <a:solidFill>
                  <a:schemeClr val="tx2">
                    <a:lumMod val="50000"/>
                  </a:schemeClr>
                </a:solidFill>
                <a:latin typeface="Source Sans Pro" panose="020B0503030403020204" pitchFamily="34" charset="0"/>
              </a:rPr>
              <a:t>If the employer participates in E-Verify</a:t>
            </a:r>
          </a:p>
          <a:p>
            <a:pPr marL="0" indent="0">
              <a:lnSpc>
                <a:spcPct val="110000"/>
              </a:lnSpc>
              <a:spcBef>
                <a:spcPts val="0"/>
              </a:spcBef>
              <a:spcAft>
                <a:spcPts val="1200"/>
              </a:spcAft>
              <a:buNone/>
            </a:pPr>
            <a:r>
              <a:rPr lang="en-US" b="1" dirty="0">
                <a:solidFill>
                  <a:srgbClr val="C32032"/>
                </a:solidFill>
                <a:latin typeface="Source Sans Pro" panose="020B0503030403020204" pitchFamily="34" charset="0"/>
              </a:rPr>
              <a:t>Providing your 9-digit Social Security number in the Social Security number field is voluntary, unless your employer participates in E-Verify.</a:t>
            </a:r>
          </a:p>
          <a:p>
            <a:pPr marL="0" indent="0">
              <a:buNone/>
            </a:pPr>
            <a:endParaRPr lang="en-US" dirty="0"/>
          </a:p>
        </p:txBody>
      </p:sp>
      <p:sp>
        <p:nvSpPr>
          <p:cNvPr id="3" name="Title 2">
            <a:extLst>
              <a:ext uri="{FF2B5EF4-FFF2-40B4-BE49-F238E27FC236}">
                <a16:creationId xmlns:a16="http://schemas.microsoft.com/office/drawing/2014/main" id="{E745AA5B-B7EC-05B6-E54C-2562E375909B}"/>
              </a:ext>
            </a:extLst>
          </p:cNvPr>
          <p:cNvSpPr>
            <a:spLocks noGrp="1"/>
          </p:cNvSpPr>
          <p:nvPr>
            <p:ph type="title"/>
          </p:nvPr>
        </p:nvSpPr>
        <p:spPr/>
        <p:txBody>
          <a:bodyPr/>
          <a:lstStyle/>
          <a:p>
            <a:r>
              <a:rPr lang="en-US" dirty="0"/>
              <a:t>Answer #1: </a:t>
            </a:r>
          </a:p>
        </p:txBody>
      </p:sp>
    </p:spTree>
    <p:extLst>
      <p:ext uri="{BB962C8B-B14F-4D97-AF65-F5344CB8AC3E}">
        <p14:creationId xmlns:p14="http://schemas.microsoft.com/office/powerpoint/2010/main" val="129354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9F385C8-0CEA-4C9E-9B35-5D72FEE43DB1}"/>
              </a:ext>
            </a:extLst>
          </p:cNvPr>
          <p:cNvSpPr>
            <a:spLocks noGrp="1"/>
          </p:cNvSpPr>
          <p:nvPr>
            <p:ph type="title"/>
          </p:nvPr>
        </p:nvSpPr>
        <p:spPr>
          <a:xfrm>
            <a:off x="182880" y="0"/>
            <a:ext cx="8229600" cy="1143000"/>
          </a:xfrm>
        </p:spPr>
        <p:txBody>
          <a:bodyPr>
            <a:normAutofit/>
          </a:bodyPr>
          <a:lstStyle/>
          <a:p>
            <a:r>
              <a:rPr lang="en-US" dirty="0">
                <a:latin typeface="Source Sans Pro" panose="020B0503030403020204" pitchFamily="34" charset="0"/>
              </a:rPr>
              <a:t>Section 1: </a:t>
            </a:r>
            <a:br>
              <a:rPr lang="en-US" dirty="0">
                <a:latin typeface="Source Sans Pro" panose="020B0503030403020204" pitchFamily="34" charset="0"/>
              </a:rPr>
            </a:br>
            <a:r>
              <a:rPr lang="en-US" sz="2800" dirty="0">
                <a:latin typeface="Source Sans Pro" panose="020B0503030403020204" pitchFamily="34" charset="0"/>
              </a:rPr>
              <a:t>Employee Information and Attestation</a:t>
            </a:r>
          </a:p>
        </p:txBody>
      </p:sp>
      <p:sp>
        <p:nvSpPr>
          <p:cNvPr id="6" name="Content Placeholder 5">
            <a:extLst>
              <a:ext uri="{FF2B5EF4-FFF2-40B4-BE49-F238E27FC236}">
                <a16:creationId xmlns:a16="http://schemas.microsoft.com/office/drawing/2014/main" id="{25AAA746-AA4F-4989-81AD-91786F08E5DC}"/>
              </a:ext>
            </a:extLst>
          </p:cNvPr>
          <p:cNvSpPr txBox="1">
            <a:spLocks noGrp="1"/>
          </p:cNvSpPr>
          <p:nvPr>
            <p:ph type="body" sz="half" idx="2"/>
          </p:nvPr>
        </p:nvSpPr>
        <p:spPr>
          <a:xfrm>
            <a:off x="457200" y="1371600"/>
            <a:ext cx="5348689" cy="4800600"/>
          </a:xfrm>
          <a:prstGeom prst="rect">
            <a:avLst/>
          </a:prstGeom>
        </p:spPr>
        <p:txBody>
          <a:bodyPr lIns="91440" tIns="45720" rIns="91440" bIns="45720" anchor="t">
            <a:noAutofit/>
          </a:bodyPr>
          <a:lstStyle>
            <a:defPPr>
              <a:defRPr lang="en-US"/>
            </a:defPPr>
            <a:lvl1pPr marL="0" algn="ctr" defTabSz="914400" rtl="0" eaLnBrk="1" latinLnBrk="0" hangingPunct="1">
              <a:defRPr sz="1400" b="1" kern="1200">
                <a:solidFill>
                  <a:srgbClr val="01365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t">
              <a:spcBef>
                <a:spcPts val="0"/>
              </a:spcBef>
              <a:spcAft>
                <a:spcPts val="600"/>
              </a:spcAft>
              <a:defRPr/>
            </a:pPr>
            <a:r>
              <a:rPr lang="en-US" sz="2200" u="sng" dirty="0">
                <a:solidFill>
                  <a:schemeClr val="tx2">
                    <a:lumMod val="50000"/>
                  </a:schemeClr>
                </a:solidFill>
                <a:latin typeface="Source Sans Pro" panose="020B0503030403020204" pitchFamily="34" charset="0"/>
                <a:cs typeface="Arial" panose="020B0604020202020204" pitchFamily="34" charset="0"/>
                <a:hlinkClick r:id="rId2"/>
              </a:rPr>
              <a:t>Section 1 </a:t>
            </a:r>
            <a:r>
              <a:rPr lang="en-US" sz="2200" b="0" u="sng" dirty="0">
                <a:solidFill>
                  <a:schemeClr val="tx2">
                    <a:lumMod val="50000"/>
                  </a:schemeClr>
                </a:solidFill>
                <a:latin typeface="Source Sans Pro" panose="020B0503030403020204" pitchFamily="34" charset="0"/>
                <a:cs typeface="Arial" panose="020B0604020202020204" pitchFamily="34" charset="0"/>
              </a:rPr>
              <a:t>is completed by the </a:t>
            </a:r>
            <a:r>
              <a:rPr lang="en-US" sz="2200" u="sng" dirty="0">
                <a:solidFill>
                  <a:srgbClr val="C00000"/>
                </a:solidFill>
                <a:latin typeface="Source Sans Pro" panose="020B0503030403020204" pitchFamily="34" charset="0"/>
                <a:cs typeface="Arial" panose="020B0604020202020204" pitchFamily="34" charset="0"/>
              </a:rPr>
              <a:t>EMPLOYEE </a:t>
            </a:r>
            <a:r>
              <a:rPr lang="en-US" sz="2200" b="0" u="sng" dirty="0">
                <a:solidFill>
                  <a:schemeClr val="tx2">
                    <a:lumMod val="50000"/>
                  </a:schemeClr>
                </a:solidFill>
                <a:latin typeface="Source Sans Pro" panose="020B0503030403020204" pitchFamily="34" charset="0"/>
                <a:cs typeface="Arial" panose="020B0604020202020204" pitchFamily="34" charset="0"/>
              </a:rPr>
              <a:t>on or before the first day of work for pay:</a:t>
            </a:r>
          </a:p>
          <a:p>
            <a:pPr marL="457200" indent="-457200" algn="l" fontAlgn="t">
              <a:spcBef>
                <a:spcPts val="0"/>
              </a:spcBef>
              <a:spcAft>
                <a:spcPts val="600"/>
              </a:spcAft>
              <a:buBlip>
                <a:blip r:embed="rId3"/>
              </a:buBlip>
              <a:defRPr/>
            </a:pPr>
            <a:r>
              <a:rPr lang="en-US" sz="2200" b="0" dirty="0">
                <a:solidFill>
                  <a:schemeClr val="tx2">
                    <a:lumMod val="50000"/>
                  </a:schemeClr>
                </a:solidFill>
                <a:latin typeface="Source Sans Pro" panose="020B0503030403020204" pitchFamily="34" charset="0"/>
                <a:cs typeface="Arial" panose="020B0604020202020204" pitchFamily="34" charset="0"/>
              </a:rPr>
              <a:t>Social Security Number is v</a:t>
            </a:r>
            <a:r>
              <a:rPr lang="en-US" sz="2200" b="0" dirty="0">
                <a:solidFill>
                  <a:schemeClr val="tx2">
                    <a:lumMod val="50000"/>
                  </a:schemeClr>
                </a:solidFill>
                <a:latin typeface="Source Sans Pro" panose="020B0503030403020204" pitchFamily="34" charset="0"/>
                <a:cs typeface="Arial"/>
              </a:rPr>
              <a:t>oluntary unless your employer participates in     E-Verify</a:t>
            </a:r>
          </a:p>
          <a:p>
            <a:pPr marL="457200" indent="-457200" algn="l" fontAlgn="t">
              <a:spcBef>
                <a:spcPts val="0"/>
              </a:spcBef>
              <a:spcAft>
                <a:spcPts val="300"/>
              </a:spcAft>
              <a:buBlip>
                <a:blip r:embed="rId3"/>
              </a:buBlip>
              <a:defRPr/>
            </a:pPr>
            <a:r>
              <a:rPr lang="en-US" sz="2200" b="0" dirty="0">
                <a:solidFill>
                  <a:schemeClr val="tx2">
                    <a:lumMod val="50000"/>
                  </a:schemeClr>
                </a:solidFill>
                <a:latin typeface="Source Sans Pro" panose="020B0503030403020204" pitchFamily="34" charset="0"/>
                <a:cs typeface="Arial" panose="020B0604020202020204" pitchFamily="34" charset="0"/>
              </a:rPr>
              <a:t>Attestation:</a:t>
            </a:r>
          </a:p>
          <a:p>
            <a:pPr marL="731520" lvl="1" indent="-274320" fontAlgn="t">
              <a:spcBef>
                <a:spcPts val="0"/>
              </a:spcBef>
              <a:spcAft>
                <a:spcPts val="300"/>
              </a:spcAft>
              <a:buClr>
                <a:srgbClr val="C32032"/>
              </a:buClr>
              <a:buFont typeface="Wingdings" panose="05000000000000000000" pitchFamily="2" charset="2"/>
              <a:buChar char="§"/>
              <a:defRPr/>
            </a:pPr>
            <a:r>
              <a:rPr lang="en-US" sz="2200" dirty="0">
                <a:solidFill>
                  <a:schemeClr val="tx2">
                    <a:lumMod val="50000"/>
                  </a:schemeClr>
                </a:solidFill>
                <a:latin typeface="Source Sans Pro" panose="020B0503030403020204" pitchFamily="34" charset="0"/>
                <a:cs typeface="Arial"/>
              </a:rPr>
              <a:t>Citizen of the United States</a:t>
            </a:r>
          </a:p>
          <a:p>
            <a:pPr marL="731520" lvl="1" indent="-274320" fontAlgn="t">
              <a:spcBef>
                <a:spcPts val="0"/>
              </a:spcBef>
              <a:spcAft>
                <a:spcPts val="300"/>
              </a:spcAft>
              <a:buClr>
                <a:srgbClr val="C32032"/>
              </a:buClr>
              <a:buFont typeface="Wingdings" panose="05000000000000000000" pitchFamily="2" charset="2"/>
              <a:buChar char="§"/>
              <a:defRPr/>
            </a:pPr>
            <a:r>
              <a:rPr lang="en-US" sz="2200" dirty="0">
                <a:solidFill>
                  <a:schemeClr val="tx2">
                    <a:lumMod val="50000"/>
                  </a:schemeClr>
                </a:solidFill>
                <a:latin typeface="Source Sans Pro" panose="020B0503030403020204" pitchFamily="34" charset="0"/>
                <a:cs typeface="Arial" panose="020B0604020202020204" pitchFamily="34" charset="0"/>
              </a:rPr>
              <a:t>Noncitizen National</a:t>
            </a:r>
          </a:p>
          <a:p>
            <a:pPr marL="731520" lvl="1" indent="-274320" fontAlgn="t">
              <a:spcBef>
                <a:spcPts val="0"/>
              </a:spcBef>
              <a:spcAft>
                <a:spcPts val="300"/>
              </a:spcAft>
              <a:buClr>
                <a:srgbClr val="C32032"/>
              </a:buClr>
              <a:buFont typeface="Wingdings" panose="05000000000000000000" pitchFamily="2" charset="2"/>
              <a:buChar char="§"/>
              <a:defRPr/>
            </a:pPr>
            <a:r>
              <a:rPr lang="en-US" sz="2200" dirty="0">
                <a:solidFill>
                  <a:schemeClr val="tx2">
                    <a:lumMod val="50000"/>
                  </a:schemeClr>
                </a:solidFill>
                <a:latin typeface="Source Sans Pro" panose="020B0503030403020204" pitchFamily="34" charset="0"/>
                <a:cs typeface="Arial" panose="020B0604020202020204" pitchFamily="34" charset="0"/>
              </a:rPr>
              <a:t>Lawful Permanent Resident</a:t>
            </a:r>
          </a:p>
          <a:p>
            <a:pPr marL="731520" lvl="1" indent="-274320" fontAlgn="t">
              <a:spcBef>
                <a:spcPts val="0"/>
              </a:spcBef>
              <a:spcAft>
                <a:spcPts val="600"/>
              </a:spcAft>
              <a:buClr>
                <a:srgbClr val="C32032"/>
              </a:buClr>
              <a:buFont typeface="Wingdings" panose="05000000000000000000" pitchFamily="2" charset="2"/>
              <a:buChar char="§"/>
              <a:defRPr/>
            </a:pPr>
            <a:r>
              <a:rPr lang="en-US" sz="2200" dirty="0">
                <a:solidFill>
                  <a:schemeClr val="tx2">
                    <a:lumMod val="50000"/>
                  </a:schemeClr>
                </a:solidFill>
                <a:latin typeface="Source Sans Pro" panose="020B0503030403020204" pitchFamily="34" charset="0"/>
                <a:cs typeface="Arial" panose="020B0604020202020204" pitchFamily="34" charset="0"/>
              </a:rPr>
              <a:t>Noncitizen Authorized to Work</a:t>
            </a:r>
          </a:p>
          <a:p>
            <a:pPr marL="457200" marR="0" lvl="0" indent="-457200" algn="l" defTabSz="914400" rtl="0" eaLnBrk="1" fontAlgn="t" latinLnBrk="0" hangingPunct="1">
              <a:lnSpc>
                <a:spcPct val="100000"/>
              </a:lnSpc>
              <a:spcBef>
                <a:spcPts val="0"/>
              </a:spcBef>
              <a:spcAft>
                <a:spcPts val="600"/>
              </a:spcAft>
              <a:buClr>
                <a:srgbClr val="C32032"/>
              </a:buClr>
              <a:buSzPct val="100000"/>
              <a:buFont typeface="Arial" panose="020B0604020202020204" pitchFamily="34" charset="0"/>
              <a:buBlip>
                <a:blip r:embed="rId3"/>
              </a:buBlip>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Arial" panose="020B0604020202020204" pitchFamily="34" charset="0"/>
              </a:rPr>
              <a:t>Signature and Date</a:t>
            </a: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457200" marR="0" lvl="0" indent="-457200" algn="l" defTabSz="914400" rtl="0" eaLnBrk="1" fontAlgn="t" latinLnBrk="0" hangingPunct="1">
              <a:lnSpc>
                <a:spcPct val="100000"/>
              </a:lnSpc>
              <a:spcBef>
                <a:spcPts val="0"/>
              </a:spcBef>
              <a:spcAft>
                <a:spcPts val="600"/>
              </a:spcAft>
              <a:buClr>
                <a:srgbClr val="C32032"/>
              </a:buClr>
              <a:buSzPct val="100000"/>
              <a:buFont typeface="Arial" panose="020B0604020202020204" pitchFamily="34" charset="0"/>
              <a:buBlip>
                <a:blip r:embed="rId3"/>
              </a:buBlip>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Arial" panose="020B0604020202020204" pitchFamily="34" charset="0"/>
              </a:rPr>
              <a:t>Preparer or Translator (Supplement A)</a:t>
            </a:r>
          </a:p>
          <a:p>
            <a:pPr algn="l"/>
            <a:endParaRPr lang="en-US" sz="2200" dirty="0"/>
          </a:p>
        </p:txBody>
      </p:sp>
      <p:pic>
        <p:nvPicPr>
          <p:cNvPr id="8" name="Content Placeholder 7">
            <a:extLst>
              <a:ext uri="{FF2B5EF4-FFF2-40B4-BE49-F238E27FC236}">
                <a16:creationId xmlns:a16="http://schemas.microsoft.com/office/drawing/2014/main" id="{E70ED5F5-B7EC-3D09-C3E9-C5C204566594}"/>
              </a:ext>
            </a:extLst>
          </p:cNvPr>
          <p:cNvPicPr>
            <a:picLocks noGrp="1"/>
          </p:cNvPicPr>
          <p:nvPr>
            <p:ph idx="1"/>
          </p:nvPr>
        </p:nvPicPr>
        <p:blipFill>
          <a:blip r:embed="rId4"/>
          <a:stretch>
            <a:fillRect/>
          </a:stretch>
        </p:blipFill>
        <p:spPr>
          <a:xfrm>
            <a:off x="5843016" y="1645920"/>
            <a:ext cx="5888736" cy="4050792"/>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1647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9F385C8-0CEA-4C9E-9B35-5D72FEE43DB1}"/>
              </a:ext>
            </a:extLst>
          </p:cNvPr>
          <p:cNvSpPr>
            <a:spLocks noGrp="1"/>
          </p:cNvSpPr>
          <p:nvPr>
            <p:ph type="title"/>
          </p:nvPr>
        </p:nvSpPr>
        <p:spPr>
          <a:xfrm>
            <a:off x="182880" y="0"/>
            <a:ext cx="10584968" cy="1143000"/>
          </a:xfrm>
        </p:spPr>
        <p:txBody>
          <a:bodyPr>
            <a:normAutofit/>
          </a:bodyPr>
          <a:lstStyle/>
          <a:p>
            <a:r>
              <a:rPr lang="en-US" dirty="0">
                <a:latin typeface="Source Sans Pro" panose="020B0503030403020204" pitchFamily="34" charset="0"/>
              </a:rPr>
              <a:t>Supplement A: </a:t>
            </a:r>
            <a:br>
              <a:rPr lang="en-US" dirty="0">
                <a:latin typeface="Source Sans Pro" panose="020B0503030403020204" pitchFamily="34" charset="0"/>
              </a:rPr>
            </a:br>
            <a:r>
              <a:rPr lang="en-US" sz="2800" dirty="0">
                <a:latin typeface="Source Sans Pro" panose="020B0503030403020204" pitchFamily="34" charset="0"/>
              </a:rPr>
              <a:t>Preparer and/or Translator Certification for Section 1</a:t>
            </a:r>
          </a:p>
        </p:txBody>
      </p:sp>
      <p:sp>
        <p:nvSpPr>
          <p:cNvPr id="6" name="Content Placeholder 5">
            <a:extLst>
              <a:ext uri="{FF2B5EF4-FFF2-40B4-BE49-F238E27FC236}">
                <a16:creationId xmlns:a16="http://schemas.microsoft.com/office/drawing/2014/main" id="{25AAA746-AA4F-4989-81AD-91786F08E5DC}"/>
              </a:ext>
            </a:extLst>
          </p:cNvPr>
          <p:cNvSpPr txBox="1">
            <a:spLocks noGrp="1"/>
          </p:cNvSpPr>
          <p:nvPr>
            <p:ph type="body" sz="half" idx="2"/>
          </p:nvPr>
        </p:nvSpPr>
        <p:spPr>
          <a:xfrm>
            <a:off x="457200" y="1463040"/>
            <a:ext cx="5348689" cy="4800600"/>
          </a:xfrm>
          <a:prstGeom prst="rect">
            <a:avLst/>
          </a:prstGeom>
        </p:spPr>
        <p:txBody>
          <a:bodyPr lIns="91440" tIns="45720" rIns="91440" bIns="45720" anchor="t">
            <a:noAutofit/>
          </a:bodyPr>
          <a:lstStyle>
            <a:defPPr>
              <a:defRPr lang="en-US"/>
            </a:defPPr>
            <a:lvl1pPr marL="0" algn="ctr" defTabSz="914400" rtl="0" eaLnBrk="1" latinLnBrk="0" hangingPunct="1">
              <a:defRPr sz="1400" b="1" kern="1200">
                <a:solidFill>
                  <a:srgbClr val="01365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t" latinLnBrk="0" hangingPunct="1">
              <a:lnSpc>
                <a:spcPct val="100000"/>
              </a:lnSpc>
              <a:spcBef>
                <a:spcPts val="0"/>
              </a:spcBef>
              <a:spcAft>
                <a:spcPts val="1000"/>
              </a:spcAft>
              <a:buClr>
                <a:srgbClr val="C32032"/>
              </a:buClr>
              <a:buSzTx/>
              <a:buFont typeface="Arial" panose="020B0604020202020204" pitchFamily="34" charset="0"/>
              <a:buBlip>
                <a:blip r:embed="rId2"/>
              </a:buBlip>
              <a:tabLst/>
              <a:defRPr/>
            </a:pPr>
            <a:r>
              <a:rPr lang="en-US" sz="2200" b="0" dirty="0">
                <a:latin typeface="Source Sans Pro" panose="020B0503030403020204" pitchFamily="34" charset="0"/>
              </a:rPr>
              <a:t>Any individual who helps the employee complete and/or translates Section 1 </a:t>
            </a:r>
          </a:p>
          <a:p>
            <a:pPr marL="457200" marR="0" lvl="0" indent="-457200" algn="l" defTabSz="914400" rtl="0" eaLnBrk="1" fontAlgn="t" latinLnBrk="0" hangingPunct="1">
              <a:lnSpc>
                <a:spcPct val="100000"/>
              </a:lnSpc>
              <a:spcBef>
                <a:spcPts val="0"/>
              </a:spcBef>
              <a:spcAft>
                <a:spcPts val="1000"/>
              </a:spcAft>
              <a:buClr>
                <a:srgbClr val="C32032"/>
              </a:buClr>
              <a:buSzTx/>
              <a:buFont typeface="Arial" panose="020B0604020202020204" pitchFamily="34" charset="0"/>
              <a:buBlip>
                <a:blip r:embed="rId2"/>
              </a:buBlip>
              <a:tabLst/>
              <a:defRPr/>
            </a:pPr>
            <a:r>
              <a:rPr lang="en-US" sz="2200" b="0" dirty="0">
                <a:latin typeface="Source Sans Pro" panose="020B0503030403020204" pitchFamily="34" charset="0"/>
              </a:rPr>
              <a:t>Each preparer and/or translator must complete Supplement A</a:t>
            </a:r>
          </a:p>
          <a:p>
            <a:pPr marL="457200" marR="0" lvl="0" indent="-457200" algn="l" defTabSz="914400" rtl="0" eaLnBrk="1" fontAlgn="t" latinLnBrk="0" hangingPunct="1">
              <a:lnSpc>
                <a:spcPct val="100000"/>
              </a:lnSpc>
              <a:spcBef>
                <a:spcPts val="0"/>
              </a:spcBef>
              <a:spcAft>
                <a:spcPts val="1000"/>
              </a:spcAft>
              <a:buClr>
                <a:srgbClr val="C32032"/>
              </a:buClr>
              <a:buSzTx/>
              <a:buFont typeface="Arial" panose="020B0604020202020204" pitchFamily="34" charset="0"/>
              <a:buBlip>
                <a:blip r:embed="rId2"/>
              </a:buBlip>
              <a:tabLst/>
              <a:defRPr/>
            </a:pPr>
            <a:r>
              <a:rPr lang="en-US" sz="2200" b="0" dirty="0">
                <a:latin typeface="Source Sans Pro" panose="020B0503030403020204" pitchFamily="34" charset="0"/>
              </a:rPr>
              <a:t>Preparer and/or translator should provide home address, not business address</a:t>
            </a:r>
          </a:p>
          <a:p>
            <a:pPr marL="457200" marR="0" lvl="0" indent="-457200" algn="l" defTabSz="914400" rtl="0" eaLnBrk="1" fontAlgn="t" latinLnBrk="0" hangingPunct="1">
              <a:lnSpc>
                <a:spcPct val="100000"/>
              </a:lnSpc>
              <a:spcBef>
                <a:spcPts val="0"/>
              </a:spcBef>
              <a:spcAft>
                <a:spcPts val="1000"/>
              </a:spcAft>
              <a:buClr>
                <a:srgbClr val="C32032"/>
              </a:buClr>
              <a:buSzTx/>
              <a:buFont typeface="Arial" panose="020B0604020202020204" pitchFamily="34" charset="0"/>
              <a:buBlip>
                <a:blip r:embed="rId2"/>
              </a:buBlip>
              <a:tabLst/>
              <a:defRPr/>
            </a:pPr>
            <a:r>
              <a:rPr lang="en-US" sz="2200" b="0" dirty="0">
                <a:latin typeface="Source Sans Pro" panose="020B0503030403020204" pitchFamily="34" charset="0"/>
              </a:rPr>
              <a:t>Retain with the employee’s Form I-9</a:t>
            </a:r>
          </a:p>
          <a:p>
            <a:pPr marL="457200" marR="0" lvl="0" indent="-457200" algn="l" defTabSz="914400" rtl="0" eaLnBrk="1" fontAlgn="t" latinLnBrk="0" hangingPunct="1">
              <a:lnSpc>
                <a:spcPct val="100000"/>
              </a:lnSpc>
              <a:spcBef>
                <a:spcPts val="0"/>
              </a:spcBef>
              <a:spcAft>
                <a:spcPts val="1000"/>
              </a:spcAft>
              <a:buClr>
                <a:srgbClr val="C32032"/>
              </a:buClr>
              <a:buSzTx/>
              <a:buFont typeface="Arial" panose="020B0604020202020204" pitchFamily="34" charset="0"/>
              <a:buBlip>
                <a:blip r:embed="rId2"/>
              </a:buBlip>
              <a:tabLst/>
              <a:defRPr/>
            </a:pPr>
            <a:r>
              <a:rPr lang="en-US" sz="2200" b="0" dirty="0">
                <a:latin typeface="Source Sans Pro" panose="020B0503030403020204" pitchFamily="34" charset="0"/>
              </a:rPr>
              <a:t>If no preparer and/or translator was required, do not retain Supplement A</a:t>
            </a:r>
          </a:p>
        </p:txBody>
      </p:sp>
      <p:pic>
        <p:nvPicPr>
          <p:cNvPr id="11" name="Content Placeholder 10">
            <a:extLst>
              <a:ext uri="{FF2B5EF4-FFF2-40B4-BE49-F238E27FC236}">
                <a16:creationId xmlns:a16="http://schemas.microsoft.com/office/drawing/2014/main" id="{E9FBE4BC-327B-F92E-03CB-F9FCB1F2092F}"/>
              </a:ext>
            </a:extLst>
          </p:cNvPr>
          <p:cNvPicPr>
            <a:picLocks noGrp="1"/>
          </p:cNvPicPr>
          <p:nvPr>
            <p:ph idx="1"/>
          </p:nvPr>
        </p:nvPicPr>
        <p:blipFill>
          <a:blip r:embed="rId3"/>
          <a:stretch>
            <a:fillRect/>
          </a:stretch>
        </p:blipFill>
        <p:spPr>
          <a:xfrm>
            <a:off x="5843016" y="1645920"/>
            <a:ext cx="5843016" cy="4050792"/>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01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80060-22C9-8A7B-4544-17027A4A5837}"/>
              </a:ext>
            </a:extLst>
          </p:cNvPr>
          <p:cNvSpPr>
            <a:spLocks noGrp="1"/>
          </p:cNvSpPr>
          <p:nvPr>
            <p:ph sz="half" idx="13"/>
          </p:nvPr>
        </p:nvSpPr>
        <p:spPr/>
        <p:txBody>
          <a:bodyPr>
            <a:normAutofit/>
          </a:bodyPr>
          <a:lstStyle/>
          <a:p>
            <a:pPr marL="0" indent="0">
              <a:lnSpc>
                <a:spcPct val="110000"/>
              </a:lnSpc>
              <a:spcBef>
                <a:spcPts val="0"/>
              </a:spcBef>
              <a:spcAft>
                <a:spcPts val="1200"/>
              </a:spcAft>
              <a:buNone/>
            </a:pPr>
            <a:r>
              <a:rPr lang="en-US" sz="2600" dirty="0">
                <a:solidFill>
                  <a:schemeClr val="tx2">
                    <a:lumMod val="50000"/>
                  </a:schemeClr>
                </a:solidFill>
                <a:latin typeface="Source Sans Pro" panose="020B0503030403020204" pitchFamily="34" charset="0"/>
              </a:rPr>
              <a:t>True or False: </a:t>
            </a:r>
          </a:p>
          <a:p>
            <a:pPr marL="0" marR="0" lvl="0" indent="0" algn="l" defTabSz="914400" rtl="0" eaLnBrk="1" fontAlgn="auto" latinLnBrk="0" hangingPunct="1">
              <a:lnSpc>
                <a:spcPct val="100000"/>
              </a:lnSpc>
              <a:spcBef>
                <a:spcPct val="20000"/>
              </a:spcBef>
              <a:spcAft>
                <a:spcPts val="1200"/>
              </a:spcAft>
              <a:buClr>
                <a:srgbClr val="C32032"/>
              </a:buClr>
              <a:buSzTx/>
              <a:buFont typeface="Arial" panose="020B0604020202020204" pitchFamily="34" charset="0"/>
              <a:buNone/>
              <a:tabLst/>
              <a:defRPr/>
            </a:pPr>
            <a:r>
              <a:rPr lang="en-US" sz="2600" dirty="0">
                <a:solidFill>
                  <a:prstClr val="black"/>
                </a:solidFill>
                <a:latin typeface="Source Sans Pro" panose="020B0503030403020204" pitchFamily="34" charset="0"/>
              </a:rPr>
              <a:t>Employers may not accept documents with different names. </a:t>
            </a:r>
          </a:p>
          <a:p>
            <a:pPr marL="0" marR="0" lvl="0" indent="0" algn="l" defTabSz="914400" rtl="0" eaLnBrk="1" fontAlgn="auto" latinLnBrk="0" hangingPunct="1">
              <a:lnSpc>
                <a:spcPct val="100000"/>
              </a:lnSpc>
              <a:spcBef>
                <a:spcPct val="20000"/>
              </a:spcBef>
              <a:spcAft>
                <a:spcPts val="1200"/>
              </a:spcAft>
              <a:buClr>
                <a:srgbClr val="C32032"/>
              </a:buClr>
              <a:buSzTx/>
              <a:buFont typeface="Arial" panose="020B0604020202020204" pitchFamily="34" charset="0"/>
              <a:buNone/>
              <a:tabLst/>
              <a:defRPr/>
            </a:pPr>
            <a:r>
              <a:rPr lang="en-US" sz="2600" dirty="0">
                <a:solidFill>
                  <a:prstClr val="black"/>
                </a:solidFill>
                <a:latin typeface="Source Sans Pro" panose="020B0503030403020204" pitchFamily="34" charset="0"/>
              </a:rPr>
              <a:t> </a:t>
            </a:r>
            <a:endParaRPr kumimoji="0" lang="en-US" sz="2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0" indent="0">
              <a:lnSpc>
                <a:spcPct val="150000"/>
              </a:lnSpc>
              <a:buNone/>
            </a:pPr>
            <a:endParaRPr lang="en-US" dirty="0">
              <a:solidFill>
                <a:schemeClr val="tx2">
                  <a:lumMod val="50000"/>
                </a:schemeClr>
              </a:solidFill>
              <a:latin typeface="Source Sans Pro" panose="020B0503030403020204" pitchFamily="34" charset="0"/>
            </a:endParaRPr>
          </a:p>
        </p:txBody>
      </p:sp>
      <p:sp>
        <p:nvSpPr>
          <p:cNvPr id="3" name="Title 2">
            <a:extLst>
              <a:ext uri="{FF2B5EF4-FFF2-40B4-BE49-F238E27FC236}">
                <a16:creationId xmlns:a16="http://schemas.microsoft.com/office/drawing/2014/main" id="{EEEB4378-87B4-A06F-F150-6D779923FA18}"/>
              </a:ext>
            </a:extLst>
          </p:cNvPr>
          <p:cNvSpPr>
            <a:spLocks noGrp="1"/>
          </p:cNvSpPr>
          <p:nvPr>
            <p:ph type="title"/>
          </p:nvPr>
        </p:nvSpPr>
        <p:spPr/>
        <p:txBody>
          <a:bodyPr/>
          <a:lstStyle/>
          <a:p>
            <a:pPr algn="l"/>
            <a:r>
              <a:rPr lang="en-US" dirty="0">
                <a:latin typeface="Source Sans Pro" panose="020B0503030403020204" pitchFamily="34" charset="0"/>
              </a:rPr>
              <a:t>Question #2: </a:t>
            </a:r>
          </a:p>
        </p:txBody>
      </p:sp>
    </p:spTree>
    <p:extLst>
      <p:ext uri="{BB962C8B-B14F-4D97-AF65-F5344CB8AC3E}">
        <p14:creationId xmlns:p14="http://schemas.microsoft.com/office/powerpoint/2010/main" val="52901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80060-22C9-8A7B-4544-17027A4A5837}"/>
              </a:ext>
            </a:extLst>
          </p:cNvPr>
          <p:cNvSpPr>
            <a:spLocks noGrp="1"/>
          </p:cNvSpPr>
          <p:nvPr>
            <p:ph sz="half" idx="13"/>
          </p:nvPr>
        </p:nvSpPr>
        <p:spPr>
          <a:xfrm>
            <a:off x="508000" y="1371601"/>
            <a:ext cx="11039566" cy="4820193"/>
          </a:xfrm>
        </p:spPr>
        <p:txBody>
          <a:bodyPr>
            <a:noAutofit/>
          </a:bodyPr>
          <a:lstStyle/>
          <a:p>
            <a:pPr marL="0" indent="0">
              <a:lnSpc>
                <a:spcPct val="120000"/>
              </a:lnSpc>
              <a:spcBef>
                <a:spcPts val="0"/>
              </a:spcBef>
              <a:buNone/>
            </a:pPr>
            <a:r>
              <a:rPr lang="en-US" sz="2000" dirty="0">
                <a:solidFill>
                  <a:schemeClr val="tx2">
                    <a:lumMod val="50000"/>
                  </a:schemeClr>
                </a:solidFill>
                <a:latin typeface="Source Sans Pro" panose="020B0503030403020204" pitchFamily="34" charset="0"/>
              </a:rPr>
              <a:t>True or False: </a:t>
            </a:r>
          </a:p>
          <a:p>
            <a:pPr marL="0" marR="0" lvl="0" indent="0" algn="l" defTabSz="914400" rtl="0" eaLnBrk="1" fontAlgn="auto" latinLnBrk="0" hangingPunct="1">
              <a:lnSpc>
                <a:spcPct val="120000"/>
              </a:lnSpc>
              <a:spcBef>
                <a:spcPts val="0"/>
              </a:spcBef>
              <a:spcAft>
                <a:spcPts val="1200"/>
              </a:spcAft>
              <a:buClr>
                <a:srgbClr val="C32032"/>
              </a:buClr>
              <a:buSzTx/>
              <a:buFont typeface="Arial" panose="020B0604020202020204" pitchFamily="34" charset="0"/>
              <a:buNone/>
              <a:tabLst/>
              <a:defRPr/>
            </a:pPr>
            <a:r>
              <a:rPr lang="en-US" sz="2000" dirty="0">
                <a:solidFill>
                  <a:prstClr val="black"/>
                </a:solidFill>
                <a:latin typeface="Source Sans Pro" panose="020B0503030403020204" pitchFamily="34" charset="0"/>
              </a:rPr>
              <a:t>Employers may not accept documents with different names. </a:t>
            </a:r>
          </a:p>
          <a:p>
            <a:pPr marL="0" marR="0" lvl="0" indent="0" algn="l" defTabSz="914400" rtl="0" eaLnBrk="1" fontAlgn="auto" latinLnBrk="0" hangingPunct="1">
              <a:lnSpc>
                <a:spcPct val="120000"/>
              </a:lnSpc>
              <a:spcBef>
                <a:spcPct val="20000"/>
              </a:spcBef>
              <a:buClr>
                <a:srgbClr val="C32032"/>
              </a:buClr>
              <a:buSzTx/>
              <a:buFont typeface="Arial" panose="020B0604020202020204" pitchFamily="34" charset="0"/>
              <a:buNone/>
              <a:tabLst/>
              <a:defRPr/>
            </a:pPr>
            <a:r>
              <a:rPr lang="en-US" sz="2000" b="1" dirty="0">
                <a:solidFill>
                  <a:srgbClr val="C32032"/>
                </a:solidFill>
                <a:latin typeface="Source Sans Pro" panose="020B0503030403020204" pitchFamily="34" charset="0"/>
              </a:rPr>
              <a:t>FALSE:</a:t>
            </a:r>
            <a:r>
              <a:rPr lang="en-US" sz="2000" dirty="0">
                <a:solidFill>
                  <a:prstClr val="black"/>
                </a:solidFill>
                <a:latin typeface="Source Sans Pro" panose="020B0503030403020204" pitchFamily="34" charset="0"/>
              </a:rPr>
              <a:t> </a:t>
            </a:r>
          </a:p>
          <a:p>
            <a:pPr marL="0" marR="0" lvl="0" indent="0" algn="l" defTabSz="914400" rtl="0" eaLnBrk="1" fontAlgn="auto" latinLnBrk="0" hangingPunct="1">
              <a:lnSpc>
                <a:spcPct val="120000"/>
              </a:lnSpc>
              <a:spcBef>
                <a:spcPct val="20000"/>
              </a:spcBef>
              <a:buClr>
                <a:srgbClr val="C32032"/>
              </a:buClr>
              <a:buSzTx/>
              <a:buFont typeface="Arial" panose="020B0604020202020204" pitchFamily="34" charset="0"/>
              <a:buNone/>
              <a:tabLst/>
              <a:defRPr/>
            </a:pPr>
            <a:r>
              <a:rPr lang="en-US" sz="2000" b="1" dirty="0">
                <a:solidFill>
                  <a:srgbClr val="C32032"/>
                </a:solidFill>
                <a:effectLst/>
                <a:latin typeface="Source Sans Pro" panose="020B0503030403020204" pitchFamily="34" charset="0"/>
              </a:rPr>
              <a:t>You may accept a document with a different name than the name entered in Section 1 provided that you resolve the question of whether the document reasonably relates to the employee. You also may wish to attach a brief memo to Form I-9 stating the reason for the name discrepancy, along with any supporting documentation the employee provides. An employee may provide documentation to support their name change but is not required to do so. If, however, you determine that the document with a different name does not reasonably appear to be genuine and to relate to the employee, you may ask that they provide other documents from the Lists of Acceptable Documents on Form I-9.</a:t>
            </a:r>
            <a:endParaRPr lang="en-US" sz="2000" b="1" dirty="0">
              <a:solidFill>
                <a:srgbClr val="C32032"/>
              </a:solidFill>
              <a:latin typeface="Source Sans Pro" panose="020B0503030403020204" pitchFamily="34" charset="0"/>
            </a:endParaRPr>
          </a:p>
        </p:txBody>
      </p:sp>
      <p:sp>
        <p:nvSpPr>
          <p:cNvPr id="3" name="Title 2">
            <a:extLst>
              <a:ext uri="{FF2B5EF4-FFF2-40B4-BE49-F238E27FC236}">
                <a16:creationId xmlns:a16="http://schemas.microsoft.com/office/drawing/2014/main" id="{EEEB4378-87B4-A06F-F150-6D779923FA18}"/>
              </a:ext>
            </a:extLst>
          </p:cNvPr>
          <p:cNvSpPr>
            <a:spLocks noGrp="1"/>
          </p:cNvSpPr>
          <p:nvPr>
            <p:ph type="title"/>
          </p:nvPr>
        </p:nvSpPr>
        <p:spPr/>
        <p:txBody>
          <a:bodyPr/>
          <a:lstStyle/>
          <a:p>
            <a:pPr algn="l"/>
            <a:r>
              <a:rPr lang="en-US" dirty="0">
                <a:latin typeface="Source Sans Pro" panose="020B0503030403020204" pitchFamily="34" charset="0"/>
              </a:rPr>
              <a:t>Question #2: </a:t>
            </a:r>
          </a:p>
        </p:txBody>
      </p:sp>
    </p:spTree>
    <p:extLst>
      <p:ext uri="{BB962C8B-B14F-4D97-AF65-F5344CB8AC3E}">
        <p14:creationId xmlns:p14="http://schemas.microsoft.com/office/powerpoint/2010/main" val="323099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F0CE23-B797-446A-9107-263C2FB731A5}"/>
              </a:ext>
            </a:extLst>
          </p:cNvPr>
          <p:cNvSpPr>
            <a:spLocks noGrp="1"/>
          </p:cNvSpPr>
          <p:nvPr>
            <p:ph type="title"/>
          </p:nvPr>
        </p:nvSpPr>
        <p:spPr/>
        <p:txBody>
          <a:bodyPr>
            <a:normAutofit/>
          </a:bodyPr>
          <a:lstStyle/>
          <a:p>
            <a:r>
              <a:rPr lang="en-US" dirty="0">
                <a:latin typeface="Source Sans Pro" panose="020B0503030403020204" pitchFamily="34" charset="0"/>
              </a:rPr>
              <a:t>Lists of Acceptable Documents</a:t>
            </a:r>
          </a:p>
        </p:txBody>
      </p:sp>
      <p:sp>
        <p:nvSpPr>
          <p:cNvPr id="3" name="Content Placeholder 2">
            <a:extLst>
              <a:ext uri="{FF2B5EF4-FFF2-40B4-BE49-F238E27FC236}">
                <a16:creationId xmlns:a16="http://schemas.microsoft.com/office/drawing/2014/main" id="{518E81DB-C12D-42FE-9776-B258674156DE}"/>
              </a:ext>
            </a:extLst>
          </p:cNvPr>
          <p:cNvSpPr>
            <a:spLocks noGrp="1"/>
          </p:cNvSpPr>
          <p:nvPr>
            <p:ph sz="half" idx="2"/>
          </p:nvPr>
        </p:nvSpPr>
        <p:spPr>
          <a:xfrm>
            <a:off x="6035040" y="1463040"/>
            <a:ext cx="5906022" cy="5105400"/>
          </a:xfrm>
        </p:spPr>
        <p:txBody>
          <a:bodyPr lIns="91440" tIns="45720" rIns="91440" bIns="45720" anchor="t">
            <a:normAutofit/>
          </a:bodyPr>
          <a:lstStyle/>
          <a:p>
            <a:pPr marL="0" indent="0" fontAlgn="t">
              <a:spcBef>
                <a:spcPts val="0"/>
              </a:spcBef>
              <a:spcAft>
                <a:spcPts val="1000"/>
              </a:spcAft>
              <a:buNone/>
              <a:defRPr/>
            </a:pPr>
            <a:r>
              <a:rPr lang="en-US" sz="2200" u="sng" dirty="0">
                <a:solidFill>
                  <a:schemeClr val="tx2">
                    <a:lumMod val="50000"/>
                  </a:schemeClr>
                </a:solidFill>
                <a:latin typeface="Source Sans Pro" panose="020B0503030403020204" pitchFamily="34" charset="0"/>
              </a:rPr>
              <a:t>Employee may present either: </a:t>
            </a:r>
            <a:endParaRPr lang="en-US" sz="2200" dirty="0">
              <a:solidFill>
                <a:schemeClr val="tx2">
                  <a:lumMod val="50000"/>
                </a:schemeClr>
              </a:solidFill>
              <a:latin typeface="Source Sans Pro" panose="020B0503030403020204" pitchFamily="34" charset="0"/>
            </a:endParaRPr>
          </a:p>
          <a:p>
            <a:pPr marL="548640" indent="-457200" fontAlgn="t">
              <a:spcBef>
                <a:spcPts val="0"/>
              </a:spcBef>
              <a:spcAft>
                <a:spcPts val="600"/>
              </a:spcAft>
              <a:buBlip>
                <a:blip r:embed="rId3"/>
              </a:buBlip>
              <a:defRPr/>
            </a:pPr>
            <a:r>
              <a:rPr lang="en-US" sz="2200" b="1" dirty="0">
                <a:solidFill>
                  <a:schemeClr val="tx2">
                    <a:lumMod val="50000"/>
                  </a:schemeClr>
                </a:solidFill>
                <a:latin typeface="Source Sans Pro" panose="020B0503030403020204" pitchFamily="34" charset="0"/>
                <a:hlinkClick r:id="rId4"/>
              </a:rPr>
              <a:t>List A document </a:t>
            </a:r>
            <a:r>
              <a:rPr lang="en-US" sz="2200" dirty="0">
                <a:solidFill>
                  <a:schemeClr val="tx2">
                    <a:lumMod val="50000"/>
                  </a:schemeClr>
                </a:solidFill>
                <a:latin typeface="Source Sans Pro" panose="020B0503030403020204" pitchFamily="34" charset="0"/>
              </a:rPr>
              <a:t>that establishes both identity and employment authorization </a:t>
            </a:r>
            <a:endParaRPr lang="en-US" sz="2200" dirty="0">
              <a:solidFill>
                <a:schemeClr val="tx2">
                  <a:lumMod val="50000"/>
                </a:schemeClr>
              </a:solidFill>
              <a:latin typeface="Source Sans Pro" panose="020B0503030403020204" pitchFamily="34" charset="0"/>
              <a:cs typeface="Calibri"/>
            </a:endParaRPr>
          </a:p>
          <a:p>
            <a:pPr marL="163195" indent="0" algn="ctr" fontAlgn="t">
              <a:spcBef>
                <a:spcPts val="0"/>
              </a:spcBef>
              <a:spcAft>
                <a:spcPts val="600"/>
              </a:spcAft>
              <a:buNone/>
              <a:defRPr/>
            </a:pPr>
            <a:r>
              <a:rPr lang="en-US" sz="2200" b="1" dirty="0">
                <a:solidFill>
                  <a:srgbClr val="C00000"/>
                </a:solidFill>
                <a:latin typeface="Source Sans Pro" panose="020B0503030403020204" pitchFamily="34" charset="0"/>
              </a:rPr>
              <a:t>OR</a:t>
            </a:r>
            <a:endParaRPr lang="en-US" sz="2200" b="1" dirty="0">
              <a:solidFill>
                <a:srgbClr val="C00000"/>
              </a:solidFill>
              <a:latin typeface="Source Sans Pro" panose="020B0503030403020204" pitchFamily="34" charset="0"/>
              <a:cs typeface="Calibri"/>
            </a:endParaRPr>
          </a:p>
          <a:p>
            <a:pPr marL="548640" indent="-457200" fontAlgn="t">
              <a:spcBef>
                <a:spcPts val="0"/>
              </a:spcBef>
              <a:spcAft>
                <a:spcPts val="600"/>
              </a:spcAft>
              <a:buBlip>
                <a:blip r:embed="rId3"/>
              </a:buBlip>
              <a:defRPr/>
            </a:pPr>
            <a:r>
              <a:rPr lang="en-US" sz="2200" b="1" dirty="0">
                <a:solidFill>
                  <a:schemeClr val="tx2">
                    <a:lumMod val="50000"/>
                  </a:schemeClr>
                </a:solidFill>
                <a:latin typeface="Source Sans Pro" panose="020B0503030403020204" pitchFamily="34" charset="0"/>
                <a:hlinkClick r:id="rId5"/>
              </a:rPr>
              <a:t>List B document</a:t>
            </a:r>
            <a:r>
              <a:rPr lang="en-US" sz="2200" b="1" dirty="0">
                <a:solidFill>
                  <a:schemeClr val="tx2">
                    <a:lumMod val="50000"/>
                  </a:schemeClr>
                </a:solidFill>
                <a:latin typeface="Source Sans Pro" panose="020B0503030403020204" pitchFamily="34" charset="0"/>
              </a:rPr>
              <a:t> </a:t>
            </a:r>
            <a:r>
              <a:rPr lang="en-US" sz="2200" dirty="0">
                <a:solidFill>
                  <a:schemeClr val="tx2">
                    <a:lumMod val="50000"/>
                  </a:schemeClr>
                </a:solidFill>
                <a:latin typeface="Source Sans Pro" panose="020B0503030403020204" pitchFamily="34" charset="0"/>
              </a:rPr>
              <a:t>that establishes identity (for E-Verify employers, List B document </a:t>
            </a:r>
            <a:r>
              <a:rPr lang="en-US" sz="2200" b="1" dirty="0">
                <a:solidFill>
                  <a:srgbClr val="C00000"/>
                </a:solidFill>
                <a:latin typeface="Source Sans Pro" panose="020B0503030403020204" pitchFamily="34" charset="0"/>
              </a:rPr>
              <a:t>must</a:t>
            </a:r>
            <a:r>
              <a:rPr lang="en-US" sz="2200" dirty="0">
                <a:solidFill>
                  <a:schemeClr val="tx2">
                    <a:lumMod val="50000"/>
                  </a:schemeClr>
                </a:solidFill>
                <a:latin typeface="Source Sans Pro" panose="020B0503030403020204" pitchFamily="34" charset="0"/>
              </a:rPr>
              <a:t> include photo)</a:t>
            </a:r>
            <a:endParaRPr lang="en-US" sz="2200" dirty="0">
              <a:solidFill>
                <a:schemeClr val="tx2">
                  <a:lumMod val="50000"/>
                </a:schemeClr>
              </a:solidFill>
              <a:latin typeface="Source Sans Pro" panose="020B0503030403020204" pitchFamily="34" charset="0"/>
              <a:cs typeface="Calibri"/>
            </a:endParaRPr>
          </a:p>
          <a:p>
            <a:pPr marL="163195" indent="0" algn="ctr" fontAlgn="t">
              <a:spcBef>
                <a:spcPts val="0"/>
              </a:spcBef>
              <a:spcAft>
                <a:spcPts val="600"/>
              </a:spcAft>
              <a:buNone/>
              <a:defRPr/>
            </a:pPr>
            <a:r>
              <a:rPr lang="en-US" sz="2200" b="1" dirty="0">
                <a:solidFill>
                  <a:srgbClr val="C00000"/>
                </a:solidFill>
                <a:latin typeface="Source Sans Pro" panose="020B0503030403020204" pitchFamily="34" charset="0"/>
              </a:rPr>
              <a:t>AND </a:t>
            </a:r>
            <a:endParaRPr lang="en-US" sz="2200" b="1" dirty="0">
              <a:solidFill>
                <a:srgbClr val="C00000"/>
              </a:solidFill>
              <a:latin typeface="Source Sans Pro" panose="020B0503030403020204" pitchFamily="34" charset="0"/>
              <a:cs typeface="Calibri"/>
            </a:endParaRPr>
          </a:p>
          <a:p>
            <a:pPr marL="548640" indent="-457200" fontAlgn="t">
              <a:spcBef>
                <a:spcPts val="0"/>
              </a:spcBef>
              <a:spcAft>
                <a:spcPts val="1800"/>
              </a:spcAft>
              <a:buBlip>
                <a:blip r:embed="rId3"/>
              </a:buBlip>
              <a:defRPr/>
            </a:pPr>
            <a:r>
              <a:rPr lang="en-US" sz="2200" b="1" dirty="0">
                <a:solidFill>
                  <a:schemeClr val="tx2">
                    <a:lumMod val="50000"/>
                  </a:schemeClr>
                </a:solidFill>
                <a:latin typeface="Source Sans Pro" panose="020B0503030403020204" pitchFamily="34" charset="0"/>
                <a:hlinkClick r:id="rId6"/>
              </a:rPr>
              <a:t>List C document</a:t>
            </a:r>
            <a:r>
              <a:rPr lang="en-US" sz="2200" b="1" dirty="0">
                <a:solidFill>
                  <a:schemeClr val="tx2">
                    <a:lumMod val="50000"/>
                  </a:schemeClr>
                </a:solidFill>
                <a:latin typeface="Source Sans Pro" panose="020B0503030403020204" pitchFamily="34" charset="0"/>
              </a:rPr>
              <a:t> </a:t>
            </a:r>
            <a:r>
              <a:rPr lang="en-US" sz="2200" dirty="0">
                <a:solidFill>
                  <a:schemeClr val="tx2">
                    <a:lumMod val="50000"/>
                  </a:schemeClr>
                </a:solidFill>
                <a:latin typeface="Source Sans Pro" panose="020B0503030403020204" pitchFamily="34" charset="0"/>
              </a:rPr>
              <a:t>that establishes employment authorization</a:t>
            </a:r>
          </a:p>
          <a:p>
            <a:pPr marL="163195" indent="0" algn="ctr" fontAlgn="t">
              <a:spcBef>
                <a:spcPts val="0"/>
              </a:spcBef>
              <a:spcAft>
                <a:spcPts val="600"/>
              </a:spcAft>
              <a:buNone/>
              <a:defRPr/>
            </a:pPr>
            <a:r>
              <a:rPr lang="en-US" sz="2200" dirty="0">
                <a:solidFill>
                  <a:schemeClr val="tx2">
                    <a:lumMod val="50000"/>
                  </a:schemeClr>
                </a:solidFill>
                <a:latin typeface="Source Sans Pro" panose="020B0503030403020204" pitchFamily="34" charset="0"/>
              </a:rPr>
              <a:t>You </a:t>
            </a:r>
            <a:r>
              <a:rPr lang="en-US" sz="2200" b="1" dirty="0">
                <a:solidFill>
                  <a:srgbClr val="C32032"/>
                </a:solidFill>
                <a:latin typeface="Source Sans Pro" panose="020B0503030403020204" pitchFamily="34" charset="0"/>
              </a:rPr>
              <a:t>cannot</a:t>
            </a:r>
            <a:r>
              <a:rPr lang="en-US" sz="2200" dirty="0">
                <a:solidFill>
                  <a:schemeClr val="tx2">
                    <a:lumMod val="50000"/>
                  </a:schemeClr>
                </a:solidFill>
                <a:latin typeface="Source Sans Pro" panose="020B0503030403020204" pitchFamily="34" charset="0"/>
              </a:rPr>
              <a:t> specify which document(s) an employee will present from the list</a:t>
            </a:r>
          </a:p>
        </p:txBody>
      </p:sp>
      <p:pic>
        <p:nvPicPr>
          <p:cNvPr id="2" name="Picture 1" descr="Image of current Lists of Acceptable Documents">
            <a:extLst>
              <a:ext uri="{FF2B5EF4-FFF2-40B4-BE49-F238E27FC236}">
                <a16:creationId xmlns:a16="http://schemas.microsoft.com/office/drawing/2014/main" id="{A95B6318-9FEE-4620-FFAD-5BC46E75C974}"/>
              </a:ext>
            </a:extLst>
          </p:cNvPr>
          <p:cNvPicPr>
            <a:picLocks noChangeAspect="1"/>
          </p:cNvPicPr>
          <p:nvPr/>
        </p:nvPicPr>
        <p:blipFill>
          <a:blip r:embed="rId7"/>
          <a:stretch>
            <a:fillRect/>
          </a:stretch>
        </p:blipFill>
        <p:spPr>
          <a:xfrm>
            <a:off x="548640" y="1371600"/>
            <a:ext cx="4976886" cy="47895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7190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4FE28A-9BC0-7AAA-C5CD-F861FAEA3FD4}"/>
              </a:ext>
            </a:extLst>
          </p:cNvPr>
          <p:cNvSpPr>
            <a:spLocks noGrp="1"/>
          </p:cNvSpPr>
          <p:nvPr>
            <p:ph sz="half" idx="1"/>
          </p:nvPr>
        </p:nvSpPr>
        <p:spPr>
          <a:xfrm>
            <a:off x="609599" y="1463040"/>
            <a:ext cx="10972799" cy="4724400"/>
          </a:xfrm>
        </p:spPr>
        <p:txBody>
          <a:bodyPr>
            <a:normAutofit/>
          </a:bodyPr>
          <a:lstStyle/>
          <a:p>
            <a:pPr marL="0" indent="0">
              <a:lnSpc>
                <a:spcPct val="120000"/>
              </a:lnSpc>
              <a:spcBef>
                <a:spcPts val="0"/>
              </a:spcBef>
              <a:buNone/>
            </a:pPr>
            <a:r>
              <a:rPr lang="en-US" sz="2400" i="1" dirty="0">
                <a:solidFill>
                  <a:srgbClr val="012D47"/>
                </a:solidFill>
                <a:latin typeface="Source Sans Pro" panose="020B0503030403020204" pitchFamily="34" charset="0"/>
              </a:rPr>
              <a:t>This presentation is intended for SHRM DC Chapter members. This presentation provides basic guidance about the rules and responsibilities during the employment eligibility verification process. This guidance may change. For up-to-date information, visit the </a:t>
            </a:r>
            <a:r>
              <a:rPr lang="en-US" sz="2400" i="1" dirty="0">
                <a:latin typeface="Source Sans Pro" panose="020B0503030403020204" pitchFamily="34" charset="0"/>
                <a:hlinkClick r:id="rId2"/>
              </a:rPr>
              <a:t>uscis.gov/i-9-central</a:t>
            </a:r>
            <a:r>
              <a:rPr lang="en-US" sz="2400" i="1" dirty="0">
                <a:latin typeface="Source Sans Pro" panose="020B0503030403020204" pitchFamily="34" charset="0"/>
              </a:rPr>
              <a:t> </a:t>
            </a:r>
            <a:r>
              <a:rPr lang="en-US" sz="2400" i="1" dirty="0">
                <a:solidFill>
                  <a:srgbClr val="012D47"/>
                </a:solidFill>
                <a:latin typeface="Source Sans Pro" panose="020B0503030403020204" pitchFamily="34" charset="0"/>
              </a:rPr>
              <a:t>website.</a:t>
            </a:r>
          </a:p>
          <a:p>
            <a:pPr marL="0" indent="0">
              <a:lnSpc>
                <a:spcPct val="120000"/>
              </a:lnSpc>
              <a:spcBef>
                <a:spcPts val="0"/>
              </a:spcBef>
              <a:buNone/>
            </a:pPr>
            <a:endParaRPr lang="en-US" sz="2400" i="1" dirty="0">
              <a:solidFill>
                <a:srgbClr val="012D47"/>
              </a:solidFill>
              <a:latin typeface="Source Sans Pro" panose="020B0503030403020204" pitchFamily="34" charset="0"/>
            </a:endParaRPr>
          </a:p>
          <a:p>
            <a:pPr marL="0" indent="0">
              <a:lnSpc>
                <a:spcPct val="120000"/>
              </a:lnSpc>
              <a:spcBef>
                <a:spcPts val="0"/>
              </a:spcBef>
              <a:buNone/>
            </a:pPr>
            <a:r>
              <a:rPr lang="en-US" sz="2400" i="1" dirty="0">
                <a:solidFill>
                  <a:srgbClr val="012D47"/>
                </a:solidFill>
                <a:latin typeface="Source Sans Pro" panose="020B0503030403020204" pitchFamily="34" charset="0"/>
              </a:rPr>
              <a:t>This presentation is not intended for paid distribution. USCIS reserves all rights in its trademarks and grants no license by providing this presentation</a:t>
            </a:r>
            <a:r>
              <a:rPr lang="en-US" sz="2400" b="0" i="1" u="none" strike="noStrike" dirty="0">
                <a:solidFill>
                  <a:srgbClr val="012D47"/>
                </a:solidFill>
                <a:effectLst/>
                <a:latin typeface="Source Sans Pro" panose="020B0503030403020204" pitchFamily="34" charset="0"/>
              </a:rPr>
              <a:t>. </a:t>
            </a:r>
            <a:r>
              <a:rPr lang="en-US" sz="2400" i="1" dirty="0">
                <a:solidFill>
                  <a:srgbClr val="012D47"/>
                </a:solidFill>
                <a:latin typeface="Source Sans Pro" panose="020B0503030403020204" pitchFamily="34" charset="0"/>
              </a:rPr>
              <a:t>This presentation is not intended for members of the media. For all media inquiries visit the </a:t>
            </a:r>
            <a:r>
              <a:rPr lang="en-US" sz="2400" i="1" dirty="0">
                <a:solidFill>
                  <a:srgbClr val="002060"/>
                </a:solidFill>
                <a:latin typeface="Source Sans Pro" panose="020B0503030403020204" pitchFamily="34" charset="0"/>
                <a:hlinkClick r:id="rId3" tooltip="Link to the USCIS Media Contacts webpage"/>
              </a:rPr>
              <a:t>U.S. Citizenship and Immigration Services Media Contacts</a:t>
            </a:r>
            <a:r>
              <a:rPr lang="en-US" sz="2400" i="1" dirty="0">
                <a:solidFill>
                  <a:srgbClr val="002060"/>
                </a:solidFill>
                <a:latin typeface="Source Sans Pro" panose="020B0503030403020204" pitchFamily="34" charset="0"/>
              </a:rPr>
              <a:t> </a:t>
            </a:r>
            <a:r>
              <a:rPr lang="en-US" sz="2400" i="1" dirty="0">
                <a:solidFill>
                  <a:srgbClr val="012D47"/>
                </a:solidFill>
                <a:latin typeface="Source Sans Pro" panose="020B0503030403020204" pitchFamily="34" charset="0"/>
              </a:rPr>
              <a:t>webpage. </a:t>
            </a:r>
          </a:p>
          <a:p>
            <a:pPr marL="0" indent="0">
              <a:spcBef>
                <a:spcPts val="0"/>
              </a:spcBef>
              <a:buNone/>
            </a:pPr>
            <a:endParaRPr lang="en-US" sz="2600" i="1" dirty="0">
              <a:solidFill>
                <a:srgbClr val="012D47"/>
              </a:solidFill>
              <a:latin typeface="Source Sans Pro" panose="020B0503030403020204" pitchFamily="34" charset="0"/>
            </a:endParaRPr>
          </a:p>
          <a:p>
            <a:pPr marL="0" indent="0">
              <a:buNone/>
            </a:pPr>
            <a:endParaRPr lang="en-US" dirty="0"/>
          </a:p>
        </p:txBody>
      </p:sp>
      <p:sp>
        <p:nvSpPr>
          <p:cNvPr id="4" name="Title 3">
            <a:extLst>
              <a:ext uri="{FF2B5EF4-FFF2-40B4-BE49-F238E27FC236}">
                <a16:creationId xmlns:a16="http://schemas.microsoft.com/office/drawing/2014/main" id="{EAC865DA-23FB-294E-F6FC-58304ED38896}"/>
              </a:ext>
            </a:extLst>
          </p:cNvPr>
          <p:cNvSpPr>
            <a:spLocks noGrp="1"/>
          </p:cNvSpPr>
          <p:nvPr>
            <p:ph type="title"/>
          </p:nvPr>
        </p:nvSpPr>
        <p:spPr/>
        <p:txBody>
          <a:bodyPr/>
          <a:lstStyle/>
          <a:p>
            <a:r>
              <a:rPr lang="en-US" dirty="0">
                <a:latin typeface="Source Sans Pro" panose="020B0503030403020204" pitchFamily="34" charset="0"/>
              </a:rPr>
              <a:t>Disclaimer</a:t>
            </a:r>
          </a:p>
        </p:txBody>
      </p:sp>
    </p:spTree>
    <p:extLst>
      <p:ext uri="{BB962C8B-B14F-4D97-AF65-F5344CB8AC3E}">
        <p14:creationId xmlns:p14="http://schemas.microsoft.com/office/powerpoint/2010/main" val="3061333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5ECAAAEF-BA6D-443C-8795-10EA0EB2314E}"/>
              </a:ext>
            </a:extLst>
          </p:cNvPr>
          <p:cNvSpPr>
            <a:spLocks noGrp="1"/>
          </p:cNvSpPr>
          <p:nvPr>
            <p:ph type="title"/>
          </p:nvPr>
        </p:nvSpPr>
        <p:spPr>
          <a:xfrm>
            <a:off x="182880" y="0"/>
            <a:ext cx="10972800" cy="1143000"/>
          </a:xfrm>
        </p:spPr>
        <p:txBody>
          <a:bodyPr>
            <a:normAutofit/>
          </a:bodyPr>
          <a:lstStyle/>
          <a:p>
            <a:pPr algn="l"/>
            <a:r>
              <a:rPr lang="en-US" dirty="0">
                <a:latin typeface="Source Sans Pro" panose="020B0503030403020204" pitchFamily="34" charset="0"/>
              </a:rPr>
              <a:t>Section 2: </a:t>
            </a:r>
            <a:br>
              <a:rPr lang="en-US" dirty="0">
                <a:latin typeface="Source Sans Pro" panose="020B0503030403020204" pitchFamily="34" charset="0"/>
              </a:rPr>
            </a:br>
            <a:r>
              <a:rPr lang="en-US" sz="2800" dirty="0">
                <a:latin typeface="Source Sans Pro" panose="020B0503030403020204" pitchFamily="34" charset="0"/>
              </a:rPr>
              <a:t>Examining Documents</a:t>
            </a:r>
          </a:p>
        </p:txBody>
      </p:sp>
      <p:sp>
        <p:nvSpPr>
          <p:cNvPr id="5" name="Content Placeholder 1">
            <a:extLst>
              <a:ext uri="{FF2B5EF4-FFF2-40B4-BE49-F238E27FC236}">
                <a16:creationId xmlns:a16="http://schemas.microsoft.com/office/drawing/2014/main" id="{5270944C-0352-47B0-97A3-570A976F44D9}"/>
              </a:ext>
            </a:extLst>
          </p:cNvPr>
          <p:cNvSpPr>
            <a:spLocks noGrp="1"/>
          </p:cNvSpPr>
          <p:nvPr>
            <p:ph sz="half" idx="13"/>
          </p:nvPr>
        </p:nvSpPr>
        <p:spPr>
          <a:xfrm>
            <a:off x="457200" y="1371600"/>
            <a:ext cx="6121400" cy="4876800"/>
          </a:xfrm>
        </p:spPr>
        <p:txBody>
          <a:bodyPr/>
          <a:lstStyle/>
          <a:p>
            <a:pPr marL="0" indent="0">
              <a:lnSpc>
                <a:spcPct val="125000"/>
              </a:lnSpc>
              <a:spcBef>
                <a:spcPts val="1200"/>
              </a:spcBef>
              <a:buNone/>
            </a:pPr>
            <a:r>
              <a:rPr lang="en-US" sz="2200" u="sng" dirty="0">
                <a:solidFill>
                  <a:schemeClr val="tx2">
                    <a:lumMod val="50000"/>
                  </a:schemeClr>
                </a:solidFill>
                <a:latin typeface="Source Sans Pro" panose="020B0503030403020204" pitchFamily="34" charset="0"/>
              </a:rPr>
              <a:t>Acceptable documents must:</a:t>
            </a:r>
          </a:p>
          <a:p>
            <a:pPr marL="457200" marR="0" lvl="0" indent="-457200" algn="l" defTabSz="914400" rtl="0" eaLnBrk="1" fontAlgn="t" latinLnBrk="0" hangingPunct="1">
              <a:lnSpc>
                <a:spcPct val="125000"/>
              </a:lnSpc>
              <a:spcBef>
                <a:spcPts val="0"/>
              </a:spcBef>
              <a:spcAft>
                <a:spcPts val="600"/>
              </a:spcAft>
              <a:buClr>
                <a:srgbClr val="C32032"/>
              </a:buClr>
              <a:buSzTx/>
              <a:buFont typeface="Arial" panose="020B0604020202020204" pitchFamily="34" charset="0"/>
              <a:buBlip>
                <a:blip r:embed="rId2"/>
              </a:buBlip>
              <a:tabLst/>
              <a:defRPr/>
            </a:pPr>
            <a:r>
              <a:rPr lang="en-US" sz="2200" dirty="0">
                <a:solidFill>
                  <a:schemeClr val="tx2">
                    <a:lumMod val="50000"/>
                  </a:schemeClr>
                </a:solidFill>
                <a:latin typeface="Source Sans Pro" panose="020B0503030403020204" pitchFamily="34" charset="0"/>
              </a:rPr>
              <a:t>Be original (Photocopies are not permissible)</a:t>
            </a:r>
            <a:r>
              <a:rPr lang="en-US" sz="2200" b="1" dirty="0">
                <a:solidFill>
                  <a:srgbClr val="C00000"/>
                </a:solidFill>
                <a:latin typeface="Source Sans Pro" panose="020B0503030403020204" pitchFamily="34" charset="0"/>
              </a:rPr>
              <a:t>*</a:t>
            </a:r>
          </a:p>
          <a:p>
            <a:pPr marL="457200" marR="0" lvl="0" indent="-457200" algn="l" defTabSz="914400" rtl="0" eaLnBrk="1" fontAlgn="t" latinLnBrk="0" hangingPunct="1">
              <a:lnSpc>
                <a:spcPct val="125000"/>
              </a:lnSpc>
              <a:spcBef>
                <a:spcPts val="0"/>
              </a:spcBef>
              <a:spcAft>
                <a:spcPts val="600"/>
              </a:spcAft>
              <a:buClr>
                <a:srgbClr val="C32032"/>
              </a:buClr>
              <a:buSzTx/>
              <a:buFont typeface="Arial" panose="020B0604020202020204" pitchFamily="34" charset="0"/>
              <a:buBlip>
                <a:blip r:embed="rId2"/>
              </a:buBlip>
              <a:tabLst/>
              <a:defRPr/>
            </a:pPr>
            <a:r>
              <a:rPr lang="en-US" sz="2200" dirty="0">
                <a:solidFill>
                  <a:schemeClr val="tx2">
                    <a:lumMod val="50000"/>
                  </a:schemeClr>
                </a:solidFill>
                <a:latin typeface="Source Sans Pro" panose="020B0503030403020204" pitchFamily="34" charset="0"/>
              </a:rPr>
              <a:t>Be unexpired</a:t>
            </a:r>
            <a:r>
              <a:rPr lang="en-US" sz="2200" b="1" dirty="0">
                <a:solidFill>
                  <a:srgbClr val="C00000"/>
                </a:solidFill>
                <a:latin typeface="Source Sans Pro" panose="020B0503030403020204" pitchFamily="34" charset="0"/>
              </a:rPr>
              <a:t>**</a:t>
            </a:r>
          </a:p>
          <a:p>
            <a:pPr marL="457200" marR="0" lvl="0" indent="-457200" algn="l" defTabSz="914400" rtl="0" eaLnBrk="1" fontAlgn="t" latinLnBrk="0" hangingPunct="1">
              <a:lnSpc>
                <a:spcPct val="125000"/>
              </a:lnSpc>
              <a:spcBef>
                <a:spcPts val="0"/>
              </a:spcBef>
              <a:spcAft>
                <a:spcPts val="600"/>
              </a:spcAft>
              <a:buClr>
                <a:srgbClr val="C32032"/>
              </a:buClr>
              <a:buSzTx/>
              <a:buFont typeface="Arial" panose="020B0604020202020204" pitchFamily="34" charset="0"/>
              <a:buBlip>
                <a:blip r:embed="rId2"/>
              </a:buBlip>
              <a:tabLst/>
              <a:defRPr/>
            </a:pPr>
            <a:r>
              <a:rPr lang="en-US" sz="2200" dirty="0">
                <a:solidFill>
                  <a:schemeClr val="tx2">
                    <a:lumMod val="50000"/>
                  </a:schemeClr>
                </a:solidFill>
                <a:latin typeface="Source Sans Pro" panose="020B0503030403020204" pitchFamily="34" charset="0"/>
              </a:rPr>
              <a:t>Reasonably appear </a:t>
            </a:r>
            <a:r>
              <a:rPr lang="en-US" sz="2200" dirty="0">
                <a:solidFill>
                  <a:srgbClr val="C00000"/>
                </a:solidFill>
                <a:latin typeface="Source Sans Pro" panose="020B0503030403020204" pitchFamily="34" charset="0"/>
              </a:rPr>
              <a:t>GENUINE</a:t>
            </a:r>
          </a:p>
          <a:p>
            <a:pPr marL="457200" indent="-457200" fontAlgn="t">
              <a:lnSpc>
                <a:spcPct val="125000"/>
              </a:lnSpc>
              <a:spcBef>
                <a:spcPts val="0"/>
              </a:spcBef>
              <a:spcAft>
                <a:spcPts val="600"/>
              </a:spcAft>
              <a:buBlip>
                <a:blip r:embed="rId2"/>
              </a:buBlip>
              <a:defRPr/>
            </a:pPr>
            <a:r>
              <a:rPr lang="en-US" sz="2200" dirty="0">
                <a:solidFill>
                  <a:schemeClr val="tx2">
                    <a:lumMod val="50000"/>
                  </a:schemeClr>
                </a:solidFill>
                <a:latin typeface="Source Sans Pro" panose="020B0503030403020204" pitchFamily="34" charset="0"/>
              </a:rPr>
              <a:t>Relate to the individual presenting it</a:t>
            </a:r>
          </a:p>
          <a:p>
            <a:pPr marL="163195" marR="0" lvl="0" indent="0" algn="l" defTabSz="914400" rtl="0" eaLnBrk="1" fontAlgn="t" latinLnBrk="0" hangingPunct="1">
              <a:lnSpc>
                <a:spcPct val="125000"/>
              </a:lnSpc>
              <a:spcBef>
                <a:spcPts val="0"/>
              </a:spcBef>
              <a:spcAft>
                <a:spcPts val="600"/>
              </a:spcAft>
              <a:buClr>
                <a:srgbClr val="C32032"/>
              </a:buClr>
              <a:buSzTx/>
              <a:buNone/>
              <a:tabLst/>
              <a:defRPr/>
            </a:pPr>
            <a:endParaRPr lang="en-US" sz="1800" dirty="0">
              <a:solidFill>
                <a:schemeClr val="tx2">
                  <a:lumMod val="50000"/>
                </a:schemeClr>
              </a:solidFill>
              <a:latin typeface="Source Sans Pro" panose="020B0503030403020204" pitchFamily="34" charset="0"/>
            </a:endParaRPr>
          </a:p>
          <a:p>
            <a:pPr marL="0" indent="0">
              <a:spcBef>
                <a:spcPts val="0"/>
              </a:spcBef>
              <a:buNone/>
            </a:pPr>
            <a:r>
              <a:rPr lang="en-US" sz="1800" b="1" dirty="0">
                <a:solidFill>
                  <a:srgbClr val="C00000"/>
                </a:solidFill>
                <a:latin typeface="Source Sans Pro" panose="020B0503030403020204" pitchFamily="34" charset="0"/>
              </a:rPr>
              <a:t>* </a:t>
            </a:r>
            <a:r>
              <a:rPr lang="en-US" sz="1800" dirty="0">
                <a:solidFill>
                  <a:schemeClr val="tx2">
                    <a:lumMod val="50000"/>
                  </a:schemeClr>
                </a:solidFill>
                <a:latin typeface="Source Sans Pro" panose="020B0503030403020204" pitchFamily="34" charset="0"/>
              </a:rPr>
              <a:t>You may accept a certified copy of a birth certificate </a:t>
            </a:r>
          </a:p>
          <a:p>
            <a:pPr marL="0" indent="0">
              <a:spcBef>
                <a:spcPts val="0"/>
              </a:spcBef>
              <a:spcAft>
                <a:spcPts val="1800"/>
              </a:spcAft>
              <a:buNone/>
            </a:pPr>
            <a:r>
              <a:rPr lang="en-US" sz="1800" dirty="0">
                <a:solidFill>
                  <a:schemeClr val="tx2">
                    <a:lumMod val="50000"/>
                  </a:schemeClr>
                </a:solidFill>
                <a:latin typeface="Source Sans Pro" panose="020B0503030403020204" pitchFamily="34" charset="0"/>
              </a:rPr>
              <a:t>issued by a state, county, municipal authority or outlying possession of the United States that bears an official seal.</a:t>
            </a:r>
          </a:p>
          <a:p>
            <a:pPr marL="0" marR="0" lvl="0" indent="0" fontAlgn="auto">
              <a:lnSpc>
                <a:spcPct val="100000"/>
              </a:lnSpc>
              <a:spcBef>
                <a:spcPts val="0"/>
              </a:spcBef>
              <a:spcAft>
                <a:spcPts val="0"/>
              </a:spcAft>
              <a:buSzTx/>
              <a:buNone/>
              <a:tabLst/>
              <a:defRPr/>
            </a:pPr>
            <a:r>
              <a:rPr kumimoji="0" lang="en-US" sz="1800" b="1" i="0" u="none" strike="noStrike" kern="1200" cap="none" spc="0" normalizeH="0" baseline="0" noProof="0" dirty="0">
                <a:ln>
                  <a:noFill/>
                </a:ln>
                <a:solidFill>
                  <a:srgbClr val="C00000"/>
                </a:solidFill>
                <a:effectLst/>
                <a:uLnTx/>
                <a:uFillTx/>
                <a:latin typeface="Source Sans Pro" panose="020B0503030403020204" pitchFamily="34" charset="0"/>
                <a:cs typeface="Arial" panose="020B0604020202020204" pitchFamily="34" charset="0"/>
              </a:rPr>
              <a:t>*</a:t>
            </a:r>
            <a:r>
              <a:rPr lang="en-US" sz="1800" b="1" dirty="0">
                <a:solidFill>
                  <a:srgbClr val="C00000"/>
                </a:solidFill>
                <a:latin typeface="Source Sans Pro" panose="020B0503030403020204" pitchFamily="34" charset="0"/>
                <a:cs typeface="Arial" panose="020B0604020202020204" pitchFamily="34" charset="0"/>
              </a:rPr>
              <a:t>* </a:t>
            </a:r>
            <a:r>
              <a:rPr lang="en-US" sz="1800" dirty="0">
                <a:solidFill>
                  <a:schemeClr val="tx2">
                    <a:lumMod val="50000"/>
                  </a:schemeClr>
                </a:solidFill>
                <a:latin typeface="Source Sans Pro" panose="020B0503030403020204" pitchFamily="34" charset="0"/>
              </a:rPr>
              <a:t>Be mindful of recent automatic extensions for Form I-766, Employment Authorization Documents (EADs) and Form I-551, Permanent Resident Cards (PRCs). </a:t>
            </a:r>
          </a:p>
          <a:p>
            <a:pPr marL="0" indent="0">
              <a:buNone/>
            </a:pPr>
            <a:endParaRPr lang="en-US" dirty="0"/>
          </a:p>
        </p:txBody>
      </p:sp>
      <p:pic>
        <p:nvPicPr>
          <p:cNvPr id="9" name="Picture 8" descr="Example of a State of Mississippi Identification card ">
            <a:extLst>
              <a:ext uri="{FF2B5EF4-FFF2-40B4-BE49-F238E27FC236}">
                <a16:creationId xmlns:a16="http://schemas.microsoft.com/office/drawing/2014/main" id="{37123F57-F756-4318-99E3-98B16C0555CF}"/>
              </a:ext>
            </a:extLst>
          </p:cNvPr>
          <p:cNvPicPr>
            <a:picLocks noChangeAspect="1"/>
          </p:cNvPicPr>
          <p:nvPr/>
        </p:nvPicPr>
        <p:blipFill>
          <a:blip r:embed="rId3"/>
          <a:stretch>
            <a:fillRect/>
          </a:stretch>
        </p:blipFill>
        <p:spPr>
          <a:xfrm>
            <a:off x="7033431" y="1691763"/>
            <a:ext cx="1589698" cy="2299064"/>
          </a:xfrm>
          <a:prstGeom prst="rect">
            <a:avLst/>
          </a:prstGeom>
          <a:effectLst>
            <a:outerShdw blurRad="63500" sx="102000" sy="102000" algn="ctr" rotWithShape="0">
              <a:prstClr val="black">
                <a:alpha val="40000"/>
              </a:prstClr>
            </a:outerShdw>
          </a:effectLst>
        </p:spPr>
      </p:pic>
      <p:pic>
        <p:nvPicPr>
          <p:cNvPr id="7" name="Picture 6" descr="Example of a Social Security Card ">
            <a:extLst>
              <a:ext uri="{FF2B5EF4-FFF2-40B4-BE49-F238E27FC236}">
                <a16:creationId xmlns:a16="http://schemas.microsoft.com/office/drawing/2014/main" id="{3F14766C-6FFA-47B2-923C-52DBF66A4507}"/>
              </a:ext>
            </a:extLst>
          </p:cNvPr>
          <p:cNvPicPr>
            <a:picLocks noChangeAspect="1"/>
          </p:cNvPicPr>
          <p:nvPr/>
        </p:nvPicPr>
        <p:blipFill>
          <a:blip r:embed="rId4"/>
          <a:stretch>
            <a:fillRect/>
          </a:stretch>
        </p:blipFill>
        <p:spPr>
          <a:xfrm>
            <a:off x="8798560" y="1408984"/>
            <a:ext cx="2377440" cy="1432311"/>
          </a:xfrm>
          <a:prstGeom prst="rect">
            <a:avLst/>
          </a:prstGeom>
          <a:effectLst>
            <a:outerShdw blurRad="63500" sx="102000" sy="102000" algn="ctr" rotWithShape="0">
              <a:prstClr val="black">
                <a:alpha val="40000"/>
              </a:prstClr>
            </a:outerShdw>
          </a:effectLst>
        </p:spPr>
      </p:pic>
      <p:pic>
        <p:nvPicPr>
          <p:cNvPr id="8" name="Picture 7" descr="Example of an I-766, Employment Authorization Document">
            <a:extLst>
              <a:ext uri="{FF2B5EF4-FFF2-40B4-BE49-F238E27FC236}">
                <a16:creationId xmlns:a16="http://schemas.microsoft.com/office/drawing/2014/main" id="{591ED0C7-E00B-4074-A0D4-81CDE1EAC781}"/>
              </a:ext>
            </a:extLst>
          </p:cNvPr>
          <p:cNvPicPr>
            <a:picLocks noChangeAspect="1"/>
          </p:cNvPicPr>
          <p:nvPr/>
        </p:nvPicPr>
        <p:blipFill>
          <a:blip r:embed="rId5"/>
          <a:stretch>
            <a:fillRect/>
          </a:stretch>
        </p:blipFill>
        <p:spPr>
          <a:xfrm>
            <a:off x="8798560" y="2977916"/>
            <a:ext cx="2377440" cy="1495974"/>
          </a:xfrm>
          <a:prstGeom prst="rect">
            <a:avLst/>
          </a:prstGeom>
          <a:effectLst>
            <a:outerShdw blurRad="63500" sx="102000" sy="102000" algn="ctr" rotWithShape="0">
              <a:prstClr val="black">
                <a:alpha val="40000"/>
              </a:prstClr>
            </a:outerShdw>
          </a:effectLst>
        </p:spPr>
      </p:pic>
      <p:graphicFrame>
        <p:nvGraphicFramePr>
          <p:cNvPr id="6" name="Table 14">
            <a:extLst>
              <a:ext uri="{FF2B5EF4-FFF2-40B4-BE49-F238E27FC236}">
                <a16:creationId xmlns:a16="http://schemas.microsoft.com/office/drawing/2014/main" id="{9D7B6CA1-D124-4DE8-9775-E9EF43CE4768}"/>
              </a:ext>
            </a:extLst>
          </p:cNvPr>
          <p:cNvGraphicFramePr>
            <a:graphicFrameLocks noGrp="1"/>
          </p:cNvGraphicFramePr>
          <p:nvPr>
            <p:extLst>
              <p:ext uri="{D42A27DB-BD31-4B8C-83A1-F6EECF244321}">
                <p14:modId xmlns:p14="http://schemas.microsoft.com/office/powerpoint/2010/main" val="3197604058"/>
              </p:ext>
            </p:extLst>
          </p:nvPr>
        </p:nvGraphicFramePr>
        <p:xfrm>
          <a:off x="7033431" y="4687250"/>
          <a:ext cx="4548968" cy="1463040"/>
        </p:xfrm>
        <a:graphic>
          <a:graphicData uri="http://schemas.openxmlformats.org/drawingml/2006/table">
            <a:tbl>
              <a:tblPr firstRow="1" bandRow="1">
                <a:tableStyleId>{125E5076-3810-47DD-B79F-674D7AD40C01}</a:tableStyleId>
              </a:tblPr>
              <a:tblGrid>
                <a:gridCol w="4548968">
                  <a:extLst>
                    <a:ext uri="{9D8B030D-6E8A-4147-A177-3AD203B41FA5}">
                      <a16:colId xmlns:a16="http://schemas.microsoft.com/office/drawing/2014/main" val="576381090"/>
                    </a:ext>
                  </a:extLst>
                </a:gridCol>
              </a:tblGrid>
              <a:tr h="365760">
                <a:tc>
                  <a:txBody>
                    <a:bodyPr/>
                    <a:lstStyle/>
                    <a:p>
                      <a:pPr algn="ctr"/>
                      <a:r>
                        <a:rPr lang="en-US" sz="1800" dirty="0">
                          <a:solidFill>
                            <a:schemeClr val="bg1"/>
                          </a:solidFill>
                          <a:latin typeface="Segoe UI" panose="020B0502040204020203" pitchFamily="34" charset="0"/>
                          <a:cs typeface="Segoe UI" panose="020B0502040204020203" pitchFamily="34" charset="0"/>
                        </a:rPr>
                        <a:t>** IMPORTANT LINKS **</a:t>
                      </a: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437168123"/>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50000"/>
                            </a:schemeClr>
                          </a:solidFill>
                          <a:latin typeface="Segoe UI" panose="020B0502040204020203" pitchFamily="34" charset="0"/>
                          <a:cs typeface="Segoe UI" panose="020B0502040204020203" pitchFamily="34" charset="0"/>
                          <a:hlinkClick r:id="rId6"/>
                        </a:rPr>
                        <a:t>Acceptable Document Examples</a:t>
                      </a:r>
                      <a:endParaRPr lang="en-US" sz="1800" b="1" dirty="0">
                        <a:solidFill>
                          <a:schemeClr val="tx2">
                            <a:lumMod val="50000"/>
                          </a:schemeClr>
                        </a:solidFill>
                        <a:latin typeface="Segoe UI" panose="020B0502040204020203" pitchFamily="34" charset="0"/>
                        <a:cs typeface="Segoe UI" panose="020B0502040204020203" pitchFamily="34" charset="0"/>
                      </a:endParaRP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61259713"/>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50000"/>
                            </a:schemeClr>
                          </a:solidFill>
                          <a:latin typeface="Segoe UI" panose="020B0502040204020203" pitchFamily="34" charset="0"/>
                          <a:cs typeface="Segoe UI" panose="020B0502040204020203" pitchFamily="34" charset="0"/>
                          <a:hlinkClick r:id="rId7"/>
                        </a:rPr>
                        <a:t>Receipts</a:t>
                      </a:r>
                      <a:endParaRPr lang="en-US" sz="1800" b="1" dirty="0">
                        <a:solidFill>
                          <a:schemeClr val="tx2">
                            <a:lumMod val="50000"/>
                          </a:schemeClr>
                        </a:solidFill>
                        <a:latin typeface="Segoe UI" panose="020B0502040204020203" pitchFamily="34" charset="0"/>
                        <a:cs typeface="Segoe UI" panose="020B0502040204020203" pitchFamily="34" charset="0"/>
                      </a:endParaRP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79360525"/>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50000"/>
                            </a:schemeClr>
                          </a:solidFill>
                          <a:latin typeface="Segoe UI" panose="020B0502040204020203" pitchFamily="34" charset="0"/>
                          <a:cs typeface="Segoe UI" panose="020B0502040204020203" pitchFamily="34" charset="0"/>
                          <a:hlinkClick r:id="rId8"/>
                        </a:rPr>
                        <a:t>Automatic Extensions</a:t>
                      </a:r>
                      <a:endParaRPr lang="en-US" sz="1800" b="1" dirty="0">
                        <a:solidFill>
                          <a:schemeClr val="tx2">
                            <a:lumMod val="50000"/>
                          </a:schemeClr>
                        </a:solidFill>
                        <a:latin typeface="Segoe UI" panose="020B0502040204020203" pitchFamily="34" charset="0"/>
                        <a:cs typeface="Segoe UI" panose="020B0502040204020203" pitchFamily="34" charset="0"/>
                      </a:endParaRP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8433366"/>
                  </a:ext>
                </a:extLst>
              </a:tr>
            </a:tbl>
          </a:graphicData>
        </a:graphic>
      </p:graphicFrame>
    </p:spTree>
    <p:extLst>
      <p:ext uri="{BB962C8B-B14F-4D97-AF65-F5344CB8AC3E}">
        <p14:creationId xmlns:p14="http://schemas.microsoft.com/office/powerpoint/2010/main" val="230719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 y="0"/>
            <a:ext cx="8229600" cy="1143000"/>
          </a:xfrm>
        </p:spPr>
        <p:txBody>
          <a:bodyPr/>
          <a:lstStyle/>
          <a:p>
            <a:pPr algn="l"/>
            <a:r>
              <a:rPr lang="en-US" dirty="0">
                <a:latin typeface="Source Sans Pro" panose="020B0503030403020204" pitchFamily="34" charset="0"/>
              </a:rPr>
              <a:t>Authorized Representative</a:t>
            </a:r>
          </a:p>
        </p:txBody>
      </p:sp>
      <p:sp>
        <p:nvSpPr>
          <p:cNvPr id="7" name="Title 1"/>
          <p:cNvSpPr>
            <a:spLocks noGrp="1"/>
          </p:cNvSpPr>
          <p:nvPr>
            <p:ph sz="half" idx="13"/>
          </p:nvPr>
        </p:nvSpPr>
        <p:spPr>
          <a:xfrm>
            <a:off x="457200" y="1371600"/>
            <a:ext cx="10972800" cy="4678363"/>
          </a:xfrm>
        </p:spPr>
        <p:txBody>
          <a:bodyPr>
            <a:normAutofit lnSpcReduction="10000"/>
          </a:bodyPr>
          <a:lstStyle/>
          <a:p>
            <a:pPr marL="0" indent="0">
              <a:lnSpc>
                <a:spcPct val="125000"/>
              </a:lnSpc>
              <a:buNone/>
            </a:pPr>
            <a:r>
              <a:rPr lang="en-US" sz="2200" dirty="0">
                <a:solidFill>
                  <a:schemeClr val="tx2">
                    <a:lumMod val="50000"/>
                  </a:schemeClr>
                </a:solidFill>
                <a:latin typeface="Source Sans Pro" panose="020B0503030403020204" pitchFamily="34" charset="0"/>
              </a:rPr>
              <a:t>You may designate, hire, or contract with any person you choose to complete, update or make corrections to Section 2 or Supplement B on your behalf. This person is known as an authorized representative.</a:t>
            </a:r>
          </a:p>
          <a:p>
            <a:pPr marL="457200" marR="0" lvl="0" indent="-457200" algn="l" defTabSz="914400" rtl="0" eaLnBrk="1" fontAlgn="t" latinLnBrk="0" hangingPunct="1">
              <a:spcBef>
                <a:spcPts val="0"/>
              </a:spcBef>
              <a:spcAft>
                <a:spcPts val="600"/>
              </a:spcAft>
              <a:buClr>
                <a:srgbClr val="C32032"/>
              </a:buClr>
              <a:buSzTx/>
              <a:buFont typeface="Arial" panose="020B0604020202020204" pitchFamily="34" charset="0"/>
              <a:buBlip>
                <a:blip r:embed="rId3"/>
              </a:buBlip>
              <a:tabLst/>
              <a:defRPr/>
            </a:pPr>
            <a:r>
              <a:rPr lang="en-US" sz="2200" kern="0" dirty="0">
                <a:solidFill>
                  <a:schemeClr val="tx2">
                    <a:lumMod val="50000"/>
                  </a:schemeClr>
                </a:solidFill>
                <a:latin typeface="Source Sans Pro" panose="020B0503030403020204" pitchFamily="34" charset="0"/>
              </a:rPr>
              <a:t>He or she must carry out full Form I-9 responsibilities</a:t>
            </a:r>
            <a:endParaRPr lang="en-US" sz="2200" dirty="0">
              <a:solidFill>
                <a:schemeClr val="tx2">
                  <a:lumMod val="50000"/>
                </a:schemeClr>
              </a:solidFill>
              <a:latin typeface="Source Sans Pro" panose="020B0503030403020204" pitchFamily="34" charset="0"/>
              <a:cs typeface="Arial" panose="020B0604020202020204" pitchFamily="34" charset="0"/>
            </a:endParaRPr>
          </a:p>
          <a:p>
            <a:pPr marL="457200" marR="0" lvl="0" indent="-457200" algn="l" defTabSz="914400" rtl="0" eaLnBrk="1" fontAlgn="t" latinLnBrk="0" hangingPunct="1">
              <a:spcBef>
                <a:spcPts val="0"/>
              </a:spcBef>
              <a:spcAft>
                <a:spcPts val="600"/>
              </a:spcAft>
              <a:buClr>
                <a:srgbClr val="C32032"/>
              </a:buClr>
              <a:buSzTx/>
              <a:buFont typeface="Arial" panose="020B0604020202020204" pitchFamily="34" charset="0"/>
              <a:buBlip>
                <a:blip r:embed="rId3"/>
              </a:buBlip>
              <a:tabLst/>
              <a:defRPr/>
            </a:pPr>
            <a:r>
              <a:rPr lang="en-US" sz="2200" dirty="0">
                <a:solidFill>
                  <a:schemeClr val="tx2">
                    <a:lumMod val="50000"/>
                  </a:schemeClr>
                </a:solidFill>
                <a:latin typeface="Source Sans Pro" panose="020B0503030403020204" pitchFamily="34" charset="0"/>
                <a:cs typeface="Arial" panose="020B0604020202020204" pitchFamily="34" charset="0"/>
              </a:rPr>
              <a:t>E</a:t>
            </a:r>
            <a:r>
              <a:rPr lang="en-US" sz="2200" dirty="0">
                <a:solidFill>
                  <a:schemeClr val="tx2">
                    <a:lumMod val="50000"/>
                  </a:schemeClr>
                </a:solidFill>
                <a:latin typeface="Source Sans Pro" panose="020B0503030403020204" pitchFamily="34" charset="0"/>
              </a:rPr>
              <a:t>mployees CANNOT act as authorized representatives for their own Form I-9 </a:t>
            </a:r>
          </a:p>
          <a:p>
            <a:pPr marL="457200" indent="-457200" fontAlgn="t">
              <a:spcBef>
                <a:spcPts val="0"/>
              </a:spcBef>
              <a:spcAft>
                <a:spcPts val="600"/>
              </a:spcAft>
              <a:buBlip>
                <a:blip r:embed="rId3"/>
              </a:buBlip>
              <a:defRPr/>
            </a:pPr>
            <a:r>
              <a:rPr lang="en-US" sz="2200" kern="0" dirty="0">
                <a:solidFill>
                  <a:schemeClr val="tx2">
                    <a:lumMod val="50000"/>
                  </a:schemeClr>
                </a:solidFill>
                <a:latin typeface="Source Sans Pro" panose="020B0503030403020204" pitchFamily="34" charset="0"/>
              </a:rPr>
              <a:t>You,  the employer, are still liable for any violations</a:t>
            </a:r>
          </a:p>
          <a:p>
            <a:pPr marL="457200" marR="0" lvl="0" indent="-457200" algn="l" defTabSz="914400" rtl="0" eaLnBrk="1" fontAlgn="t" latinLnBrk="0" hangingPunct="1">
              <a:spcBef>
                <a:spcPts val="0"/>
              </a:spcBef>
              <a:spcAft>
                <a:spcPts val="600"/>
              </a:spcAft>
              <a:buClr>
                <a:srgbClr val="C32032"/>
              </a:buClr>
              <a:buSzTx/>
              <a:buFont typeface="Arial" panose="020B0604020202020204" pitchFamily="34" charset="0"/>
              <a:buBlip>
                <a:blip r:embed="rId3"/>
              </a:buBlip>
              <a:tabLst/>
              <a:defRPr/>
            </a:pPr>
            <a:r>
              <a:rPr lang="en-US" sz="2200" dirty="0">
                <a:solidFill>
                  <a:schemeClr val="tx2">
                    <a:lumMod val="50000"/>
                  </a:schemeClr>
                </a:solidFill>
                <a:latin typeface="Source Sans Pro" panose="020B0503030403020204" pitchFamily="34" charset="0"/>
              </a:rPr>
              <a:t>Examples of Authorized Representatives:</a:t>
            </a:r>
          </a:p>
          <a:p>
            <a:pPr marL="914400" lvl="2" indent="-274320">
              <a:spcBef>
                <a:spcPts val="0"/>
              </a:spcBef>
              <a:spcAft>
                <a:spcPts val="600"/>
              </a:spcAft>
              <a:buFont typeface="Wingdings" panose="05000000000000000000" pitchFamily="2" charset="2"/>
              <a:buChar char="§"/>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Personnel officer</a:t>
            </a:r>
          </a:p>
          <a:p>
            <a:pPr marL="914400" lvl="2" indent="-274320">
              <a:spcBef>
                <a:spcPts val="0"/>
              </a:spcBef>
              <a:spcAft>
                <a:spcPts val="600"/>
              </a:spcAft>
              <a:buFont typeface="Wingdings" panose="05000000000000000000" pitchFamily="2" charset="2"/>
              <a:buChar char="§"/>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Foreman</a:t>
            </a:r>
          </a:p>
          <a:p>
            <a:pPr marL="914400" lvl="2" indent="-274320">
              <a:spcBef>
                <a:spcPts val="0"/>
              </a:spcBef>
              <a:spcAft>
                <a:spcPts val="600"/>
              </a:spcAft>
              <a:buFont typeface="Wingdings" panose="05000000000000000000" pitchFamily="2" charset="2"/>
              <a:buChar char="§"/>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Agent</a:t>
            </a:r>
          </a:p>
          <a:p>
            <a:pPr marL="914400" lvl="2" indent="-274320">
              <a:spcBef>
                <a:spcPts val="0"/>
              </a:spcBef>
              <a:spcAft>
                <a:spcPts val="600"/>
              </a:spcAft>
              <a:buFont typeface="Wingdings" panose="05000000000000000000" pitchFamily="2" charset="2"/>
              <a:buChar char="§"/>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Supervisor</a:t>
            </a:r>
          </a:p>
          <a:p>
            <a:pPr marL="914400" lvl="2" indent="-274320">
              <a:spcBef>
                <a:spcPts val="0"/>
              </a:spcBef>
              <a:spcAft>
                <a:spcPts val="600"/>
              </a:spcAft>
              <a:buFont typeface="Wingdings" panose="05000000000000000000" pitchFamily="2" charset="2"/>
              <a:buChar char="§"/>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Notary Public</a:t>
            </a:r>
          </a:p>
          <a:p>
            <a:pPr marL="906145" lvl="1" indent="-342900" fontAlgn="t">
              <a:spcBef>
                <a:spcPts val="0"/>
              </a:spcBef>
              <a:spcAft>
                <a:spcPts val="600"/>
              </a:spcAft>
              <a:buClr>
                <a:srgbClr val="C32032"/>
              </a:buClr>
              <a:buBlip>
                <a:blip r:embed="rId3"/>
              </a:buBlip>
              <a:defRPr/>
            </a:pPr>
            <a:endParaRPr lang="en-US" sz="1500" dirty="0">
              <a:latin typeface="Source Sans Pro" panose="020B0503030403020204" pitchFamily="34" charset="0"/>
            </a:endParaRPr>
          </a:p>
        </p:txBody>
      </p:sp>
      <p:pic>
        <p:nvPicPr>
          <p:cNvPr id="9" name="Picture 2" descr="A person showing a person something on the computer&#1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3694080"/>
            <a:ext cx="3521761" cy="2268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936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1CF9-3A5B-0669-04F4-5D322E62B845}"/>
              </a:ext>
            </a:extLst>
          </p:cNvPr>
          <p:cNvSpPr>
            <a:spLocks noGrp="1"/>
          </p:cNvSpPr>
          <p:nvPr>
            <p:ph sz="half" idx="13"/>
          </p:nvPr>
        </p:nvSpPr>
        <p:spPr/>
        <p:txBody>
          <a:bodyPr>
            <a:normAutofit/>
          </a:bodyPr>
          <a:lstStyle/>
          <a:p>
            <a:pPr marL="0" indent="0">
              <a:spcBef>
                <a:spcPts val="0"/>
              </a:spcBef>
              <a:spcAft>
                <a:spcPts val="1200"/>
              </a:spcAft>
              <a:buNone/>
            </a:pPr>
            <a:r>
              <a:rPr lang="en-US" sz="2600" dirty="0">
                <a:solidFill>
                  <a:schemeClr val="tx2">
                    <a:lumMod val="50000"/>
                  </a:schemeClr>
                </a:solidFill>
                <a:latin typeface="Source Sans Pro" panose="020B0503030403020204" pitchFamily="34" charset="0"/>
              </a:rPr>
              <a:t>True or False: </a:t>
            </a:r>
          </a:p>
          <a:p>
            <a:pPr marL="0" indent="0">
              <a:spcAft>
                <a:spcPts val="1200"/>
              </a:spcAft>
              <a:buNone/>
            </a:pPr>
            <a:r>
              <a:rPr lang="en-US" sz="2600" dirty="0">
                <a:latin typeface="Source Sans Pro" panose="020B0503030403020204" pitchFamily="34" charset="0"/>
              </a:rPr>
              <a:t>If you elect to photocopy Form I-9 identity and employment authorization documents, you only need to do so for Non-Citizens and documents with which you are unfamiliar (i.e., foreign passport, temporary I-551 stamp, I-94, etc.).</a:t>
            </a:r>
          </a:p>
        </p:txBody>
      </p:sp>
      <p:sp>
        <p:nvSpPr>
          <p:cNvPr id="3" name="Title 2">
            <a:extLst>
              <a:ext uri="{FF2B5EF4-FFF2-40B4-BE49-F238E27FC236}">
                <a16:creationId xmlns:a16="http://schemas.microsoft.com/office/drawing/2014/main" id="{E745AA5B-B7EC-05B6-E54C-2562E375909B}"/>
              </a:ext>
            </a:extLst>
          </p:cNvPr>
          <p:cNvSpPr>
            <a:spLocks noGrp="1"/>
          </p:cNvSpPr>
          <p:nvPr>
            <p:ph type="title"/>
          </p:nvPr>
        </p:nvSpPr>
        <p:spPr/>
        <p:txBody>
          <a:bodyPr/>
          <a:lstStyle/>
          <a:p>
            <a:r>
              <a:rPr lang="en-US" dirty="0"/>
              <a:t>Question 3: </a:t>
            </a:r>
          </a:p>
        </p:txBody>
      </p:sp>
    </p:spTree>
    <p:extLst>
      <p:ext uri="{BB962C8B-B14F-4D97-AF65-F5344CB8AC3E}">
        <p14:creationId xmlns:p14="http://schemas.microsoft.com/office/powerpoint/2010/main" val="4085395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1CF9-3A5B-0669-04F4-5D322E62B845}"/>
              </a:ext>
            </a:extLst>
          </p:cNvPr>
          <p:cNvSpPr>
            <a:spLocks noGrp="1"/>
          </p:cNvSpPr>
          <p:nvPr>
            <p:ph sz="half" idx="13"/>
          </p:nvPr>
        </p:nvSpPr>
        <p:spPr>
          <a:xfrm>
            <a:off x="508000" y="1371601"/>
            <a:ext cx="10972800" cy="5107576"/>
          </a:xfrm>
        </p:spPr>
        <p:txBody>
          <a:bodyPr>
            <a:normAutofit/>
          </a:bodyPr>
          <a:lstStyle/>
          <a:p>
            <a:pPr marL="0" indent="0">
              <a:spcBef>
                <a:spcPts val="0"/>
              </a:spcBef>
              <a:spcAft>
                <a:spcPts val="1200"/>
              </a:spcAft>
              <a:buNone/>
            </a:pPr>
            <a:r>
              <a:rPr lang="en-US" sz="2600" dirty="0">
                <a:solidFill>
                  <a:schemeClr val="tx2">
                    <a:lumMod val="50000"/>
                  </a:schemeClr>
                </a:solidFill>
                <a:latin typeface="Source Sans Pro" panose="020B0503030403020204" pitchFamily="34" charset="0"/>
              </a:rPr>
              <a:t>True or False: </a:t>
            </a:r>
          </a:p>
          <a:p>
            <a:pPr marL="0" indent="0">
              <a:spcAft>
                <a:spcPts val="1200"/>
              </a:spcAft>
              <a:buNone/>
            </a:pPr>
            <a:r>
              <a:rPr lang="en-US" sz="2600" dirty="0">
                <a:latin typeface="Source Sans Pro" panose="020B0503030403020204" pitchFamily="34" charset="0"/>
              </a:rPr>
              <a:t>If you elect to photocopy Form I-9 identity and employment authorization documents, you only need to do so for Non-Citizens and documents with which you are unfamiliar (i.e., foreign passport, temporary I-551 stamp, I-94, etc.) </a:t>
            </a:r>
          </a:p>
          <a:p>
            <a:pPr marL="0" indent="0">
              <a:buNone/>
            </a:pPr>
            <a:r>
              <a:rPr lang="en-US" sz="2600" b="1" dirty="0">
                <a:solidFill>
                  <a:srgbClr val="C32032"/>
                </a:solidFill>
                <a:latin typeface="Source Sans Pro" panose="020B0503030403020204" pitchFamily="34" charset="0"/>
              </a:rPr>
              <a:t>FALSE: </a:t>
            </a:r>
          </a:p>
          <a:p>
            <a:pPr marL="0" indent="0">
              <a:buNone/>
            </a:pPr>
            <a:r>
              <a:rPr lang="en-US" sz="2600" b="1" i="0" dirty="0">
                <a:solidFill>
                  <a:srgbClr val="C32032"/>
                </a:solidFill>
                <a:effectLst/>
                <a:latin typeface="Source Sans Pro" panose="020B0503030403020204" pitchFamily="34" charset="0"/>
              </a:rPr>
              <a:t>If you make copies, they should be made consistently for all new hires and reverified employees, regardless of national origin, citizenship, or immigration status, or you may violate anti-discrimination laws.</a:t>
            </a:r>
          </a:p>
        </p:txBody>
      </p:sp>
      <p:sp>
        <p:nvSpPr>
          <p:cNvPr id="3" name="Title 2">
            <a:extLst>
              <a:ext uri="{FF2B5EF4-FFF2-40B4-BE49-F238E27FC236}">
                <a16:creationId xmlns:a16="http://schemas.microsoft.com/office/drawing/2014/main" id="{E745AA5B-B7EC-05B6-E54C-2562E375909B}"/>
              </a:ext>
            </a:extLst>
          </p:cNvPr>
          <p:cNvSpPr>
            <a:spLocks noGrp="1"/>
          </p:cNvSpPr>
          <p:nvPr>
            <p:ph type="title"/>
          </p:nvPr>
        </p:nvSpPr>
        <p:spPr/>
        <p:txBody>
          <a:bodyPr/>
          <a:lstStyle/>
          <a:p>
            <a:r>
              <a:rPr lang="en-US" dirty="0"/>
              <a:t>Answer #3: </a:t>
            </a:r>
          </a:p>
        </p:txBody>
      </p:sp>
    </p:spTree>
    <p:extLst>
      <p:ext uri="{BB962C8B-B14F-4D97-AF65-F5344CB8AC3E}">
        <p14:creationId xmlns:p14="http://schemas.microsoft.com/office/powerpoint/2010/main" val="2082473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FC1902-5C3A-4819-9806-CF4438159674}"/>
              </a:ext>
            </a:extLst>
          </p:cNvPr>
          <p:cNvSpPr>
            <a:spLocks noGrp="1"/>
          </p:cNvSpPr>
          <p:nvPr>
            <p:ph type="title"/>
          </p:nvPr>
        </p:nvSpPr>
        <p:spPr>
          <a:xfrm>
            <a:off x="182880" y="0"/>
            <a:ext cx="10972800" cy="1143000"/>
          </a:xfrm>
        </p:spPr>
        <p:txBody>
          <a:bodyPr>
            <a:normAutofit/>
          </a:bodyPr>
          <a:lstStyle/>
          <a:p>
            <a:r>
              <a:rPr lang="en-US" dirty="0">
                <a:latin typeface="Source Sans Pro" panose="020B0503030403020204" pitchFamily="34" charset="0"/>
              </a:rPr>
              <a:t>Section 2:</a:t>
            </a:r>
            <a:br>
              <a:rPr lang="en-US" sz="2800" dirty="0">
                <a:latin typeface="Source Sans Pro" panose="020B0503030403020204" pitchFamily="34" charset="0"/>
              </a:rPr>
            </a:br>
            <a:r>
              <a:rPr lang="en-US" sz="2800" dirty="0">
                <a:latin typeface="Source Sans Pro" panose="020B0503030403020204" pitchFamily="34" charset="0"/>
              </a:rPr>
              <a:t>Photocopying Documents</a:t>
            </a:r>
          </a:p>
        </p:txBody>
      </p:sp>
      <p:sp>
        <p:nvSpPr>
          <p:cNvPr id="2" name="Content Placeholder 1">
            <a:extLst>
              <a:ext uri="{FF2B5EF4-FFF2-40B4-BE49-F238E27FC236}">
                <a16:creationId xmlns:a16="http://schemas.microsoft.com/office/drawing/2014/main" id="{81068024-1B5C-4518-9326-850545F9097F}"/>
              </a:ext>
            </a:extLst>
          </p:cNvPr>
          <p:cNvSpPr>
            <a:spLocks noGrp="1"/>
          </p:cNvSpPr>
          <p:nvPr>
            <p:ph sz="half" idx="1"/>
          </p:nvPr>
        </p:nvSpPr>
        <p:spPr>
          <a:xfrm>
            <a:off x="457200" y="1371600"/>
            <a:ext cx="6248400" cy="4898571"/>
          </a:xfrm>
        </p:spPr>
        <p:txBody>
          <a:bodyPr lIns="0" tIns="0" rIns="0">
            <a:normAutofit fontScale="77500" lnSpcReduction="20000"/>
          </a:bodyPr>
          <a:lstStyle/>
          <a:p>
            <a:pPr marL="457200" marR="0" lvl="0" indent="-457200" algn="l" defTabSz="914400" rtl="0" eaLnBrk="1" fontAlgn="t" latinLnBrk="0" hangingPunct="1">
              <a:lnSpc>
                <a:spcPct val="120000"/>
              </a:lnSpc>
              <a:spcBef>
                <a:spcPts val="0"/>
              </a:spcBef>
              <a:spcAft>
                <a:spcPts val="300"/>
              </a:spcAft>
              <a:buClr>
                <a:srgbClr val="C32032"/>
              </a:buClr>
              <a:buSzTx/>
              <a:buFont typeface="Arial" panose="020B0604020202020204" pitchFamily="34" charset="0"/>
              <a:buBlip>
                <a:blip r:embed="rId3"/>
              </a:buBlip>
              <a:tabLst/>
              <a:defRPr/>
            </a:pPr>
            <a:r>
              <a:rPr lang="en-US" b="0" i="0" u="none" strike="noStrike" baseline="0" dirty="0">
                <a:solidFill>
                  <a:schemeClr val="tx2">
                    <a:lumMod val="50000"/>
                  </a:schemeClr>
                </a:solidFill>
                <a:latin typeface="Source Sans Pro" panose="020B0503030403020204" pitchFamily="34" charset="0"/>
              </a:rPr>
              <a:t>Must photocopy List A </a:t>
            </a:r>
            <a:r>
              <a:rPr lang="en-US" b="0" i="0" u="none" strike="noStrike" baseline="0" dirty="0" err="1">
                <a:solidFill>
                  <a:schemeClr val="tx2">
                    <a:lumMod val="50000"/>
                  </a:schemeClr>
                </a:solidFill>
                <a:latin typeface="Source Sans Pro" panose="020B0503030403020204" pitchFamily="34" charset="0"/>
              </a:rPr>
              <a:t>Photomatching</a:t>
            </a:r>
            <a:r>
              <a:rPr lang="en-US" b="0" i="0" u="none" strike="noStrike" baseline="0" dirty="0">
                <a:solidFill>
                  <a:schemeClr val="tx2">
                    <a:lumMod val="50000"/>
                  </a:schemeClr>
                </a:solidFill>
                <a:latin typeface="Source Sans Pro" panose="020B0503030403020204" pitchFamily="34" charset="0"/>
              </a:rPr>
              <a:t> documents: </a:t>
            </a:r>
          </a:p>
          <a:p>
            <a:pPr marL="914400" lvl="1" indent="-274320" fontAlgn="t">
              <a:lnSpc>
                <a:spcPct val="120000"/>
              </a:lnSpc>
              <a:spcBef>
                <a:spcPts val="0"/>
              </a:spcBef>
              <a:spcAft>
                <a:spcPts val="300"/>
              </a:spcAft>
              <a:buClr>
                <a:srgbClr val="C32032"/>
              </a:buClr>
              <a:defRPr/>
            </a:pPr>
            <a:r>
              <a:rPr lang="en-US" sz="2800" b="0" i="0" u="none" strike="noStrike" baseline="0" dirty="0">
                <a:solidFill>
                  <a:schemeClr val="tx2">
                    <a:lumMod val="50000"/>
                  </a:schemeClr>
                </a:solidFill>
                <a:latin typeface="Source Sans Pro" panose="020B0503030403020204" pitchFamily="34" charset="0"/>
              </a:rPr>
              <a:t>US Passport/Passport card</a:t>
            </a:r>
          </a:p>
          <a:p>
            <a:pPr marL="914400" lvl="1" indent="-274320" fontAlgn="t">
              <a:lnSpc>
                <a:spcPct val="120000"/>
              </a:lnSpc>
              <a:spcBef>
                <a:spcPts val="0"/>
              </a:spcBef>
              <a:spcAft>
                <a:spcPts val="300"/>
              </a:spcAft>
              <a:buClr>
                <a:srgbClr val="C32032"/>
              </a:buClr>
              <a:defRPr/>
            </a:pPr>
            <a:r>
              <a:rPr lang="en-US" sz="2800" dirty="0">
                <a:solidFill>
                  <a:schemeClr val="tx2">
                    <a:lumMod val="50000"/>
                  </a:schemeClr>
                </a:solidFill>
                <a:latin typeface="Source Sans Pro" panose="020B0503030403020204" pitchFamily="34" charset="0"/>
              </a:rPr>
              <a:t>Permanent Resident Card (Form I-551)</a:t>
            </a:r>
          </a:p>
          <a:p>
            <a:pPr marL="914400" lvl="1" indent="-274320" fontAlgn="t">
              <a:lnSpc>
                <a:spcPct val="120000"/>
              </a:lnSpc>
              <a:spcBef>
                <a:spcPts val="0"/>
              </a:spcBef>
              <a:spcAft>
                <a:spcPts val="600"/>
              </a:spcAft>
              <a:buClr>
                <a:srgbClr val="C32032"/>
              </a:buClr>
              <a:defRPr/>
            </a:pPr>
            <a:r>
              <a:rPr lang="en-US" sz="2800" b="0" i="0" u="none" strike="noStrike" baseline="0" dirty="0">
                <a:solidFill>
                  <a:schemeClr val="tx2">
                    <a:lumMod val="50000"/>
                  </a:schemeClr>
                </a:solidFill>
                <a:latin typeface="Source Sans Pro" panose="020B0503030403020204" pitchFamily="34" charset="0"/>
              </a:rPr>
              <a:t>Employment Authorization Card (Form I-766)</a:t>
            </a:r>
          </a:p>
          <a:p>
            <a:pPr marL="457200" marR="0" lvl="0" indent="-457200" algn="l" defTabSz="914400" rtl="0" eaLnBrk="1" fontAlgn="t" latinLnBrk="0" hangingPunct="1">
              <a:lnSpc>
                <a:spcPct val="120000"/>
              </a:lnSpc>
              <a:spcBef>
                <a:spcPts val="0"/>
              </a:spcBef>
              <a:spcAft>
                <a:spcPts val="600"/>
              </a:spcAft>
              <a:buClr>
                <a:srgbClr val="C32032"/>
              </a:buClr>
              <a:buSzTx/>
              <a:buFont typeface="Arial" panose="020B0604020202020204" pitchFamily="34" charset="0"/>
              <a:buBlip>
                <a:blip r:embed="rId3"/>
              </a:buBlip>
              <a:tabLst/>
              <a:defRPr/>
            </a:pPr>
            <a:r>
              <a:rPr lang="en-US" b="0" i="0" u="none" strike="noStrike" baseline="0" dirty="0">
                <a:solidFill>
                  <a:schemeClr val="tx2">
                    <a:lumMod val="50000"/>
                  </a:schemeClr>
                </a:solidFill>
                <a:latin typeface="Source Sans Pro" panose="020B0503030403020204" pitchFamily="34" charset="0"/>
              </a:rPr>
              <a:t>If you </a:t>
            </a:r>
            <a:r>
              <a:rPr lang="en-US" dirty="0">
                <a:solidFill>
                  <a:schemeClr val="tx2">
                    <a:lumMod val="50000"/>
                  </a:schemeClr>
                </a:solidFill>
                <a:latin typeface="Source Sans Pro" panose="020B0503030403020204" pitchFamily="34" charset="0"/>
                <a:cs typeface="Arial" panose="020B0604020202020204" pitchFamily="34" charset="0"/>
              </a:rPr>
              <a:t>choose to make copies of an </a:t>
            </a:r>
            <a:r>
              <a:rPr lang="en-US" b="0" i="0" u="none" strike="noStrike" baseline="0" dirty="0">
                <a:solidFill>
                  <a:schemeClr val="tx2">
                    <a:lumMod val="50000"/>
                  </a:schemeClr>
                </a:solidFill>
                <a:latin typeface="Source Sans Pro" panose="020B0503030403020204" pitchFamily="34" charset="0"/>
              </a:rPr>
              <a:t>employee’s documents, </a:t>
            </a:r>
            <a:r>
              <a:rPr lang="en-US" b="1" i="0" u="none" strike="noStrike" baseline="0" dirty="0">
                <a:solidFill>
                  <a:srgbClr val="C00000"/>
                </a:solidFill>
                <a:latin typeface="Source Sans Pro" panose="020B0503030403020204" pitchFamily="34" charset="0"/>
              </a:rPr>
              <a:t>you must do so for ALL employees </a:t>
            </a:r>
          </a:p>
          <a:p>
            <a:pPr marL="457200" marR="0" lvl="0" indent="-457200" algn="l" defTabSz="914400" rtl="0" eaLnBrk="1" fontAlgn="t" latinLnBrk="0" hangingPunct="1">
              <a:lnSpc>
                <a:spcPct val="120000"/>
              </a:lnSpc>
              <a:spcBef>
                <a:spcPts val="0"/>
              </a:spcBef>
              <a:spcAft>
                <a:spcPts val="600"/>
              </a:spcAft>
              <a:buClr>
                <a:srgbClr val="C32032"/>
              </a:buClr>
              <a:buSzTx/>
              <a:buFont typeface="Arial" panose="020B0604020202020204" pitchFamily="34" charset="0"/>
              <a:buBlip>
                <a:blip r:embed="rId3"/>
              </a:buBlip>
              <a:tabLst/>
              <a:defRPr/>
            </a:pPr>
            <a:r>
              <a:rPr lang="en-US" b="0" i="0" u="none" strike="noStrike" baseline="0" dirty="0">
                <a:solidFill>
                  <a:schemeClr val="tx2">
                    <a:lumMod val="50000"/>
                  </a:schemeClr>
                </a:solidFill>
                <a:latin typeface="Source Sans Pro" panose="020B0503030403020204" pitchFamily="34" charset="0"/>
              </a:rPr>
              <a:t>Retain </a:t>
            </a:r>
            <a:r>
              <a:rPr lang="en-US" dirty="0">
                <a:solidFill>
                  <a:schemeClr val="tx2">
                    <a:lumMod val="50000"/>
                  </a:schemeClr>
                </a:solidFill>
                <a:latin typeface="Source Sans Pro" panose="020B0503030403020204" pitchFamily="34" charset="0"/>
              </a:rPr>
              <a:t>document </a:t>
            </a:r>
            <a:r>
              <a:rPr lang="en-US" b="0" i="0" u="none" strike="noStrike" baseline="0" dirty="0">
                <a:solidFill>
                  <a:schemeClr val="tx2">
                    <a:lumMod val="50000"/>
                  </a:schemeClr>
                </a:solidFill>
                <a:latin typeface="Source Sans Pro" panose="020B0503030403020204" pitchFamily="34" charset="0"/>
              </a:rPr>
              <a:t>copies with their Form I-9 or their personnel record</a:t>
            </a:r>
          </a:p>
          <a:p>
            <a:pPr marL="457200" marR="0" lvl="0" indent="-457200" algn="l" defTabSz="914400" rtl="0" eaLnBrk="1" fontAlgn="t" latinLnBrk="0" hangingPunct="1">
              <a:lnSpc>
                <a:spcPct val="120000"/>
              </a:lnSpc>
              <a:spcBef>
                <a:spcPts val="0"/>
              </a:spcBef>
              <a:spcAft>
                <a:spcPts val="300"/>
              </a:spcAft>
              <a:buClr>
                <a:srgbClr val="C32032"/>
              </a:buClr>
              <a:buSzTx/>
              <a:buFont typeface="Arial" panose="020B0604020202020204" pitchFamily="34" charset="0"/>
              <a:buBlip>
                <a:blip r:embed="rId3"/>
              </a:buBlip>
              <a:tabLst/>
              <a:defRPr/>
            </a:pPr>
            <a:r>
              <a:rPr lang="en-US" dirty="0">
                <a:solidFill>
                  <a:schemeClr val="tx2">
                    <a:lumMod val="50000"/>
                  </a:schemeClr>
                </a:solidFill>
                <a:latin typeface="Source Sans Pro" panose="020B0503030403020204" pitchFamily="34" charset="0"/>
              </a:rPr>
              <a:t>Do not destroy or dispose of copies of documents</a:t>
            </a:r>
          </a:p>
          <a:p>
            <a:pPr marL="914400" lvl="1" indent="-274320" fontAlgn="t">
              <a:lnSpc>
                <a:spcPct val="120000"/>
              </a:lnSpc>
              <a:spcBef>
                <a:spcPts val="0"/>
              </a:spcBef>
              <a:spcAft>
                <a:spcPts val="600"/>
              </a:spcAft>
              <a:buClr>
                <a:srgbClr val="C32032"/>
              </a:buClr>
              <a:defRPr/>
            </a:pPr>
            <a:r>
              <a:rPr lang="en-US" sz="2800" b="0" i="0" u="none" strike="noStrike" baseline="0" dirty="0">
                <a:solidFill>
                  <a:schemeClr val="tx2">
                    <a:lumMod val="50000"/>
                  </a:schemeClr>
                </a:solidFill>
                <a:latin typeface="Source Sans Pro" panose="020B0503030403020204" pitchFamily="34" charset="0"/>
              </a:rPr>
              <a:t>Copies of documents must be retained pursuant to </a:t>
            </a:r>
            <a:r>
              <a:rPr lang="en-US" sz="2800" dirty="0">
                <a:solidFill>
                  <a:schemeClr val="tx2">
                    <a:lumMod val="50000"/>
                  </a:schemeClr>
                </a:solidFill>
                <a:latin typeface="Source Sans Pro" panose="020B0503030403020204" pitchFamily="34" charset="0"/>
              </a:rPr>
              <a:t>Form I-9 retention rule</a:t>
            </a:r>
          </a:p>
          <a:p>
            <a:pPr marL="457200" marR="0" lvl="0" indent="-457200" algn="l" defTabSz="914400" rtl="0" eaLnBrk="1" fontAlgn="t" latinLnBrk="0" hangingPunct="1">
              <a:lnSpc>
                <a:spcPct val="120000"/>
              </a:lnSpc>
              <a:spcBef>
                <a:spcPts val="0"/>
              </a:spcBef>
              <a:spcAft>
                <a:spcPts val="600"/>
              </a:spcAft>
              <a:buClr>
                <a:srgbClr val="C32032"/>
              </a:buClr>
              <a:buSzTx/>
              <a:buFont typeface="Arial" panose="020B0604020202020204" pitchFamily="34" charset="0"/>
              <a:buBlip>
                <a:blip r:embed="rId3"/>
              </a:buBlip>
              <a:tabLst/>
              <a:defRPr/>
            </a:pPr>
            <a:r>
              <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ICE IMAGE best practice</a:t>
            </a:r>
            <a:endParaRPr lang="en-US" dirty="0"/>
          </a:p>
        </p:txBody>
      </p:sp>
      <p:graphicFrame>
        <p:nvGraphicFramePr>
          <p:cNvPr id="5" name="Table 5">
            <a:extLst>
              <a:ext uri="{FF2B5EF4-FFF2-40B4-BE49-F238E27FC236}">
                <a16:creationId xmlns:a16="http://schemas.microsoft.com/office/drawing/2014/main" id="{4E6FE1F6-8453-46DD-9248-F43A95E32C90}"/>
              </a:ext>
            </a:extLst>
          </p:cNvPr>
          <p:cNvGraphicFramePr>
            <a:graphicFrameLocks noGrp="1"/>
          </p:cNvGraphicFramePr>
          <p:nvPr>
            <p:ph sz="half" idx="2"/>
            <p:extLst>
              <p:ext uri="{D42A27DB-BD31-4B8C-83A1-F6EECF244321}">
                <p14:modId xmlns:p14="http://schemas.microsoft.com/office/powerpoint/2010/main" val="1391199568"/>
              </p:ext>
            </p:extLst>
          </p:nvPr>
        </p:nvGraphicFramePr>
        <p:xfrm>
          <a:off x="6858000" y="1676400"/>
          <a:ext cx="4965698" cy="3840480"/>
        </p:xfrm>
        <a:graphic>
          <a:graphicData uri="http://schemas.openxmlformats.org/drawingml/2006/table">
            <a:tbl>
              <a:tblPr firstRow="1" bandRow="1">
                <a:tableStyleId>{5C22544A-7EE6-4342-B048-85BDC9FD1C3A}</a:tableStyleId>
              </a:tblPr>
              <a:tblGrid>
                <a:gridCol w="2482849">
                  <a:extLst>
                    <a:ext uri="{9D8B030D-6E8A-4147-A177-3AD203B41FA5}">
                      <a16:colId xmlns:a16="http://schemas.microsoft.com/office/drawing/2014/main" val="247303453"/>
                    </a:ext>
                  </a:extLst>
                </a:gridCol>
                <a:gridCol w="2482849">
                  <a:extLst>
                    <a:ext uri="{9D8B030D-6E8A-4147-A177-3AD203B41FA5}">
                      <a16:colId xmlns:a16="http://schemas.microsoft.com/office/drawing/2014/main" val="2632618591"/>
                    </a:ext>
                  </a:extLst>
                </a:gridCol>
              </a:tblGrid>
              <a:tr h="914400">
                <a:tc>
                  <a:txBody>
                    <a:bodyPr/>
                    <a:lstStyle/>
                    <a:p>
                      <a:pPr algn="ctr"/>
                      <a:r>
                        <a:rPr lang="en-US" sz="2000" b="1" dirty="0">
                          <a:latin typeface="Segoe UI" panose="020B0502040204020203" pitchFamily="34" charset="0"/>
                          <a:cs typeface="Segoe UI" panose="020B0502040204020203" pitchFamily="34" charset="0"/>
                        </a:rPr>
                        <a:t>START COPYING DOCUMENTS</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rgbClr val="002B47"/>
                    </a:solidFill>
                  </a:tcPr>
                </a:tc>
                <a:tc>
                  <a:txBody>
                    <a:bodyPr/>
                    <a:lstStyle/>
                    <a:p>
                      <a:pPr algn="ctr"/>
                      <a:r>
                        <a:rPr lang="en-US" sz="2000" b="1" dirty="0">
                          <a:latin typeface="Segoe UI" panose="020B0502040204020203" pitchFamily="34" charset="0"/>
                          <a:cs typeface="Segoe UI" panose="020B0502040204020203" pitchFamily="34" charset="0"/>
                        </a:rPr>
                        <a:t>STOP COPYING DOCUMENTS</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rgbClr val="C32032"/>
                    </a:solidFill>
                  </a:tcPr>
                </a:tc>
                <a:extLst>
                  <a:ext uri="{0D108BD9-81ED-4DB2-BD59-A6C34878D82A}">
                    <a16:rowId xmlns:a16="http://schemas.microsoft.com/office/drawing/2014/main" val="3411710958"/>
                  </a:ext>
                </a:extLst>
              </a:tr>
              <a:tr h="548640">
                <a:tc>
                  <a:txBody>
                    <a:bodyPr/>
                    <a:lstStyle/>
                    <a:p>
                      <a:pPr algn="ctr"/>
                      <a:r>
                        <a:rPr lang="en-US" sz="2000" b="1" dirty="0">
                          <a:solidFill>
                            <a:schemeClr val="tx2">
                              <a:lumMod val="50000"/>
                            </a:schemeClr>
                          </a:solidFill>
                          <a:latin typeface="Segoe UI" panose="020B0502040204020203" pitchFamily="34" charset="0"/>
                          <a:cs typeface="Segoe UI" panose="020B0502040204020203" pitchFamily="34" charset="0"/>
                        </a:rPr>
                        <a:t>Create a policy memo</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tc>
                  <a:txBody>
                    <a:bodyPr/>
                    <a:lstStyle/>
                    <a:p>
                      <a:pPr algn="ctr"/>
                      <a:r>
                        <a:rPr lang="en-US" sz="2000" b="1" dirty="0">
                          <a:solidFill>
                            <a:schemeClr val="tx2">
                              <a:lumMod val="50000"/>
                            </a:schemeClr>
                          </a:solidFill>
                          <a:latin typeface="Segoe UI" panose="020B0502040204020203" pitchFamily="34" charset="0"/>
                          <a:cs typeface="Segoe UI" panose="020B0502040204020203" pitchFamily="34" charset="0"/>
                        </a:rPr>
                        <a:t>Create a policy memo</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extLst>
                  <a:ext uri="{0D108BD9-81ED-4DB2-BD59-A6C34878D82A}">
                    <a16:rowId xmlns:a16="http://schemas.microsoft.com/office/drawing/2014/main" val="3039788326"/>
                  </a:ext>
                </a:extLst>
              </a:tr>
              <a:tr h="914400">
                <a:tc>
                  <a:txBody>
                    <a:bodyPr/>
                    <a:lstStyle/>
                    <a:p>
                      <a:pPr algn="ctr"/>
                      <a:r>
                        <a:rPr lang="en-US" sz="2000" b="1" dirty="0">
                          <a:solidFill>
                            <a:schemeClr val="tx2">
                              <a:lumMod val="50000"/>
                            </a:schemeClr>
                          </a:solidFill>
                          <a:latin typeface="Segoe UI" panose="020B0502040204020203" pitchFamily="34" charset="0"/>
                          <a:cs typeface="Segoe UI" panose="020B0502040204020203" pitchFamily="34" charset="0"/>
                        </a:rPr>
                        <a:t>Copy </a:t>
                      </a:r>
                      <a:r>
                        <a:rPr lang="en-US" sz="2000" b="1" dirty="0">
                          <a:solidFill>
                            <a:srgbClr val="C00000"/>
                          </a:solidFill>
                          <a:latin typeface="Segoe UI" panose="020B0502040204020203" pitchFamily="34" charset="0"/>
                          <a:cs typeface="Segoe UI" panose="020B0502040204020203" pitchFamily="34" charset="0"/>
                        </a:rPr>
                        <a:t>ALL</a:t>
                      </a:r>
                      <a:r>
                        <a:rPr lang="en-US" sz="2000" b="1" dirty="0">
                          <a:solidFill>
                            <a:schemeClr val="tx2">
                              <a:lumMod val="50000"/>
                            </a:schemeClr>
                          </a:solidFill>
                          <a:latin typeface="Segoe UI" panose="020B0502040204020203" pitchFamily="34" charset="0"/>
                          <a:cs typeface="Segoe UI" panose="020B0502040204020203" pitchFamily="34" charset="0"/>
                        </a:rPr>
                        <a:t> documents</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tc>
                  <a:txBody>
                    <a:bodyPr/>
                    <a:lstStyle/>
                    <a:p>
                      <a:pPr algn="ctr"/>
                      <a:r>
                        <a:rPr lang="en-US" sz="2000" b="1" dirty="0">
                          <a:solidFill>
                            <a:schemeClr val="tx2">
                              <a:lumMod val="50000"/>
                            </a:schemeClr>
                          </a:solidFill>
                          <a:latin typeface="Segoe UI" panose="020B0502040204020203" pitchFamily="34" charset="0"/>
                          <a:cs typeface="Segoe UI" panose="020B0502040204020203" pitchFamily="34" charset="0"/>
                        </a:rPr>
                        <a:t>Do not destroy or dispose of copies</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extLst>
                  <a:ext uri="{0D108BD9-81ED-4DB2-BD59-A6C34878D82A}">
                    <a16:rowId xmlns:a16="http://schemas.microsoft.com/office/drawing/2014/main" val="2669633431"/>
                  </a:ext>
                </a:extLst>
              </a:tr>
              <a:tr h="0">
                <a:tc>
                  <a:txBody>
                    <a:bodyPr/>
                    <a:lstStyle/>
                    <a:p>
                      <a:pPr algn="ctr"/>
                      <a:r>
                        <a:rPr lang="en-US" sz="2000" b="1" dirty="0">
                          <a:solidFill>
                            <a:schemeClr val="tx2">
                              <a:lumMod val="50000"/>
                            </a:schemeClr>
                          </a:solidFill>
                          <a:latin typeface="Segoe UI" panose="020B0502040204020203" pitchFamily="34" charset="0"/>
                          <a:cs typeface="Segoe UI" panose="020B0502040204020203" pitchFamily="34" charset="0"/>
                        </a:rPr>
                        <a:t>Store with either Form I-9 or in employee’s personal record</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tc>
                  <a:txBody>
                    <a:bodyPr/>
                    <a:lstStyle/>
                    <a:p>
                      <a:pPr algn="ctr"/>
                      <a:r>
                        <a:rPr lang="en-US" sz="2000" b="1" dirty="0">
                          <a:solidFill>
                            <a:schemeClr val="tx2">
                              <a:lumMod val="50000"/>
                            </a:schemeClr>
                          </a:solidFill>
                          <a:latin typeface="Segoe UI" panose="020B0502040204020203" pitchFamily="34" charset="0"/>
                          <a:cs typeface="Segoe UI" panose="020B0502040204020203" pitchFamily="34" charset="0"/>
                        </a:rPr>
                        <a:t>Retain document copies pursuant to Form I-9 retention requirement</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noFill/>
                  </a:tcPr>
                </a:tc>
                <a:extLst>
                  <a:ext uri="{0D108BD9-81ED-4DB2-BD59-A6C34878D82A}">
                    <a16:rowId xmlns:a16="http://schemas.microsoft.com/office/drawing/2014/main" val="2403516794"/>
                  </a:ext>
                </a:extLst>
              </a:tr>
            </a:tbl>
          </a:graphicData>
        </a:graphic>
      </p:graphicFrame>
    </p:spTree>
    <p:extLst>
      <p:ext uri="{BB962C8B-B14F-4D97-AF65-F5344CB8AC3E}">
        <p14:creationId xmlns:p14="http://schemas.microsoft.com/office/powerpoint/2010/main" val="3724580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E12EDA-8EE5-4E6C-92C6-D07ABA8F5B94}"/>
              </a:ext>
            </a:extLst>
          </p:cNvPr>
          <p:cNvSpPr>
            <a:spLocks noGrp="1"/>
          </p:cNvSpPr>
          <p:nvPr>
            <p:ph type="title"/>
          </p:nvPr>
        </p:nvSpPr>
        <p:spPr>
          <a:xfrm>
            <a:off x="182880" y="0"/>
            <a:ext cx="11836400" cy="1143000"/>
          </a:xfrm>
        </p:spPr>
        <p:txBody>
          <a:bodyPr>
            <a:normAutofit fontScale="90000"/>
          </a:bodyPr>
          <a:lstStyle/>
          <a:p>
            <a:r>
              <a:rPr lang="en-US" sz="4000" dirty="0">
                <a:latin typeface="Source Sans Pro" panose="020B0503030403020204" pitchFamily="34" charset="0"/>
              </a:rPr>
              <a:t>Section 2: </a:t>
            </a:r>
            <a:br>
              <a:rPr lang="en-US" dirty="0">
                <a:latin typeface="Source Sans Pro" panose="020B0503030403020204" pitchFamily="34" charset="0"/>
              </a:rPr>
            </a:br>
            <a:r>
              <a:rPr lang="en-US" sz="3100" dirty="0">
                <a:latin typeface="Source Sans Pro" panose="020B0503030403020204" pitchFamily="34" charset="0"/>
              </a:rPr>
              <a:t>Employer or Authorized Representative Review and Verification</a:t>
            </a:r>
          </a:p>
        </p:txBody>
      </p:sp>
      <p:sp>
        <p:nvSpPr>
          <p:cNvPr id="8" name="Content Placeholder 2">
            <a:extLst>
              <a:ext uri="{FF2B5EF4-FFF2-40B4-BE49-F238E27FC236}">
                <a16:creationId xmlns:a16="http://schemas.microsoft.com/office/drawing/2014/main" id="{39A0DBBE-B08B-4C9C-BC0B-4577DA05775C}"/>
              </a:ext>
            </a:extLst>
          </p:cNvPr>
          <p:cNvSpPr>
            <a:spLocks noGrp="1"/>
          </p:cNvSpPr>
          <p:nvPr>
            <p:ph sz="half" idx="2"/>
          </p:nvPr>
        </p:nvSpPr>
        <p:spPr>
          <a:xfrm>
            <a:off x="6345043" y="1371600"/>
            <a:ext cx="5469585" cy="4724400"/>
          </a:xfrm>
        </p:spPr>
        <p:txBody>
          <a:bodyPr>
            <a:normAutofit/>
          </a:bodyPr>
          <a:lstStyle/>
          <a:p>
            <a:pPr marL="0" indent="0" fontAlgn="t">
              <a:spcBef>
                <a:spcPts val="0"/>
              </a:spcBef>
              <a:spcAft>
                <a:spcPts val="600"/>
              </a:spcAft>
              <a:buNone/>
              <a:defRPr/>
            </a:pPr>
            <a:r>
              <a:rPr lang="en-US" sz="2200" b="1" u="sng" dirty="0">
                <a:solidFill>
                  <a:schemeClr val="tx2">
                    <a:lumMod val="50000"/>
                  </a:schemeClr>
                </a:solidFill>
                <a:latin typeface="Source Sans Pro" panose="020B0503030403020204" pitchFamily="34" charset="0"/>
                <a:hlinkClick r:id="rId3"/>
              </a:rPr>
              <a:t>Section 2</a:t>
            </a:r>
            <a:r>
              <a:rPr lang="en-US" sz="2200" b="1" u="sng" dirty="0">
                <a:solidFill>
                  <a:schemeClr val="tx2">
                    <a:lumMod val="50000"/>
                  </a:schemeClr>
                </a:solidFill>
                <a:latin typeface="Source Sans Pro" panose="020B0503030403020204" pitchFamily="34" charset="0"/>
              </a:rPr>
              <a:t> </a:t>
            </a:r>
            <a:r>
              <a:rPr lang="en-US" sz="2200" u="sng" dirty="0">
                <a:solidFill>
                  <a:schemeClr val="tx2">
                    <a:lumMod val="50000"/>
                  </a:schemeClr>
                </a:solidFill>
                <a:latin typeface="Source Sans Pro" panose="020B0503030403020204" pitchFamily="34" charset="0"/>
              </a:rPr>
              <a:t>is completed by </a:t>
            </a:r>
            <a:r>
              <a:rPr lang="en-US" sz="2200" b="1" u="sng" dirty="0">
                <a:solidFill>
                  <a:srgbClr val="C00000"/>
                </a:solidFill>
                <a:latin typeface="Source Sans Pro" panose="020B0503030403020204" pitchFamily="34" charset="0"/>
              </a:rPr>
              <a:t>EMPLOYER:</a:t>
            </a:r>
          </a:p>
          <a:p>
            <a:pPr marL="457200" indent="-457200" fontAlgn="t">
              <a:spcBef>
                <a:spcPts val="0"/>
              </a:spcBef>
              <a:spcAft>
                <a:spcPts val="600"/>
              </a:spcAft>
              <a:buBlip>
                <a:blip r:embed="rId4"/>
              </a:buBlip>
              <a:defRPr/>
            </a:pPr>
            <a:r>
              <a:rPr lang="en-US" sz="2200" dirty="0">
                <a:solidFill>
                  <a:schemeClr val="tx2">
                    <a:lumMod val="50000"/>
                  </a:schemeClr>
                </a:solidFill>
                <a:latin typeface="Source Sans Pro" panose="020B0503030403020204" pitchFamily="34" charset="0"/>
                <a:cs typeface="Arial" panose="020B0604020202020204" pitchFamily="34" charset="0"/>
              </a:rPr>
              <a:t>MUST be completed no later than </a:t>
            </a:r>
            <a:r>
              <a:rPr lang="en-US" sz="2200" b="1" dirty="0">
                <a:solidFill>
                  <a:srgbClr val="C00000"/>
                </a:solidFill>
                <a:latin typeface="Source Sans Pro" panose="020B0503030403020204" pitchFamily="34" charset="0"/>
                <a:cs typeface="Arial" panose="020B0604020202020204" pitchFamily="34" charset="0"/>
              </a:rPr>
              <a:t>3 business days</a:t>
            </a:r>
            <a:r>
              <a:rPr lang="en-US" sz="2200" dirty="0">
                <a:solidFill>
                  <a:srgbClr val="C00000"/>
                </a:solidFill>
                <a:latin typeface="Source Sans Pro" panose="020B0503030403020204" pitchFamily="34" charset="0"/>
                <a:cs typeface="Arial" panose="020B0604020202020204" pitchFamily="34" charset="0"/>
              </a:rPr>
              <a:t> </a:t>
            </a:r>
            <a:r>
              <a:rPr lang="en-US" sz="2200" dirty="0">
                <a:solidFill>
                  <a:schemeClr val="tx2">
                    <a:lumMod val="50000"/>
                  </a:schemeClr>
                </a:solidFill>
                <a:latin typeface="Source Sans Pro" panose="020B0503030403020204" pitchFamily="34" charset="0"/>
                <a:cs typeface="Arial" panose="020B0604020202020204" pitchFamily="34" charset="0"/>
              </a:rPr>
              <a:t>after the employee’s first day of work for pay</a:t>
            </a:r>
          </a:p>
          <a:p>
            <a:pPr marL="457200" indent="-457200" fontAlgn="t">
              <a:spcBef>
                <a:spcPts val="0"/>
              </a:spcBef>
              <a:spcAft>
                <a:spcPts val="600"/>
              </a:spcAft>
              <a:buBlip>
                <a:blip r:embed="rId4"/>
              </a:buBlip>
              <a:defRPr/>
            </a:pPr>
            <a:r>
              <a:rPr lang="en-US" sz="2200" dirty="0">
                <a:solidFill>
                  <a:schemeClr val="tx2">
                    <a:lumMod val="50000"/>
                  </a:schemeClr>
                </a:solidFill>
                <a:latin typeface="Source Sans Pro" panose="020B0503030403020204" pitchFamily="34" charset="0"/>
                <a:cs typeface="Arial" panose="020B0604020202020204" pitchFamily="34" charset="0"/>
              </a:rPr>
              <a:t>Examine original, unexpired documents: </a:t>
            </a:r>
          </a:p>
          <a:p>
            <a:pPr marL="731520" lvl="1" indent="-274320" fontAlgn="t">
              <a:spcBef>
                <a:spcPts val="0"/>
              </a:spcBef>
              <a:spcAft>
                <a:spcPts val="300"/>
              </a:spcAft>
              <a:buClr>
                <a:srgbClr val="C32032"/>
              </a:buClr>
              <a:defRPr/>
            </a:pPr>
            <a:r>
              <a:rPr lang="en-US" sz="2200" dirty="0">
                <a:solidFill>
                  <a:schemeClr val="tx2">
                    <a:lumMod val="50000"/>
                  </a:schemeClr>
                </a:solidFill>
                <a:latin typeface="Source Sans Pro" panose="020B0503030403020204" pitchFamily="34" charset="0"/>
                <a:cs typeface="Arial" panose="020B0604020202020204" pitchFamily="34" charset="0"/>
              </a:rPr>
              <a:t>In the presence of employee </a:t>
            </a:r>
          </a:p>
          <a:p>
            <a:pPr marL="857250" lvl="2" indent="0" fontAlgn="t">
              <a:spcBef>
                <a:spcPts val="0"/>
              </a:spcBef>
              <a:spcAft>
                <a:spcPts val="300"/>
              </a:spcAft>
              <a:buNone/>
              <a:defRPr/>
            </a:pPr>
            <a:r>
              <a:rPr lang="en-US" sz="1800" dirty="0">
                <a:solidFill>
                  <a:schemeClr val="tx2">
                    <a:lumMod val="50000"/>
                  </a:schemeClr>
                </a:solidFill>
                <a:latin typeface="Source Sans Pro" panose="020B0503030403020204" pitchFamily="34" charset="0"/>
                <a:cs typeface="Arial" panose="020B0604020202020204" pitchFamily="34" charset="0"/>
              </a:rPr>
              <a:t>		</a:t>
            </a:r>
            <a:r>
              <a:rPr lang="en-US" sz="2200" b="1" dirty="0">
                <a:solidFill>
                  <a:srgbClr val="C32032"/>
                </a:solidFill>
                <a:latin typeface="Source Sans Pro" panose="020B0503030403020204" pitchFamily="34" charset="0"/>
                <a:cs typeface="Arial" panose="020B0604020202020204" pitchFamily="34" charset="0"/>
              </a:rPr>
              <a:t>OR</a:t>
            </a:r>
          </a:p>
          <a:p>
            <a:pPr marL="731520" lvl="1" indent="-274320" fontAlgn="t">
              <a:spcBef>
                <a:spcPts val="0"/>
              </a:spcBef>
              <a:spcAft>
                <a:spcPts val="300"/>
              </a:spcAft>
              <a:buClr>
                <a:srgbClr val="C32032"/>
              </a:buClr>
              <a:defRPr/>
            </a:pPr>
            <a:r>
              <a:rPr lang="en-US" sz="2200" dirty="0">
                <a:solidFill>
                  <a:schemeClr val="tx2">
                    <a:lumMod val="50000"/>
                  </a:schemeClr>
                </a:solidFill>
                <a:latin typeface="Source Sans Pro" panose="020B0503030403020204" pitchFamily="34" charset="0"/>
                <a:cs typeface="Arial" panose="020B0604020202020204" pitchFamily="34" charset="0"/>
              </a:rPr>
              <a:t>Using the alternative procedure</a:t>
            </a:r>
            <a:endParaRPr lang="en-US" sz="2600" dirty="0">
              <a:solidFill>
                <a:schemeClr val="tx2">
                  <a:lumMod val="50000"/>
                </a:schemeClr>
              </a:solidFill>
              <a:latin typeface="Source Sans Pro" panose="020B0503030403020204" pitchFamily="34" charset="0"/>
              <a:cs typeface="Arial" panose="020B0604020202020204" pitchFamily="34" charset="0"/>
            </a:endParaRPr>
          </a:p>
          <a:p>
            <a:pPr marL="457200" indent="-457200" fontAlgn="t">
              <a:spcBef>
                <a:spcPts val="0"/>
              </a:spcBef>
              <a:spcAft>
                <a:spcPts val="300"/>
              </a:spcAft>
              <a:buBlip>
                <a:blip r:embed="rId4"/>
              </a:buBlip>
              <a:defRPr/>
            </a:pPr>
            <a:r>
              <a:rPr lang="en-US" sz="2200" dirty="0">
                <a:solidFill>
                  <a:schemeClr val="tx2">
                    <a:lumMod val="50000"/>
                  </a:schemeClr>
                </a:solidFill>
                <a:latin typeface="Source Sans Pro" panose="020B0503030403020204" pitchFamily="34" charset="0"/>
                <a:cs typeface="Arial" panose="020B0604020202020204" pitchFamily="34" charset="0"/>
              </a:rPr>
              <a:t>Complete applicable document fields</a:t>
            </a:r>
          </a:p>
          <a:p>
            <a:pPr marL="457200" indent="-457200" fontAlgn="t">
              <a:spcBef>
                <a:spcPts val="0"/>
              </a:spcBef>
              <a:spcAft>
                <a:spcPts val="300"/>
              </a:spcAft>
              <a:buBlip>
                <a:blip r:embed="rId4"/>
              </a:buBlip>
              <a:defRPr/>
            </a:pPr>
            <a:r>
              <a:rPr lang="en-US" sz="2200" dirty="0">
                <a:solidFill>
                  <a:schemeClr val="tx2">
                    <a:lumMod val="50000"/>
                  </a:schemeClr>
                </a:solidFill>
                <a:latin typeface="Source Sans Pro" panose="020B0503030403020204" pitchFamily="34" charset="0"/>
                <a:cs typeface="Arial" panose="020B0604020202020204" pitchFamily="34" charset="0"/>
              </a:rPr>
              <a:t>Date Fields: </a:t>
            </a:r>
          </a:p>
          <a:p>
            <a:pPr marL="731520" lvl="1" indent="-274320" fontAlgn="t">
              <a:spcBef>
                <a:spcPts val="0"/>
              </a:spcBef>
              <a:spcAft>
                <a:spcPts val="300"/>
              </a:spcAft>
              <a:buClr>
                <a:srgbClr val="C32032"/>
              </a:buClr>
              <a:defRPr/>
            </a:pPr>
            <a:r>
              <a:rPr lang="en-US" sz="2200" dirty="0">
                <a:solidFill>
                  <a:schemeClr val="tx2">
                    <a:lumMod val="50000"/>
                  </a:schemeClr>
                </a:solidFill>
                <a:latin typeface="Source Sans Pro" panose="020B0503030403020204" pitchFamily="34" charset="0"/>
                <a:cs typeface="Arial" panose="020B0604020202020204" pitchFamily="34" charset="0"/>
              </a:rPr>
              <a:t>Today’s Date</a:t>
            </a:r>
          </a:p>
          <a:p>
            <a:pPr marL="731520" lvl="1" indent="-274320" fontAlgn="t">
              <a:spcBef>
                <a:spcPts val="0"/>
              </a:spcBef>
              <a:spcAft>
                <a:spcPts val="300"/>
              </a:spcAft>
              <a:buClr>
                <a:srgbClr val="C32032"/>
              </a:buClr>
              <a:defRPr/>
            </a:pPr>
            <a:r>
              <a:rPr lang="en-US" sz="2200" dirty="0">
                <a:solidFill>
                  <a:schemeClr val="tx2">
                    <a:lumMod val="50000"/>
                  </a:schemeClr>
                </a:solidFill>
                <a:latin typeface="Source Sans Pro" panose="020B0503030403020204" pitchFamily="34" charset="0"/>
                <a:cs typeface="Arial" panose="020B0604020202020204" pitchFamily="34" charset="0"/>
              </a:rPr>
              <a:t>First Day of Employment </a:t>
            </a:r>
          </a:p>
          <a:p>
            <a:pPr marL="163513" indent="0" fontAlgn="t">
              <a:lnSpc>
                <a:spcPct val="150000"/>
              </a:lnSpc>
              <a:spcBef>
                <a:spcPts val="0"/>
              </a:spcBef>
              <a:buNone/>
              <a:defRPr/>
            </a:pPr>
            <a:endParaRPr lang="en-US" sz="2000" dirty="0">
              <a:solidFill>
                <a:srgbClr val="C32032"/>
              </a:solidFill>
              <a:latin typeface="Source Sans Pro" panose="020B0503030403020204" pitchFamily="34" charset="0"/>
              <a:cs typeface="Arial" panose="020B0604020202020204" pitchFamily="34" charset="0"/>
            </a:endParaRPr>
          </a:p>
          <a:p>
            <a:pPr marL="163513" indent="0" fontAlgn="t">
              <a:lnSpc>
                <a:spcPct val="150000"/>
              </a:lnSpc>
              <a:spcBef>
                <a:spcPts val="0"/>
              </a:spcBef>
              <a:buNone/>
              <a:defRPr/>
            </a:pPr>
            <a:endParaRPr lang="en-US" dirty="0"/>
          </a:p>
        </p:txBody>
      </p:sp>
      <p:pic>
        <p:nvPicPr>
          <p:cNvPr id="5" name="Picture 4" descr="Image of Section 2 of current Form I-9">
            <a:extLst>
              <a:ext uri="{FF2B5EF4-FFF2-40B4-BE49-F238E27FC236}">
                <a16:creationId xmlns:a16="http://schemas.microsoft.com/office/drawing/2014/main" id="{44549123-56A9-2CAC-F276-3C94B88F7A91}"/>
              </a:ext>
            </a:extLst>
          </p:cNvPr>
          <p:cNvPicPr>
            <a:picLocks noChangeAspect="1"/>
          </p:cNvPicPr>
          <p:nvPr/>
        </p:nvPicPr>
        <p:blipFill>
          <a:blip r:embed="rId5"/>
          <a:stretch>
            <a:fillRect/>
          </a:stretch>
        </p:blipFill>
        <p:spPr>
          <a:xfrm>
            <a:off x="521384" y="1463040"/>
            <a:ext cx="5574615" cy="46033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3443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 y="0"/>
            <a:ext cx="8229600" cy="1143000"/>
          </a:xfrm>
        </p:spPr>
        <p:txBody>
          <a:bodyPr>
            <a:normAutofit/>
          </a:bodyPr>
          <a:lstStyle/>
          <a:p>
            <a:r>
              <a:rPr lang="en-US" dirty="0">
                <a:latin typeface="Source Sans Pro" panose="020B0503030403020204" pitchFamily="34" charset="0"/>
              </a:rPr>
              <a:t>Section 2: </a:t>
            </a:r>
            <a:br>
              <a:rPr lang="en-US" dirty="0">
                <a:latin typeface="Source Sans Pro" panose="020B0503030403020204" pitchFamily="34" charset="0"/>
              </a:rPr>
            </a:br>
            <a:r>
              <a:rPr lang="en-US" sz="2800" dirty="0">
                <a:latin typeface="Source Sans Pro" panose="020B0503030403020204" pitchFamily="34" charset="0"/>
              </a:rPr>
              <a:t>Optional Remote Document Examination</a:t>
            </a:r>
          </a:p>
        </p:txBody>
      </p:sp>
      <p:sp>
        <p:nvSpPr>
          <p:cNvPr id="7" name="Content Placeholder 7"/>
          <p:cNvSpPr txBox="1">
            <a:spLocks/>
          </p:cNvSpPr>
          <p:nvPr/>
        </p:nvSpPr>
        <p:spPr>
          <a:xfrm>
            <a:off x="6994496" y="1463040"/>
            <a:ext cx="4771518" cy="4714240"/>
          </a:xfrm>
          <a:prstGeom prst="rect">
            <a:avLst/>
          </a:prstGeom>
        </p:spPr>
        <p:txBody>
          <a:bodyPr/>
          <a:lst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0"/>
              </a:spcBef>
              <a:spcAft>
                <a:spcPts val="600"/>
              </a:spcAft>
              <a:buClrTx/>
              <a:buBlip>
                <a:blip r:embed="rId3"/>
              </a:buBlip>
              <a:defRPr/>
            </a:pPr>
            <a:r>
              <a:rPr lang="en-US" sz="2200" dirty="0">
                <a:solidFill>
                  <a:schemeClr val="tx2">
                    <a:lumMod val="50000"/>
                  </a:schemeClr>
                </a:solidFill>
                <a:latin typeface="Source Sans Pro" panose="020B0503030403020204" pitchFamily="34" charset="0"/>
              </a:rPr>
              <a:t>E-Verify enrolled employers may remotely examine documents</a:t>
            </a:r>
          </a:p>
          <a:p>
            <a:pPr marL="457200" indent="-457200">
              <a:spcBef>
                <a:spcPts val="0"/>
              </a:spcBef>
              <a:spcAft>
                <a:spcPts val="600"/>
              </a:spcAft>
              <a:buClrTx/>
              <a:buBlip>
                <a:blip r:embed="rId3"/>
              </a:buBlip>
              <a:defRPr/>
            </a:pPr>
            <a:r>
              <a:rPr lang="en-US" sz="2200" dirty="0">
                <a:solidFill>
                  <a:schemeClr val="tx2">
                    <a:lumMod val="50000"/>
                  </a:schemeClr>
                </a:solidFill>
                <a:latin typeface="Source Sans Pro" panose="020B0503030403020204" pitchFamily="34" charset="0"/>
              </a:rPr>
              <a:t>To participate, employers must:</a:t>
            </a:r>
          </a:p>
          <a:p>
            <a:pPr marL="731520" lvl="1" indent="-274320">
              <a:spcBef>
                <a:spcPts val="0"/>
              </a:spcBef>
              <a:spcAft>
                <a:spcPts val="600"/>
              </a:spcAft>
              <a:buClr>
                <a:srgbClr val="C32032"/>
              </a:buClr>
            </a:pPr>
            <a:r>
              <a:rPr lang="en-US" sz="2200" dirty="0">
                <a:solidFill>
                  <a:schemeClr val="tx2">
                    <a:lumMod val="50000"/>
                  </a:schemeClr>
                </a:solidFill>
                <a:latin typeface="Source Sans Pro" panose="020B0503030403020204" pitchFamily="34" charset="0"/>
              </a:rPr>
              <a:t>Review and retain copies of all documents</a:t>
            </a:r>
          </a:p>
          <a:p>
            <a:pPr marL="731520" lvl="1" indent="-274320">
              <a:spcBef>
                <a:spcPts val="0"/>
              </a:spcBef>
              <a:spcAft>
                <a:spcPts val="600"/>
              </a:spcAft>
              <a:buClr>
                <a:srgbClr val="C32032"/>
              </a:buClr>
            </a:pPr>
            <a:r>
              <a:rPr lang="en-US" sz="2200" dirty="0">
                <a:solidFill>
                  <a:schemeClr val="tx2">
                    <a:lumMod val="50000"/>
                  </a:schemeClr>
                </a:solidFill>
                <a:latin typeface="Source Sans Pro" panose="020B0503030403020204" pitchFamily="34" charset="0"/>
              </a:rPr>
              <a:t>Conduct a live video interaction with new hire to view documents</a:t>
            </a:r>
          </a:p>
          <a:p>
            <a:pPr marL="731520" lvl="1" indent="-274320">
              <a:spcBef>
                <a:spcPts val="0"/>
              </a:spcBef>
              <a:spcAft>
                <a:spcPts val="600"/>
              </a:spcAft>
              <a:buClr>
                <a:srgbClr val="C32032"/>
              </a:buClr>
            </a:pPr>
            <a:r>
              <a:rPr lang="en-US" sz="2200" dirty="0">
                <a:solidFill>
                  <a:schemeClr val="tx2">
                    <a:lumMod val="50000"/>
                  </a:schemeClr>
                </a:solidFill>
                <a:latin typeface="Source Sans Pro" panose="020B0503030403020204" pitchFamily="34" charset="0"/>
              </a:rPr>
              <a:t>Indicate use of the alternative procedure on the Form I-9</a:t>
            </a:r>
          </a:p>
        </p:txBody>
      </p:sp>
      <p:pic>
        <p:nvPicPr>
          <p:cNvPr id="5" name="Content Placeholder 6" descr="Form I-9 Section 2">
            <a:extLst>
              <a:ext uri="{FF2B5EF4-FFF2-40B4-BE49-F238E27FC236}">
                <a16:creationId xmlns:a16="http://schemas.microsoft.com/office/drawing/2014/main" id="{CA8079B7-6FBD-A12D-B285-F96ADC2FDFBC}"/>
              </a:ext>
            </a:extLst>
          </p:cNvPr>
          <p:cNvPicPr>
            <a:picLocks noChangeAspect="1"/>
          </p:cNvPicPr>
          <p:nvPr/>
        </p:nvPicPr>
        <p:blipFill>
          <a:blip r:embed="rId4"/>
          <a:stretch>
            <a:fillRect/>
          </a:stretch>
        </p:blipFill>
        <p:spPr>
          <a:xfrm>
            <a:off x="294657" y="1463040"/>
            <a:ext cx="8576310" cy="4472880"/>
          </a:xfrm>
          <a:prstGeom prst="rect">
            <a:avLst/>
          </a:prstGeom>
        </p:spPr>
      </p:pic>
    </p:spTree>
    <p:extLst>
      <p:ext uri="{BB962C8B-B14F-4D97-AF65-F5344CB8AC3E}">
        <p14:creationId xmlns:p14="http://schemas.microsoft.com/office/powerpoint/2010/main" val="263689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60A7-08F9-C4AB-E4CA-E7ACC0ED558E}"/>
              </a:ext>
            </a:extLst>
          </p:cNvPr>
          <p:cNvSpPr>
            <a:spLocks noGrp="1"/>
          </p:cNvSpPr>
          <p:nvPr>
            <p:ph type="title"/>
          </p:nvPr>
        </p:nvSpPr>
        <p:spPr>
          <a:xfrm>
            <a:off x="182880" y="0"/>
            <a:ext cx="10972800" cy="1143000"/>
          </a:xfrm>
        </p:spPr>
        <p:txBody>
          <a:bodyPr>
            <a:normAutofit/>
          </a:bodyPr>
          <a:lstStyle/>
          <a:p>
            <a:r>
              <a:rPr lang="en-US" b="1" dirty="0">
                <a:latin typeface="Source Sans Pro" panose="020B0503030403020204" pitchFamily="34" charset="0"/>
              </a:rPr>
              <a:t>DHS Alternative Procedure: </a:t>
            </a:r>
            <a:br>
              <a:rPr lang="en-US" b="1" dirty="0">
                <a:latin typeface="Source Sans Pro" panose="020B0503030403020204" pitchFamily="34" charset="0"/>
              </a:rPr>
            </a:br>
            <a:r>
              <a:rPr lang="en-US" sz="2800" b="1" dirty="0">
                <a:latin typeface="Source Sans Pro" panose="020B0503030403020204" pitchFamily="34" charset="0"/>
              </a:rPr>
              <a:t>Obtain, Examine and Retain Form I-9 Document(s)</a:t>
            </a:r>
          </a:p>
        </p:txBody>
      </p:sp>
      <p:sp>
        <p:nvSpPr>
          <p:cNvPr id="3" name="Content Placeholder 2">
            <a:extLst>
              <a:ext uri="{FF2B5EF4-FFF2-40B4-BE49-F238E27FC236}">
                <a16:creationId xmlns:a16="http://schemas.microsoft.com/office/drawing/2014/main" id="{97CC3BA1-CD52-00D5-009E-A48CF4BC4890}"/>
              </a:ext>
            </a:extLst>
          </p:cNvPr>
          <p:cNvSpPr>
            <a:spLocks noGrp="1"/>
          </p:cNvSpPr>
          <p:nvPr>
            <p:ph sz="quarter" idx="17"/>
          </p:nvPr>
        </p:nvSpPr>
        <p:spPr>
          <a:xfrm>
            <a:off x="609600" y="1392308"/>
            <a:ext cx="10972800" cy="3302785"/>
          </a:xfrm>
        </p:spPr>
        <p:txBody>
          <a:bodyPr>
            <a:normAutofit/>
          </a:bodyPr>
          <a:lstStyle/>
          <a:p>
            <a:pPr marL="457200" marR="0" lvl="0" indent="-457200" algn="l" defTabSz="914400" rtl="0" eaLnBrk="1" fontAlgn="auto" latinLnBrk="0" hangingPunct="1">
              <a:spcBef>
                <a:spcPts val="0"/>
              </a:spcBef>
              <a:spcAft>
                <a:spcPts val="1000"/>
              </a:spcAft>
              <a:buClrTx/>
              <a:buSzTx/>
              <a:buFontTx/>
              <a:buBlip>
                <a:blip r:embed="rId3"/>
              </a:buBlip>
              <a:tabLst/>
              <a:defRPr/>
            </a:pPr>
            <a:r>
              <a:rPr lang="en-US" sz="2200" dirty="0">
                <a:solidFill>
                  <a:srgbClr val="012D47"/>
                </a:solidFill>
                <a:latin typeface="Source Sans Pro" panose="020B0503030403020204" pitchFamily="34" charset="0"/>
              </a:rPr>
              <a:t>Employee transmits Form I-9 documentation to their employer</a:t>
            </a:r>
          </a:p>
          <a:p>
            <a:pPr marL="457200" marR="0" lvl="0" indent="-457200" algn="l" defTabSz="914400" rtl="0" eaLnBrk="1" fontAlgn="auto" latinLnBrk="0" hangingPunct="1">
              <a:spcBef>
                <a:spcPts val="0"/>
              </a:spcBef>
              <a:spcAft>
                <a:spcPts val="600"/>
              </a:spcAft>
              <a:buClrTx/>
              <a:buSzTx/>
              <a:buFontTx/>
              <a:buBlip>
                <a:blip r:embed="rId3"/>
              </a:buBlip>
              <a:tabLst/>
              <a:defRPr/>
            </a:pPr>
            <a:r>
              <a:rPr lang="en-US" sz="2200" dirty="0">
                <a:solidFill>
                  <a:srgbClr val="012D47"/>
                </a:solidFill>
                <a:latin typeface="Source Sans Pro" panose="020B0503030403020204" pitchFamily="34" charset="0"/>
              </a:rPr>
              <a:t>Employer conducts a live video interaction with the employee </a:t>
            </a:r>
          </a:p>
          <a:p>
            <a:pPr marL="731520" lvl="1" indent="-274320">
              <a:spcBef>
                <a:spcPts val="0"/>
              </a:spcBef>
              <a:spcAft>
                <a:spcPts val="600"/>
              </a:spcAft>
              <a:buClr>
                <a:srgbClr val="C32032"/>
              </a:buClr>
              <a:defRPr/>
            </a:pPr>
            <a:r>
              <a:rPr lang="en-US" sz="2200" dirty="0">
                <a:solidFill>
                  <a:srgbClr val="012D47"/>
                </a:solidFill>
                <a:latin typeface="Source Sans Pro" panose="020B0503030403020204" pitchFamily="34" charset="0"/>
              </a:rPr>
              <a:t>Employee must show the same document(s) they transmitted</a:t>
            </a:r>
          </a:p>
          <a:p>
            <a:pPr marL="731520" lvl="1" indent="-274320">
              <a:spcBef>
                <a:spcPts val="0"/>
              </a:spcBef>
              <a:spcAft>
                <a:spcPts val="1000"/>
              </a:spcAft>
              <a:buClr>
                <a:srgbClr val="C32032"/>
              </a:buClr>
              <a:defRPr/>
            </a:pPr>
            <a:r>
              <a:rPr lang="en-US" sz="2200" dirty="0">
                <a:solidFill>
                  <a:srgbClr val="012D47"/>
                </a:solidFill>
                <a:latin typeface="Source Sans Pro" panose="020B0503030403020204" pitchFamily="34" charset="0"/>
              </a:rPr>
              <a:t>Employer examines the documents presented during the interaction to ensure they reasonably appear to be genuine and relate to the employee</a:t>
            </a:r>
          </a:p>
          <a:p>
            <a:pPr marL="457200" indent="-457200">
              <a:spcBef>
                <a:spcPts val="0"/>
              </a:spcBef>
              <a:spcAft>
                <a:spcPts val="600"/>
              </a:spcAft>
              <a:buClrTx/>
              <a:buBlip>
                <a:blip r:embed="rId3"/>
              </a:buBlip>
              <a:defRPr/>
            </a:pPr>
            <a:r>
              <a:rPr lang="en-US" sz="2200" dirty="0">
                <a:solidFill>
                  <a:srgbClr val="012D47"/>
                </a:solidFill>
                <a:latin typeface="Source Sans Pro" panose="020B0503030403020204" pitchFamily="34" charset="0"/>
              </a:rPr>
              <a:t>Employer retains Form I-9 document copies with Form I-9</a:t>
            </a:r>
          </a:p>
          <a:p>
            <a:pPr marL="0" indent="0">
              <a:spcBef>
                <a:spcPts val="0"/>
              </a:spcBef>
              <a:spcAft>
                <a:spcPts val="1200"/>
              </a:spcAft>
              <a:buClrTx/>
              <a:buNone/>
              <a:defRPr/>
            </a:pPr>
            <a:endParaRPr kumimoji="0" lang="en-US" sz="2400" b="0" i="0" u="none" strike="noStrike" kern="1200" cap="none" spc="0" normalizeH="0" baseline="0" noProof="0" dirty="0">
              <a:ln>
                <a:noFill/>
              </a:ln>
              <a:solidFill>
                <a:prstClr val="black"/>
              </a:solidFill>
              <a:effectLst/>
              <a:uLnTx/>
              <a:uFillTx/>
              <a:latin typeface="Calibri"/>
              <a:ea typeface="Source Sans Pro"/>
              <a:cs typeface="+mn-cs"/>
            </a:endParaRPr>
          </a:p>
          <a:p>
            <a:pPr marL="0" marR="0" lvl="0" indent="0" algn="l" defTabSz="914400" rtl="0" eaLnBrk="1" fontAlgn="auto" latinLnBrk="0" hangingPunct="1">
              <a:lnSpc>
                <a:spcPct val="100000"/>
              </a:lnSpc>
              <a:spcBef>
                <a:spcPts val="0"/>
              </a:spcBef>
              <a:spcAft>
                <a:spcPts val="1200"/>
              </a:spcAft>
              <a:buClrTx/>
              <a:buSzTx/>
              <a:buNone/>
              <a:tabLst/>
              <a:defRPr/>
            </a:pPr>
            <a:endParaRPr lang="en-US" sz="2400" dirty="0"/>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endParaRPr kumimoji="0" lang="en-US" sz="2400" b="0" i="0" u="none" strike="noStrike" kern="1200" cap="none" spc="0" normalizeH="0" baseline="0" noProof="0" dirty="0">
              <a:ln>
                <a:noFill/>
              </a:ln>
              <a:solidFill>
                <a:srgbClr val="005288"/>
              </a:solidFill>
              <a:effectLst/>
              <a:uLnTx/>
              <a:uFillTx/>
              <a:latin typeface="Source Sans Pro Semibold" panose="020B0603030403020204" pitchFamily="34" charset="0"/>
              <a:ea typeface="+mn-ea"/>
              <a:cs typeface="+mn-cs"/>
            </a:endParaRPr>
          </a:p>
          <a:p>
            <a:pPr marL="0" indent="0">
              <a:buNone/>
            </a:pPr>
            <a:endParaRPr lang="en-US" dirty="0"/>
          </a:p>
        </p:txBody>
      </p:sp>
      <p:pic>
        <p:nvPicPr>
          <p:cNvPr id="6" name="Content Placeholder 5">
            <a:extLst>
              <a:ext uri="{FF2B5EF4-FFF2-40B4-BE49-F238E27FC236}">
                <a16:creationId xmlns:a16="http://schemas.microsoft.com/office/drawing/2014/main" id="{6AFA5D0E-B572-211C-0C4E-A48543A9B4E7}"/>
              </a:ext>
            </a:extLst>
          </p:cNvPr>
          <p:cNvPicPr>
            <a:picLocks noGrp="1" noChangeAspect="1"/>
          </p:cNvPicPr>
          <p:nvPr>
            <p:ph sz="quarter" idx="18"/>
          </p:nvPr>
        </p:nvPicPr>
        <p:blipFill>
          <a:blip r:embed="rId4"/>
          <a:stretch>
            <a:fillRect/>
          </a:stretch>
        </p:blipFill>
        <p:spPr>
          <a:xfrm>
            <a:off x="3312432" y="3977640"/>
            <a:ext cx="5567136" cy="2278441"/>
          </a:xfrm>
          <a:prstGeom prst="rect">
            <a:avLst/>
          </a:prstGeom>
        </p:spPr>
      </p:pic>
    </p:spTree>
    <p:extLst>
      <p:ext uri="{BB962C8B-B14F-4D97-AF65-F5344CB8AC3E}">
        <p14:creationId xmlns:p14="http://schemas.microsoft.com/office/powerpoint/2010/main" val="274546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60A7-08F9-C4AB-E4CA-E7ACC0ED558E}"/>
              </a:ext>
            </a:extLst>
          </p:cNvPr>
          <p:cNvSpPr>
            <a:spLocks noGrp="1"/>
          </p:cNvSpPr>
          <p:nvPr>
            <p:ph type="title"/>
          </p:nvPr>
        </p:nvSpPr>
        <p:spPr>
          <a:xfrm>
            <a:off x="182880" y="0"/>
            <a:ext cx="10972800" cy="1143000"/>
          </a:xfrm>
        </p:spPr>
        <p:txBody>
          <a:bodyPr>
            <a:normAutofit/>
          </a:bodyPr>
          <a:lstStyle/>
          <a:p>
            <a:r>
              <a:rPr lang="en-US" b="1" dirty="0">
                <a:latin typeface="Source Sans Pro" panose="020B0503030403020204" pitchFamily="34" charset="0"/>
              </a:rPr>
              <a:t>DHS Alternative Procedure: </a:t>
            </a:r>
            <a:br>
              <a:rPr lang="en-US" b="1" dirty="0">
                <a:latin typeface="Source Sans Pro" panose="020B0503030403020204" pitchFamily="34" charset="0"/>
              </a:rPr>
            </a:br>
            <a:r>
              <a:rPr lang="en-US" sz="2800" b="1" dirty="0">
                <a:latin typeface="Source Sans Pro" panose="020B0503030403020204" pitchFamily="34" charset="0"/>
              </a:rPr>
              <a:t>Annotate Form I-9 </a:t>
            </a:r>
          </a:p>
        </p:txBody>
      </p:sp>
      <p:pic>
        <p:nvPicPr>
          <p:cNvPr id="9" name="Content Placeholder 8">
            <a:extLst>
              <a:ext uri="{FF2B5EF4-FFF2-40B4-BE49-F238E27FC236}">
                <a16:creationId xmlns:a16="http://schemas.microsoft.com/office/drawing/2014/main" id="{602E29CB-BE53-AA73-A0A8-0254D6613DD2}"/>
              </a:ext>
            </a:extLst>
          </p:cNvPr>
          <p:cNvPicPr>
            <a:picLocks noGrp="1" noChangeAspect="1"/>
          </p:cNvPicPr>
          <p:nvPr>
            <p:ph sz="quarter" idx="18"/>
          </p:nvPr>
        </p:nvPicPr>
        <p:blipFill>
          <a:blip r:embed="rId2"/>
          <a:stretch>
            <a:fillRect/>
          </a:stretch>
        </p:blipFill>
        <p:spPr>
          <a:xfrm>
            <a:off x="2524530" y="1392308"/>
            <a:ext cx="7831058" cy="4700954"/>
          </a:xfrm>
          <a:prstGeom prst="rect">
            <a:avLst/>
          </a:prstGeom>
        </p:spPr>
      </p:pic>
    </p:spTree>
    <p:extLst>
      <p:ext uri="{BB962C8B-B14F-4D97-AF65-F5344CB8AC3E}">
        <p14:creationId xmlns:p14="http://schemas.microsoft.com/office/powerpoint/2010/main" val="151013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60A7-08F9-C4AB-E4CA-E7ACC0ED558E}"/>
              </a:ext>
            </a:extLst>
          </p:cNvPr>
          <p:cNvSpPr>
            <a:spLocks noGrp="1"/>
          </p:cNvSpPr>
          <p:nvPr>
            <p:ph type="title"/>
          </p:nvPr>
        </p:nvSpPr>
        <p:spPr>
          <a:xfrm>
            <a:off x="182880" y="0"/>
            <a:ext cx="10972800" cy="1143000"/>
          </a:xfrm>
        </p:spPr>
        <p:txBody>
          <a:bodyPr>
            <a:normAutofit/>
          </a:bodyPr>
          <a:lstStyle/>
          <a:p>
            <a:r>
              <a:rPr lang="en-US" b="1" dirty="0">
                <a:latin typeface="Source Sans Pro" panose="020B0503030403020204" pitchFamily="34" charset="0"/>
              </a:rPr>
              <a:t>DHS Alternative Procedure:</a:t>
            </a:r>
            <a:br>
              <a:rPr lang="en-US" b="1" dirty="0">
                <a:latin typeface="Source Sans Pro" panose="020B0503030403020204" pitchFamily="34" charset="0"/>
              </a:rPr>
            </a:br>
            <a:r>
              <a:rPr lang="en-US" sz="2800" b="1" dirty="0">
                <a:latin typeface="Source Sans Pro" panose="020B0503030403020204" pitchFamily="34" charset="0"/>
              </a:rPr>
              <a:t>Conduct E-Verify Process</a:t>
            </a:r>
          </a:p>
        </p:txBody>
      </p:sp>
      <p:pic>
        <p:nvPicPr>
          <p:cNvPr id="10" name="Content Placeholder 9">
            <a:extLst>
              <a:ext uri="{FF2B5EF4-FFF2-40B4-BE49-F238E27FC236}">
                <a16:creationId xmlns:a16="http://schemas.microsoft.com/office/drawing/2014/main" id="{2221C910-243E-E077-4D16-9C3CEF71A4F7}"/>
              </a:ext>
            </a:extLst>
          </p:cNvPr>
          <p:cNvPicPr>
            <a:picLocks noGrp="1" noChangeAspect="1"/>
          </p:cNvPicPr>
          <p:nvPr>
            <p:ph sz="quarter" idx="18"/>
          </p:nvPr>
        </p:nvPicPr>
        <p:blipFill>
          <a:blip r:embed="rId2"/>
          <a:stretch>
            <a:fillRect/>
          </a:stretch>
        </p:blipFill>
        <p:spPr>
          <a:xfrm>
            <a:off x="1177404" y="1480232"/>
            <a:ext cx="9837192" cy="4290364"/>
          </a:xfrm>
        </p:spPr>
      </p:pic>
    </p:spTree>
    <p:extLst>
      <p:ext uri="{BB962C8B-B14F-4D97-AF65-F5344CB8AC3E}">
        <p14:creationId xmlns:p14="http://schemas.microsoft.com/office/powerpoint/2010/main" val="418441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4FE28A-9BC0-7AAA-C5CD-F861FAEA3FD4}"/>
              </a:ext>
            </a:extLst>
          </p:cNvPr>
          <p:cNvSpPr>
            <a:spLocks noGrp="1"/>
          </p:cNvSpPr>
          <p:nvPr>
            <p:ph sz="half" idx="1"/>
          </p:nvPr>
        </p:nvSpPr>
        <p:spPr>
          <a:xfrm>
            <a:off x="548640" y="1463040"/>
            <a:ext cx="5681031" cy="4724400"/>
          </a:xfrm>
        </p:spPr>
        <p:txBody>
          <a:bodyPr>
            <a:normAutofit/>
          </a:bodyPr>
          <a:lstStyle/>
          <a:p>
            <a:pPr marL="457200" marR="0" lvl="0" indent="-457200" algn="l" defTabSz="914400" rtl="0" eaLnBrk="1" fontAlgn="auto" latinLnBrk="0" hangingPunct="1">
              <a:spcBef>
                <a:spcPts val="0"/>
              </a:spcBef>
              <a:spcAft>
                <a:spcPts val="1800"/>
              </a:spcAft>
              <a:buClrTx/>
              <a:buSzTx/>
              <a:buFontTx/>
              <a:buBlip>
                <a:blip r:embed="rId2"/>
              </a:buBlip>
              <a:tabLst/>
              <a:defRPr/>
            </a:pPr>
            <a:r>
              <a:rPr kumimoji="0" lang="en-US" sz="2800" b="0" i="0" u="none" strike="noStrike" kern="1200" cap="none" spc="0" normalizeH="0" baseline="0" noProof="0" dirty="0">
                <a:ln>
                  <a:noFill/>
                </a:ln>
                <a:solidFill>
                  <a:srgbClr val="012D47"/>
                </a:solidFill>
                <a:effectLst/>
                <a:uLnTx/>
                <a:uFillTx/>
                <a:latin typeface="Source Sans Pro" panose="020B0503030403020204" pitchFamily="34" charset="0"/>
              </a:rPr>
              <a:t>Background</a:t>
            </a:r>
          </a:p>
          <a:p>
            <a:pPr marL="457200" marR="0" lvl="0" indent="-457200" algn="l" defTabSz="914400" rtl="0" eaLnBrk="1" fontAlgn="auto" latinLnBrk="0" hangingPunct="1">
              <a:spcBef>
                <a:spcPts val="0"/>
              </a:spcBef>
              <a:spcAft>
                <a:spcPts val="1800"/>
              </a:spcAft>
              <a:buClrTx/>
              <a:buSzTx/>
              <a:buFontTx/>
              <a:buBlip>
                <a:blip r:embed="rId2"/>
              </a:buBlip>
              <a:tabLst/>
              <a:defRPr/>
            </a:pPr>
            <a:r>
              <a:rPr kumimoji="0" lang="en-US" sz="2800" b="0" i="0" u="none" strike="noStrike" kern="1200" cap="none" spc="0" normalizeH="0" baseline="0" noProof="0" dirty="0">
                <a:ln>
                  <a:noFill/>
                </a:ln>
                <a:solidFill>
                  <a:srgbClr val="012D47"/>
                </a:solidFill>
                <a:effectLst/>
                <a:uLnTx/>
                <a:uFillTx/>
                <a:latin typeface="Source Sans Pro" panose="020B0503030403020204" pitchFamily="34" charset="0"/>
              </a:rPr>
              <a:t>Form I-9</a:t>
            </a:r>
          </a:p>
          <a:p>
            <a:pPr marL="457200" marR="0" lvl="0" indent="-457200" algn="l" defTabSz="914400" rtl="0" eaLnBrk="1" fontAlgn="auto" latinLnBrk="0" hangingPunct="1">
              <a:spcBef>
                <a:spcPts val="0"/>
              </a:spcBef>
              <a:spcAft>
                <a:spcPts val="1800"/>
              </a:spcAft>
              <a:buClrTx/>
              <a:buSzTx/>
              <a:buFont typeface="Arial" panose="020B0604020202020204" pitchFamily="34" charset="0"/>
              <a:buBlip>
                <a:blip r:embed="rId2"/>
              </a:buBlip>
              <a:tabLst/>
              <a:defRPr/>
            </a:pPr>
            <a:r>
              <a:rPr kumimoji="0" lang="en-US" sz="2800" b="0" i="0" u="none" strike="noStrike" kern="1200" cap="none" spc="0" normalizeH="0" baseline="0" noProof="0" dirty="0">
                <a:ln>
                  <a:noFill/>
                </a:ln>
                <a:solidFill>
                  <a:srgbClr val="012D47"/>
                </a:solidFill>
                <a:effectLst/>
                <a:uLnTx/>
                <a:uFillTx/>
                <a:latin typeface="Source Sans Pro" panose="020B0503030403020204" pitchFamily="34" charset="0"/>
              </a:rPr>
              <a:t>Remotely Examining Documents</a:t>
            </a:r>
          </a:p>
          <a:p>
            <a:pPr marL="457200" indent="-457200">
              <a:spcBef>
                <a:spcPts val="0"/>
              </a:spcBef>
              <a:spcAft>
                <a:spcPts val="1800"/>
              </a:spcAft>
              <a:buClrTx/>
              <a:buBlip>
                <a:blip r:embed="rId2"/>
              </a:buBlip>
              <a:defRPr/>
            </a:pPr>
            <a:r>
              <a:rPr lang="en-US" sz="2800" dirty="0">
                <a:solidFill>
                  <a:srgbClr val="012D47"/>
                </a:solidFill>
                <a:latin typeface="Source Sans Pro" panose="020B0503030403020204" pitchFamily="34" charset="0"/>
              </a:rPr>
              <a:t>E-Verify Overview</a:t>
            </a:r>
            <a:endParaRPr kumimoji="0" lang="en-US" sz="2800" b="0" i="0" u="none" strike="noStrike" kern="1200" cap="none" spc="0" normalizeH="0" baseline="0" noProof="0" dirty="0">
              <a:ln>
                <a:noFill/>
              </a:ln>
              <a:solidFill>
                <a:srgbClr val="012D47"/>
              </a:solidFill>
              <a:effectLst/>
              <a:uLnTx/>
              <a:uFillTx/>
              <a:latin typeface="Source Sans Pro" panose="020B0503030403020204" pitchFamily="34" charset="0"/>
            </a:endParaRPr>
          </a:p>
          <a:p>
            <a:pPr marL="457200" marR="0" lvl="0" indent="-457200" algn="l" defTabSz="914400" rtl="0" eaLnBrk="1" fontAlgn="auto" latinLnBrk="0" hangingPunct="1">
              <a:spcBef>
                <a:spcPts val="0"/>
              </a:spcBef>
              <a:spcAft>
                <a:spcPts val="1800"/>
              </a:spcAft>
              <a:buClrTx/>
              <a:buSzTx/>
              <a:buFont typeface="Arial" panose="020B0604020202020204" pitchFamily="34" charset="0"/>
              <a:buBlip>
                <a:blip r:embed="rId2"/>
              </a:buBlip>
              <a:tabLst/>
              <a:defRPr/>
            </a:pPr>
            <a:r>
              <a:rPr kumimoji="0" lang="en-US" sz="2800" b="0" i="0" u="none" strike="noStrike" kern="1200" cap="none" spc="0" normalizeH="0" baseline="0" noProof="0" dirty="0">
                <a:ln>
                  <a:noFill/>
                </a:ln>
                <a:solidFill>
                  <a:srgbClr val="012D47"/>
                </a:solidFill>
                <a:effectLst/>
                <a:uLnTx/>
                <a:uFillTx/>
                <a:latin typeface="Source Sans Pro" panose="020B0503030403020204" pitchFamily="34" charset="0"/>
              </a:rPr>
              <a:t>Resources </a:t>
            </a:r>
          </a:p>
          <a:p>
            <a:pPr marL="457200" indent="-457200">
              <a:spcBef>
                <a:spcPts val="0"/>
              </a:spcBef>
              <a:spcAft>
                <a:spcPts val="1800"/>
              </a:spcAft>
              <a:buClrTx/>
              <a:buBlip>
                <a:blip r:embed="rId2"/>
              </a:buBlip>
              <a:defRPr/>
            </a:pPr>
            <a:r>
              <a:rPr lang="en-US" dirty="0">
                <a:solidFill>
                  <a:srgbClr val="012D47"/>
                </a:solidFill>
                <a:latin typeface="Source Sans Pro" panose="020B0503030403020204" pitchFamily="34" charset="0"/>
              </a:rPr>
              <a:t>Questions </a:t>
            </a:r>
            <a:endParaRPr kumimoji="0" lang="en-US" sz="2800" b="0" i="0" u="none" strike="noStrike" kern="1200" cap="none" spc="0" normalizeH="0" baseline="0" noProof="0" dirty="0">
              <a:ln>
                <a:noFill/>
              </a:ln>
              <a:solidFill>
                <a:srgbClr val="012D47"/>
              </a:solidFill>
              <a:effectLst/>
              <a:uLnTx/>
              <a:uFillTx/>
              <a:latin typeface="Source Sans Pro" panose="020B0503030403020204" pitchFamily="34" charset="0"/>
            </a:endParaRPr>
          </a:p>
          <a:p>
            <a:pPr marL="0" indent="0">
              <a:buNone/>
            </a:pPr>
            <a:endParaRPr lang="en-US" dirty="0"/>
          </a:p>
        </p:txBody>
      </p:sp>
      <p:sp>
        <p:nvSpPr>
          <p:cNvPr id="4" name="Title 3">
            <a:extLst>
              <a:ext uri="{FF2B5EF4-FFF2-40B4-BE49-F238E27FC236}">
                <a16:creationId xmlns:a16="http://schemas.microsoft.com/office/drawing/2014/main" id="{EAC865DA-23FB-294E-F6FC-58304ED38896}"/>
              </a:ext>
            </a:extLst>
          </p:cNvPr>
          <p:cNvSpPr>
            <a:spLocks noGrp="1"/>
          </p:cNvSpPr>
          <p:nvPr>
            <p:ph type="title"/>
          </p:nvPr>
        </p:nvSpPr>
        <p:spPr/>
        <p:txBody>
          <a:bodyPr/>
          <a:lstStyle/>
          <a:p>
            <a:r>
              <a:rPr lang="en-US" dirty="0">
                <a:latin typeface="Source Sans Pro" panose="020B0503030403020204" pitchFamily="34" charset="0"/>
              </a:rPr>
              <a:t>Agenda</a:t>
            </a:r>
          </a:p>
        </p:txBody>
      </p:sp>
      <p:pic>
        <p:nvPicPr>
          <p:cNvPr id="5" name="Content Placeholder 4" descr="Hourglass picture">
            <a:extLst>
              <a:ext uri="{FF2B5EF4-FFF2-40B4-BE49-F238E27FC236}">
                <a16:creationId xmlns:a16="http://schemas.microsoft.com/office/drawing/2014/main" id="{5150B23F-4374-47DF-89B6-6D6CB4A0BB6E}"/>
              </a:ext>
            </a:extLst>
          </p:cNvPr>
          <p:cNvPicPr>
            <a:picLocks noGrp="1" noChangeAspect="1"/>
          </p:cNvPicPr>
          <p:nvPr>
            <p:ph sz="half" idx="2"/>
          </p:nvPr>
        </p:nvPicPr>
        <p:blipFill>
          <a:blip r:embed="rId3"/>
          <a:stretch>
            <a:fillRect/>
          </a:stretch>
        </p:blipFill>
        <p:spPr>
          <a:xfrm>
            <a:off x="6638110" y="1731117"/>
            <a:ext cx="5005250" cy="3395766"/>
          </a:xfrm>
          <a:prstGeom prst="rect">
            <a:avLst/>
          </a:prstGeom>
        </p:spPr>
      </p:pic>
    </p:spTree>
    <p:extLst>
      <p:ext uri="{BB962C8B-B14F-4D97-AF65-F5344CB8AC3E}">
        <p14:creationId xmlns:p14="http://schemas.microsoft.com/office/powerpoint/2010/main" val="3621705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3C912-EE58-B9E4-0D8E-2777AB22A741}"/>
              </a:ext>
            </a:extLst>
          </p:cNvPr>
          <p:cNvSpPr>
            <a:spLocks noGrp="1"/>
          </p:cNvSpPr>
          <p:nvPr>
            <p:ph type="title"/>
          </p:nvPr>
        </p:nvSpPr>
        <p:spPr>
          <a:xfrm>
            <a:off x="182880" y="0"/>
            <a:ext cx="10972800" cy="1143000"/>
          </a:xfrm>
        </p:spPr>
        <p:txBody>
          <a:bodyPr/>
          <a:lstStyle/>
          <a:p>
            <a:r>
              <a:rPr lang="en-US" b="1" dirty="0">
                <a:latin typeface="Source Sans Pro" panose="020B0503030403020204" pitchFamily="34" charset="0"/>
              </a:rPr>
              <a:t>Key Questions and Answers</a:t>
            </a:r>
          </a:p>
        </p:txBody>
      </p:sp>
      <p:sp>
        <p:nvSpPr>
          <p:cNvPr id="6" name="Content Placeholder 5">
            <a:extLst>
              <a:ext uri="{FF2B5EF4-FFF2-40B4-BE49-F238E27FC236}">
                <a16:creationId xmlns:a16="http://schemas.microsoft.com/office/drawing/2014/main" id="{4DE0A0BC-7561-5AED-CA58-9A624A1B5431}"/>
              </a:ext>
            </a:extLst>
          </p:cNvPr>
          <p:cNvSpPr>
            <a:spLocks noGrp="1"/>
          </p:cNvSpPr>
          <p:nvPr>
            <p:ph sz="half" idx="13"/>
          </p:nvPr>
        </p:nvSpPr>
        <p:spPr>
          <a:xfrm>
            <a:off x="548640" y="1371600"/>
            <a:ext cx="10972800" cy="5029200"/>
          </a:xfrm>
        </p:spPr>
        <p:txBody>
          <a:bodyPr>
            <a:normAutofit fontScale="92500" lnSpcReduction="10000"/>
          </a:bodyPr>
          <a:lstStyle/>
          <a:p>
            <a:pPr marL="0" marR="0" lvl="0" indent="0" algn="l" defTabSz="914400" rtl="0" eaLnBrk="1" fontAlgn="auto" latinLnBrk="0" hangingPunct="1">
              <a:spcBef>
                <a:spcPts val="0"/>
              </a:spcBef>
              <a:spcAft>
                <a:spcPts val="1800"/>
              </a:spcAft>
              <a:buClrTx/>
              <a:buSzTx/>
              <a:buFontTx/>
              <a:buNone/>
              <a:tabLst/>
              <a:defRPr/>
            </a:pPr>
            <a:r>
              <a:rPr kumimoji="0" lang="en-US" sz="2600" b="1" i="1" u="none" strike="noStrike" kern="1200" cap="none" spc="0" normalizeH="0" baseline="0" noProof="0" dirty="0">
                <a:ln>
                  <a:noFill/>
                </a:ln>
                <a:solidFill>
                  <a:srgbClr val="C32032"/>
                </a:solidFill>
                <a:effectLst/>
                <a:uLnTx/>
                <a:uFillTx/>
                <a:latin typeface="Source Sans Pro" panose="020B0503030403020204" pitchFamily="34" charset="0"/>
                <a:ea typeface="Yu Gothic Light" panose="020B0300000000000000" pitchFamily="34" charset="-128"/>
                <a:cs typeface="Times New Roman" panose="02020603050405020304" pitchFamily="18" charset="0"/>
              </a:rPr>
              <a:t>Q. May a qualified employer continue to examine documents physically instead of using the alternative procedure?</a:t>
            </a:r>
          </a:p>
          <a:p>
            <a:pPr marL="0" marR="0" lvl="0" indent="0" algn="l" defTabSz="914400" rtl="0" eaLnBrk="1" fontAlgn="auto" latinLnBrk="0" hangingPunct="1">
              <a:spcBef>
                <a:spcPts val="0"/>
              </a:spcBef>
              <a:spcAft>
                <a:spcPts val="1800"/>
              </a:spcAft>
              <a:buClrTx/>
              <a:buSzTx/>
              <a:buFontTx/>
              <a:buNone/>
              <a:tabLst/>
              <a:defRPr/>
            </a:pPr>
            <a:r>
              <a:rPr kumimoji="0" lang="en-US" sz="2600" b="0" i="0" u="none" strike="noStrike" kern="1200" cap="none" spc="0" normalizeH="0" baseline="0" noProof="0" dirty="0">
                <a:ln>
                  <a:noFill/>
                </a:ln>
                <a:solidFill>
                  <a:srgbClr val="012D47"/>
                </a:solidFill>
                <a:effectLst/>
                <a:uLnTx/>
                <a:uFillTx/>
                <a:latin typeface="Source Sans Pro" panose="020B0503030403020204" pitchFamily="34" charset="0"/>
                <a:ea typeface="Calibri" panose="020F0502020204030204" pitchFamily="34" charset="0"/>
                <a:cs typeface="Arial" panose="020B0604020202020204" pitchFamily="34" charset="0"/>
              </a:rPr>
              <a:t>A. Yes. Use of this alternative procedure is entirely optional. Nothing in the alternative procedure prevents qualified employers from physically examining documents for the Form I-9. </a:t>
            </a:r>
          </a:p>
          <a:p>
            <a:pPr marL="0" marR="0" lvl="0" indent="0" algn="l" defTabSz="914400" rtl="0" eaLnBrk="1" fontAlgn="auto" latinLnBrk="0" hangingPunct="1">
              <a:spcBef>
                <a:spcPts val="0"/>
              </a:spcBef>
              <a:spcAft>
                <a:spcPts val="0"/>
              </a:spcAft>
              <a:buClrTx/>
              <a:buSzTx/>
              <a:buFontTx/>
              <a:buNone/>
              <a:tabLst/>
              <a:defRPr/>
            </a:pPr>
            <a:endParaRPr kumimoji="0" lang="en-US" sz="2600" b="0" i="0" u="none" strike="noStrike" kern="1200" cap="none" spc="0" normalizeH="0" baseline="0" noProof="0" dirty="0">
              <a:ln>
                <a:noFill/>
              </a:ln>
              <a:solidFill>
                <a:srgbClr val="C32032"/>
              </a:solidFill>
              <a:effectLst/>
              <a:uLnTx/>
              <a:uFillTx/>
              <a:latin typeface="Source Sans Pro" panose="020B0503030403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spcBef>
                <a:spcPts val="0"/>
              </a:spcBef>
              <a:spcAft>
                <a:spcPts val="1800"/>
              </a:spcAft>
              <a:buClrTx/>
              <a:buSzTx/>
              <a:buFontTx/>
              <a:buNone/>
              <a:tabLst/>
              <a:defRPr/>
            </a:pPr>
            <a:r>
              <a:rPr kumimoji="0" lang="en-US" sz="2600" b="1" u="none" strike="noStrike" kern="1200" cap="none" spc="0" normalizeH="0" baseline="0" noProof="0" dirty="0">
                <a:ln>
                  <a:noFill/>
                </a:ln>
                <a:solidFill>
                  <a:srgbClr val="C32032"/>
                </a:solidFill>
                <a:effectLst/>
                <a:uLnTx/>
                <a:uFillTx/>
                <a:latin typeface="Source Sans Pro" panose="020B0503030403020204" pitchFamily="34" charset="0"/>
                <a:ea typeface="Yu Gothic Light" panose="020B0300000000000000" pitchFamily="34" charset="-128"/>
                <a:cs typeface="Times New Roman" panose="02020603050405020304" pitchFamily="18" charset="0"/>
              </a:rPr>
              <a:t>Q. </a:t>
            </a:r>
            <a:r>
              <a:rPr kumimoji="0" lang="en-US" sz="2600" b="1" i="1" u="none" strike="noStrike" kern="1200" cap="none" spc="0" normalizeH="0" baseline="0" noProof="0" dirty="0">
                <a:ln>
                  <a:noFill/>
                </a:ln>
                <a:solidFill>
                  <a:srgbClr val="C32032"/>
                </a:solidFill>
                <a:effectLst/>
                <a:uLnTx/>
                <a:uFillTx/>
                <a:latin typeface="Source Sans Pro" panose="020B0503030403020204" pitchFamily="34" charset="0"/>
                <a:ea typeface="Cambria Math" panose="02040503050406030204" pitchFamily="18" charset="0"/>
                <a:cs typeface="Cambria Math" panose="02040503050406030204" pitchFamily="18" charset="0"/>
              </a:rPr>
              <a:t>May a qualified employer offer the alternative procedure to only some employees?</a:t>
            </a:r>
            <a:endParaRPr kumimoji="0" lang="en-US" sz="2600" b="1" i="1" u="none" strike="noStrike" kern="1200" cap="none" spc="0" normalizeH="0" baseline="0" noProof="0" dirty="0">
              <a:ln>
                <a:noFill/>
              </a:ln>
              <a:solidFill>
                <a:srgbClr val="C32032"/>
              </a:solidFill>
              <a:effectLst/>
              <a:uLnTx/>
              <a:uFillTx/>
              <a:latin typeface="Source Sans Pro" panose="020B0503030403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spcBef>
                <a:spcPts val="0"/>
              </a:spcBef>
              <a:spcAft>
                <a:spcPts val="1200"/>
              </a:spcAft>
              <a:buClrTx/>
              <a:buSzTx/>
              <a:buFontTx/>
              <a:buNone/>
              <a:tabLst/>
              <a:defRPr/>
            </a:pPr>
            <a:r>
              <a:rPr kumimoji="0" lang="en-US" sz="2600" b="0" i="0" u="none" strike="noStrike" kern="1200" cap="none" spc="0" normalizeH="0" baseline="0" noProof="0" dirty="0">
                <a:ln>
                  <a:noFill/>
                </a:ln>
                <a:solidFill>
                  <a:srgbClr val="012D47"/>
                </a:solidFill>
                <a:effectLst/>
                <a:uLnTx/>
                <a:uFillTx/>
                <a:latin typeface="Source Sans Pro" panose="020B0503030403020204" pitchFamily="34" charset="0"/>
                <a:ea typeface="Calibri" panose="020F0502020204030204" pitchFamily="34" charset="0"/>
                <a:cs typeface="Arial" panose="020B0604020202020204" pitchFamily="34" charset="0"/>
              </a:rPr>
              <a:t>A. </a:t>
            </a:r>
            <a:r>
              <a:rPr kumimoji="0" lang="en-US" sz="2600" b="0" i="0" u="none" strike="noStrike" kern="1200" cap="none" spc="0" normalizeH="0" baseline="0" noProof="0" dirty="0">
                <a:ln>
                  <a:noFill/>
                </a:ln>
                <a:solidFill>
                  <a:srgbClr val="012D47"/>
                </a:solidFill>
                <a:effectLst/>
                <a:uLnTx/>
                <a:uFillTx/>
                <a:latin typeface="Source Sans Pro" panose="020B0503030403020204" pitchFamily="34" charset="0"/>
                <a:ea typeface="Yu Mincho" panose="02020400000000000000" pitchFamily="18" charset="-128"/>
                <a:cs typeface="Arial" panose="020B0604020202020204" pitchFamily="34" charset="0"/>
              </a:rPr>
              <a:t>No, </a:t>
            </a:r>
            <a:r>
              <a:rPr kumimoji="0" lang="en-US" sz="2600" b="0" i="0" u="none" strike="noStrike" kern="1200" cap="none" spc="0" normalizeH="0" baseline="0" noProof="0" dirty="0">
                <a:ln>
                  <a:noFill/>
                </a:ln>
                <a:solidFill>
                  <a:srgbClr val="012D47"/>
                </a:solidFill>
                <a:effectLst/>
                <a:uLnTx/>
                <a:uFillTx/>
                <a:latin typeface="Source Sans Pro" panose="020B0503030403020204" pitchFamily="34" charset="0"/>
                <a:ea typeface="Calibri" panose="020F0502020204030204" pitchFamily="34" charset="0"/>
                <a:cs typeface="Arial" panose="020B0604020202020204" pitchFamily="34" charset="0"/>
              </a:rPr>
              <a:t>qualified employers must allow employees who are unable or unwilling to submit documentation using the alternative procedure to submit documentation for physical examination. Nothing in the alternative procedure prevents an employer from physically examining documents when requested by an employee.</a:t>
            </a:r>
          </a:p>
          <a:p>
            <a:pPr marL="0" indent="0">
              <a:buNone/>
            </a:pPr>
            <a:endParaRPr lang="en-US" dirty="0"/>
          </a:p>
        </p:txBody>
      </p:sp>
    </p:spTree>
    <p:extLst>
      <p:ext uri="{BB962C8B-B14F-4D97-AF65-F5344CB8AC3E}">
        <p14:creationId xmlns:p14="http://schemas.microsoft.com/office/powerpoint/2010/main" val="3717172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3C912-EE58-B9E4-0D8E-2777AB22A741}"/>
              </a:ext>
            </a:extLst>
          </p:cNvPr>
          <p:cNvSpPr>
            <a:spLocks noGrp="1"/>
          </p:cNvSpPr>
          <p:nvPr>
            <p:ph type="title"/>
          </p:nvPr>
        </p:nvSpPr>
        <p:spPr>
          <a:xfrm>
            <a:off x="182880" y="0"/>
            <a:ext cx="10972800" cy="1143000"/>
          </a:xfrm>
        </p:spPr>
        <p:txBody>
          <a:bodyPr/>
          <a:lstStyle/>
          <a:p>
            <a:r>
              <a:rPr lang="en-US" b="1" dirty="0">
                <a:latin typeface="Source Sans Pro" panose="020B0503030403020204" pitchFamily="34" charset="0"/>
              </a:rPr>
              <a:t>Key Questions and Answers (Continued) </a:t>
            </a:r>
          </a:p>
        </p:txBody>
      </p:sp>
      <p:sp>
        <p:nvSpPr>
          <p:cNvPr id="6" name="Content Placeholder 5">
            <a:extLst>
              <a:ext uri="{FF2B5EF4-FFF2-40B4-BE49-F238E27FC236}">
                <a16:creationId xmlns:a16="http://schemas.microsoft.com/office/drawing/2014/main" id="{4DE0A0BC-7561-5AED-CA58-9A624A1B5431}"/>
              </a:ext>
            </a:extLst>
          </p:cNvPr>
          <p:cNvSpPr>
            <a:spLocks noGrp="1"/>
          </p:cNvSpPr>
          <p:nvPr>
            <p:ph sz="half" idx="13"/>
          </p:nvPr>
        </p:nvSpPr>
        <p:spPr>
          <a:xfrm>
            <a:off x="548640" y="1371600"/>
            <a:ext cx="10972800" cy="5060852"/>
          </a:xfrm>
        </p:spPr>
        <p:txBody>
          <a:bodyPr>
            <a:normAutofit fontScale="55000" lnSpcReduction="20000"/>
          </a:bodyPr>
          <a:lstStyle/>
          <a:p>
            <a:pPr marL="0" indent="0">
              <a:lnSpc>
                <a:spcPct val="120000"/>
              </a:lnSpc>
              <a:spcBef>
                <a:spcPts val="0"/>
              </a:spcBef>
              <a:spcAft>
                <a:spcPts val="1800"/>
              </a:spcAft>
              <a:buClrTx/>
              <a:buNone/>
              <a:defRPr/>
            </a:pPr>
            <a:r>
              <a:rPr lang="en-US" sz="4400" b="1" i="1" dirty="0">
                <a:solidFill>
                  <a:srgbClr val="C32032"/>
                </a:solidFill>
                <a:latin typeface="Source Sans Pro" panose="020B0503030403020204" pitchFamily="34" charset="0"/>
                <a:ea typeface="Yu Gothic Light" panose="020B0300000000000000" pitchFamily="34" charset="-128"/>
                <a:cs typeface="Times New Roman" panose="02020603050405020304" pitchFamily="18" charset="0"/>
              </a:rPr>
              <a:t>Q. Can a qualified employer elect to use the alternative procedure on a person-by-person basis?</a:t>
            </a:r>
          </a:p>
          <a:p>
            <a:pPr marL="0" indent="0">
              <a:lnSpc>
                <a:spcPct val="120000"/>
              </a:lnSpc>
              <a:spcBef>
                <a:spcPts val="0"/>
              </a:spcBef>
              <a:spcAft>
                <a:spcPts val="1200"/>
              </a:spcAft>
              <a:buClrTx/>
              <a:buNone/>
              <a:defRPr/>
            </a:pPr>
            <a:r>
              <a:rPr lang="en-US" sz="4400" dirty="0">
                <a:solidFill>
                  <a:srgbClr val="012D47"/>
                </a:solidFill>
                <a:latin typeface="Source Sans Pro" panose="020B0503030403020204" pitchFamily="34" charset="0"/>
                <a:cs typeface="Arial" panose="020B0604020202020204" pitchFamily="34" charset="0"/>
              </a:rPr>
              <a:t>A. No, qualified employers who choose to use the alternative procedure must be consistent in offering it to all employees, except that a qualified employer may choose to offer the alternative procedure for remote hires only and continue to apply physical examination procedures to all employees who work onsite or in a hybrid capacity, so long as the employer does not adopt such a practice for a discriminatory purpose. Federal law prohibits discrimination in the Form I-9 and E-Verify processes, including discrimination based on citizenship, immigration status, or national origin under 8 U.S.C. 1324b.</a:t>
            </a:r>
          </a:p>
          <a:p>
            <a:pPr marL="0" marR="0" lvl="0" indent="0" algn="l" defTabSz="914400" rtl="0" eaLnBrk="1" fontAlgn="auto" latinLnBrk="0" hangingPunct="1">
              <a:lnSpc>
                <a:spcPct val="120000"/>
              </a:lnSpc>
              <a:spcBef>
                <a:spcPts val="0"/>
              </a:spcBef>
              <a:spcAft>
                <a:spcPts val="1200"/>
              </a:spcAft>
              <a:buClr>
                <a:srgbClr val="C32032"/>
              </a:buClr>
              <a:buSzTx/>
              <a:buFont typeface="Arial" panose="020B0604020202020204" pitchFamily="34" charset="0"/>
              <a:buNone/>
              <a:tabLst/>
              <a:defRPr/>
            </a:pPr>
            <a:r>
              <a:rPr kumimoji="0" lang="en-US" sz="2900" b="0" i="0" u="none" strike="noStrike" kern="1200" cap="none" spc="0" normalizeH="0" baseline="0" noProof="0" dirty="0">
                <a:ln>
                  <a:noFill/>
                </a:ln>
                <a:solidFill>
                  <a:srgbClr val="012D47"/>
                </a:solidFill>
                <a:effectLst/>
                <a:uLnTx/>
                <a:uFillTx/>
                <a:latin typeface="Source Sans Pro" panose="020B0503030403020204" pitchFamily="34" charset="0"/>
                <a:ea typeface="Cambria Math" panose="02040503050406030204" pitchFamily="18" charset="0"/>
                <a:cs typeface="Times New Roman" panose="02020603050405020304" pitchFamily="18" charset="0"/>
              </a:rPr>
              <a:t>U.S. Department of Justice, Immigrant and Employee Rights Section (IER), enforces the anti-discrimination provision of the Immigration and Nationality Act (INA), 8 U.S.C. 1324b. </a:t>
            </a:r>
            <a:r>
              <a:rPr kumimoji="0" lang="en-US" sz="2900" b="0" i="1" u="none" strike="noStrike" kern="1200" cap="none" spc="0" normalizeH="0" baseline="0" noProof="0" dirty="0">
                <a:ln>
                  <a:noFill/>
                </a:ln>
                <a:solidFill>
                  <a:srgbClr val="012D47"/>
                </a:solidFill>
                <a:effectLst/>
                <a:uLnTx/>
                <a:uFillTx/>
                <a:latin typeface="Source Sans Pro" panose="020B0503030403020204" pitchFamily="34" charset="0"/>
                <a:ea typeface="Cambria Math" panose="02040503050406030204" pitchFamily="18" charset="0"/>
                <a:cs typeface="Times New Roman" panose="02020603050405020304" pitchFamily="18" charset="0"/>
              </a:rPr>
              <a:t>See</a:t>
            </a:r>
            <a:r>
              <a:rPr kumimoji="0" lang="en-US" sz="2900" b="0" i="0" u="none" strike="noStrike" kern="1200" cap="none" spc="0" normalizeH="0" baseline="0" noProof="0" dirty="0">
                <a:ln>
                  <a:noFill/>
                </a:ln>
                <a:solidFill>
                  <a:srgbClr val="012D47"/>
                </a:solidFill>
                <a:effectLst/>
                <a:uLnTx/>
                <a:uFillTx/>
                <a:latin typeface="Source Sans Pro" panose="020B0503030403020204" pitchFamily="34" charset="0"/>
                <a:ea typeface="Cambria Math" panose="02040503050406030204" pitchFamily="18" charset="0"/>
                <a:cs typeface="Times New Roman" panose="02020603050405020304" pitchFamily="18" charset="0"/>
              </a:rPr>
              <a:t> 28 CFR. 44, available at https://www.justice.gov/ier (last visited May 24, 2023).</a:t>
            </a:r>
            <a:endParaRPr kumimoji="0" lang="en-US" sz="2900" b="0" i="0" u="none" strike="noStrike" kern="1200" cap="none" spc="0" normalizeH="0" baseline="0" noProof="0" dirty="0">
              <a:ln>
                <a:noFill/>
              </a:ln>
              <a:solidFill>
                <a:srgbClr val="012D47"/>
              </a:solidFill>
              <a:effectLst/>
              <a:uLnTx/>
              <a:uFillTx/>
              <a:latin typeface="Source Sans Pro" panose="020B0503030403020204" pitchFamily="34" charset="0"/>
              <a:ea typeface="Cambria Math" panose="02040503050406030204" pitchFamily="18" charset="0"/>
              <a:cs typeface="Cambria Math" panose="02040503050406030204" pitchFamily="18" charset="0"/>
            </a:endParaRPr>
          </a:p>
          <a:p>
            <a:pPr marL="0" indent="0">
              <a:buNone/>
            </a:pPr>
            <a:endParaRPr lang="en-US" dirty="0"/>
          </a:p>
        </p:txBody>
      </p:sp>
    </p:spTree>
    <p:extLst>
      <p:ext uri="{BB962C8B-B14F-4D97-AF65-F5344CB8AC3E}">
        <p14:creationId xmlns:p14="http://schemas.microsoft.com/office/powerpoint/2010/main" val="3107931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2B772E-B215-F816-13CC-BD47455BE9E8}"/>
              </a:ext>
            </a:extLst>
          </p:cNvPr>
          <p:cNvSpPr>
            <a:spLocks noGrp="1"/>
          </p:cNvSpPr>
          <p:nvPr>
            <p:ph sz="half" idx="1"/>
          </p:nvPr>
        </p:nvSpPr>
        <p:spPr>
          <a:xfrm>
            <a:off x="457200" y="1371600"/>
            <a:ext cx="6052457" cy="4724400"/>
          </a:xfrm>
        </p:spPr>
        <p:txBody>
          <a:bodyPr>
            <a:noAutofit/>
          </a:bodyPr>
          <a:lstStyle/>
          <a:p>
            <a:pPr marL="0" marR="0" lvl="0" indent="0" algn="l" defTabSz="914400" rtl="0" eaLnBrk="1" fontAlgn="auto" latinLnBrk="0" hangingPunct="1">
              <a:spcBef>
                <a:spcPct val="20000"/>
              </a:spcBef>
              <a:spcAft>
                <a:spcPts val="600"/>
              </a:spcAft>
              <a:buClr>
                <a:srgbClr val="C32032"/>
              </a:buClr>
              <a:buSzTx/>
              <a:buFont typeface="Arial" panose="020B0604020202020204" pitchFamily="34" charset="0"/>
              <a:buNone/>
              <a:tabLst/>
              <a:defRPr/>
            </a:pPr>
            <a:r>
              <a:rPr kumimoji="0" lang="en-US" sz="2200" b="1" i="0" u="sng" strike="noStrike" kern="1200" cap="none" spc="0" normalizeH="0" baseline="0" noProof="0" dirty="0">
                <a:ln>
                  <a:noFill/>
                </a:ln>
                <a:solidFill>
                  <a:srgbClr val="0000FF"/>
                </a:solidFill>
                <a:effectLst/>
                <a:uLnTx/>
                <a:uFillTx/>
                <a:latin typeface="Source Sans Pro" panose="020B0503030403020204" pitchFamily="34" charset="0"/>
                <a:hlinkClick r:id="rId3" tooltip="ICE - DHS announces flexibility in requirements related to Form I-9 compliance">
                  <a:extLst>
                    <a:ext uri="{A12FA001-AC4F-418D-AE19-62706E023703}">
                      <ahyp:hlinkClr xmlns:ahyp="http://schemas.microsoft.com/office/drawing/2018/hyperlinkcolor" val="tx"/>
                    </a:ext>
                  </a:extLst>
                </a:hlinkClick>
              </a:rPr>
              <a:t>COVID-19 temporary flexibilities</a:t>
            </a:r>
            <a:r>
              <a:rPr kumimoji="0" lang="en-US" sz="2200" b="1" i="0" u="none" strike="noStrike" kern="1200" cap="none" spc="0" normalizeH="0" baseline="0" noProof="0" dirty="0">
                <a:ln>
                  <a:noFill/>
                </a:ln>
                <a:solidFill>
                  <a:srgbClr val="0000FF"/>
                </a:solidFill>
                <a:effectLst/>
                <a:uLnTx/>
                <a:uFillTx/>
                <a:latin typeface="Source Sans Pro" panose="020B0503030403020204" pitchFamily="34" charset="0"/>
              </a:rPr>
              <a:t> </a:t>
            </a: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rPr>
              <a:t>for Form I-9 </a:t>
            </a:r>
            <a:r>
              <a:rPr kumimoji="0" lang="en-US" sz="2200" b="1" i="0" u="sng" strike="noStrike" kern="1200" cap="none" spc="0" normalizeH="0" baseline="0" noProof="0" dirty="0">
                <a:ln>
                  <a:noFill/>
                </a:ln>
                <a:solidFill>
                  <a:srgbClr val="0000FF"/>
                </a:solidFill>
                <a:effectLst/>
                <a:uLnTx/>
                <a:uFillTx/>
                <a:latin typeface="Source Sans Pro" panose="020B0503030403020204" pitchFamily="34" charset="0"/>
                <a:hlinkClick r:id="rId4" tooltip="ICE updates Form I-9 requirement flexibility to grant employers more time to comply with requirements">
                  <a:extLst>
                    <a:ext uri="{A12FA001-AC4F-418D-AE19-62706E023703}">
                      <ahyp:hlinkClr xmlns:ahyp="http://schemas.microsoft.com/office/drawing/2018/hyperlinkcolor" val="tx"/>
                    </a:ext>
                  </a:extLst>
                </a:hlinkClick>
              </a:rPr>
              <a:t>ended July 31, 2023</a:t>
            </a:r>
            <a:r>
              <a:rPr lang="en-US" sz="2200" dirty="0">
                <a:solidFill>
                  <a:prstClr val="black"/>
                </a:solidFill>
                <a:latin typeface="Source Sans Pro" panose="020B0503030403020204" pitchFamily="34" charset="0"/>
              </a:rPr>
              <a:t>:</a:t>
            </a: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t" latinLnBrk="0" hangingPunct="1">
              <a:spcBef>
                <a:spcPts val="0"/>
              </a:spcBef>
              <a:spcAft>
                <a:spcPts val="600"/>
              </a:spcAft>
              <a:buClr>
                <a:srgbClr val="C32032"/>
              </a:buClr>
              <a:buSzTx/>
              <a:buFont typeface="Arial" panose="020B0604020202020204" pitchFamily="34" charset="0"/>
              <a:buBlip>
                <a:blip r:embed="rId5"/>
              </a:buBlip>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lt"/>
                <a:cs typeface="Calibri"/>
              </a:rPr>
              <a:t>Employer</a:t>
            </a:r>
            <a:r>
              <a:rPr lang="en-US" sz="2200" dirty="0">
                <a:solidFill>
                  <a:srgbClr val="1F497D">
                    <a:lumMod val="50000"/>
                  </a:srgbClr>
                </a:solidFill>
                <a:latin typeface="Source Sans Pro" panose="020B0503030403020204" pitchFamily="34" charset="0"/>
                <a:ea typeface="+mn-lt"/>
                <a:cs typeface="Calibri"/>
              </a:rPr>
              <a:t>s</a:t>
            </a: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lt"/>
                <a:cs typeface="Calibri"/>
              </a:rPr>
              <a:t> must complete in-person physical document inspections for employees whose documents were inspected remotely during the temporary flexibilities by </a:t>
            </a:r>
            <a:r>
              <a:rPr kumimoji="0" lang="en-US" sz="2200" b="1" i="0" u="none" strike="noStrike" kern="1200" cap="none" spc="0" normalizeH="0" baseline="0" noProof="0" dirty="0">
                <a:ln>
                  <a:noFill/>
                </a:ln>
                <a:solidFill>
                  <a:srgbClr val="C32032"/>
                </a:solidFill>
                <a:effectLst/>
                <a:uLnTx/>
                <a:uFillTx/>
                <a:latin typeface="Source Sans Pro" panose="020B0503030403020204" pitchFamily="34" charset="0"/>
                <a:ea typeface="+mn-lt"/>
                <a:cs typeface="Calibri"/>
              </a:rPr>
              <a:t>August 31, 2023</a:t>
            </a:r>
          </a:p>
          <a:p>
            <a:pPr marL="457200" marR="0" lvl="0" indent="-457200" algn="l" defTabSz="914400" rtl="0" eaLnBrk="1" fontAlgn="t" latinLnBrk="0" hangingPunct="1">
              <a:spcBef>
                <a:spcPts val="0"/>
              </a:spcBef>
              <a:spcAft>
                <a:spcPts val="600"/>
              </a:spcAft>
              <a:buClr>
                <a:srgbClr val="C32032"/>
              </a:buClr>
              <a:buSzTx/>
              <a:buFont typeface="Arial" panose="020B0604020202020204" pitchFamily="34" charset="0"/>
              <a:buBlip>
                <a:blip r:embed="rId5"/>
              </a:buBlip>
              <a:tabLst/>
              <a:defRPr/>
            </a:pPr>
            <a:r>
              <a:rPr lang="en-US" sz="2200" dirty="0">
                <a:solidFill>
                  <a:srgbClr val="1F497D">
                    <a:lumMod val="50000"/>
                  </a:srgbClr>
                </a:solidFill>
                <a:latin typeface="Source Sans Pro" panose="020B0503030403020204" pitchFamily="34" charset="0"/>
                <a:ea typeface="+mn-lt"/>
                <a:cs typeface="Calibri"/>
              </a:rPr>
              <a:t>Employers who were enrolled in E-Verify and remotely inspected documents pursuant to the temporary policy may now use the alternative procedure to remotely finalize Forms I-9</a:t>
            </a:r>
            <a:r>
              <a:rPr lang="en-US" sz="220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 </a:t>
            </a:r>
            <a:endParaRPr lang="en-US" sz="2200" dirty="0">
              <a:effectLst/>
              <a:latin typeface="Source Sans Pro" panose="020B0503030403020204" pitchFamily="34" charset="0"/>
              <a:ea typeface="Calibri" panose="020F0502020204030204" pitchFamily="34" charset="0"/>
            </a:endParaRPr>
          </a:p>
          <a:p>
            <a:pPr marL="457200" indent="-457200" fontAlgn="t">
              <a:spcBef>
                <a:spcPts val="0"/>
              </a:spcBef>
              <a:spcAft>
                <a:spcPts val="600"/>
              </a:spcAft>
              <a:buBlip>
                <a:blip r:embed="rId5"/>
              </a:buBlip>
              <a:defRPr/>
            </a:pPr>
            <a:r>
              <a:rPr kumimoji="0" lang="en-US" sz="2200" b="1" i="0" u="sng" strike="noStrike" kern="1200" cap="none" spc="0" normalizeH="0" baseline="0" noProof="0" dirty="0">
                <a:ln>
                  <a:noFill/>
                </a:ln>
                <a:solidFill>
                  <a:srgbClr val="0000FF"/>
                </a:solidFill>
                <a:uLnTx/>
                <a:uFillTx/>
                <a:latin typeface="Source Sans Pro" panose="020B0503030403020204" pitchFamily="34" charset="0"/>
                <a:ea typeface="+mn-lt"/>
                <a:cs typeface="Calibri"/>
                <a:hlinkClick r:id="rId6">
                  <a:extLst>
                    <a:ext uri="{A12FA001-AC4F-418D-AE19-62706E023703}">
                      <ahyp:hlinkClr xmlns:ahyp="http://schemas.microsoft.com/office/drawing/2018/hyperlinkcolor" val="tx"/>
                    </a:ext>
                  </a:extLst>
                </a:hlinkClick>
              </a:rPr>
              <a:t>Form I-9 examples related to COVID-19 Policies</a:t>
            </a:r>
            <a:endParaRPr kumimoji="0" lang="en-US" sz="2200" b="1" i="0" u="none" strike="noStrike" kern="1200" cap="none" spc="0" normalizeH="0" baseline="0" noProof="0" dirty="0">
              <a:ln>
                <a:noFill/>
              </a:ln>
              <a:solidFill>
                <a:srgbClr val="0000FF"/>
              </a:solidFill>
              <a:effectLst/>
              <a:uLnTx/>
              <a:uFillTx/>
              <a:latin typeface="Source Sans Pro" panose="020B0503030403020204" pitchFamily="34" charset="0"/>
              <a:ea typeface="+mn-lt"/>
              <a:cs typeface="Calibri"/>
            </a:endParaRPr>
          </a:p>
        </p:txBody>
      </p:sp>
      <p:pic>
        <p:nvPicPr>
          <p:cNvPr id="6" name="Content Placeholder 5">
            <a:extLst>
              <a:ext uri="{FF2B5EF4-FFF2-40B4-BE49-F238E27FC236}">
                <a16:creationId xmlns:a16="http://schemas.microsoft.com/office/drawing/2014/main" id="{04629F2F-14C3-1560-95F5-43D33BE9BF7C}"/>
              </a:ext>
            </a:extLst>
          </p:cNvPr>
          <p:cNvPicPr>
            <a:picLocks noGrp="1" noChangeAspect="1"/>
          </p:cNvPicPr>
          <p:nvPr>
            <p:ph sz="half" idx="2"/>
          </p:nvPr>
        </p:nvPicPr>
        <p:blipFill>
          <a:blip r:embed="rId7"/>
          <a:stretch>
            <a:fillRect/>
          </a:stretch>
        </p:blipFill>
        <p:spPr>
          <a:xfrm>
            <a:off x="6912539" y="1463040"/>
            <a:ext cx="4564521" cy="4724400"/>
          </a:xfr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033D9393-5A22-19B4-3C16-E2E94D7B834C}"/>
              </a:ext>
            </a:extLst>
          </p:cNvPr>
          <p:cNvSpPr>
            <a:spLocks noGrp="1"/>
          </p:cNvSpPr>
          <p:nvPr>
            <p:ph type="title"/>
          </p:nvPr>
        </p:nvSpPr>
        <p:spPr>
          <a:xfrm>
            <a:off x="182880" y="0"/>
            <a:ext cx="10972800" cy="1143000"/>
          </a:xfrm>
        </p:spPr>
        <p:txBody>
          <a:bodyPr/>
          <a:lstStyle/>
          <a:p>
            <a:r>
              <a:rPr kumimoji="0" lang="en-US" sz="3600" b="1" i="0" u="none" strike="noStrike" kern="1200" cap="none" spc="0" normalizeH="0" baseline="0" noProof="0" dirty="0">
                <a:ln>
                  <a:noFill/>
                </a:ln>
                <a:solidFill>
                  <a:prstClr val="white"/>
                </a:solidFill>
                <a:effectLst/>
                <a:uLnTx/>
                <a:uFillTx/>
                <a:latin typeface="Source Sans Pro" panose="020B0503030403020204" pitchFamily="34" charset="0"/>
              </a:rPr>
              <a:t>COVID-19 Temporary Policy:</a:t>
            </a:r>
            <a:br>
              <a:rPr kumimoji="0" lang="en-US" sz="3200" b="1" i="0" u="none" strike="noStrike" kern="1200" cap="none" spc="0" normalizeH="0" baseline="0" noProof="0" dirty="0">
                <a:ln>
                  <a:noFill/>
                </a:ln>
                <a:solidFill>
                  <a:prstClr val="white"/>
                </a:solidFill>
                <a:effectLst/>
                <a:uLnTx/>
                <a:uFillTx/>
                <a:latin typeface="Source Sans Pro" panose="020B0503030403020204" pitchFamily="34" charset="0"/>
              </a:rPr>
            </a:br>
            <a:r>
              <a:rPr kumimoji="0" lang="en-US" sz="2800" b="1" i="0" u="none" strike="noStrike" kern="1200" cap="none" spc="0" normalizeH="0" baseline="0" noProof="0" dirty="0">
                <a:ln>
                  <a:noFill/>
                </a:ln>
                <a:solidFill>
                  <a:prstClr val="white"/>
                </a:solidFill>
                <a:effectLst/>
                <a:uLnTx/>
                <a:uFillTx/>
                <a:latin typeface="Source Sans Pro" panose="020B0503030403020204" pitchFamily="34" charset="0"/>
              </a:rPr>
              <a:t>Form I-9 Requirement Flexibility Ending</a:t>
            </a:r>
            <a:endParaRPr lang="en-US" dirty="0">
              <a:latin typeface="Source Sans Pro" panose="020B0503030403020204" pitchFamily="34" charset="0"/>
            </a:endParaRPr>
          </a:p>
        </p:txBody>
      </p:sp>
    </p:spTree>
    <p:extLst>
      <p:ext uri="{BB962C8B-B14F-4D97-AF65-F5344CB8AC3E}">
        <p14:creationId xmlns:p14="http://schemas.microsoft.com/office/powerpoint/2010/main" val="4139730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0B928B7-FAA5-4E98-B5EE-006A12C7A11B}"/>
              </a:ext>
            </a:extLst>
          </p:cNvPr>
          <p:cNvSpPr>
            <a:spLocks noGrp="1"/>
          </p:cNvSpPr>
          <p:nvPr>
            <p:ph type="title"/>
          </p:nvPr>
        </p:nvSpPr>
        <p:spPr>
          <a:xfrm>
            <a:off x="182880" y="0"/>
            <a:ext cx="10972800" cy="1143000"/>
          </a:xfrm>
        </p:spPr>
        <p:txBody>
          <a:bodyPr>
            <a:normAutofit/>
          </a:bodyPr>
          <a:lstStyle/>
          <a:p>
            <a:r>
              <a:rPr lang="en-US" dirty="0">
                <a:latin typeface="Source Sans Pro" panose="020B0503030403020204" pitchFamily="34" charset="0"/>
              </a:rPr>
              <a:t>Supplement B:</a:t>
            </a:r>
            <a:br>
              <a:rPr lang="en-US" dirty="0">
                <a:latin typeface="Source Sans Pro" panose="020B0503030403020204" pitchFamily="34" charset="0"/>
              </a:rPr>
            </a:br>
            <a:r>
              <a:rPr lang="en-US" sz="2800" dirty="0">
                <a:latin typeface="Source Sans Pro" panose="020B0503030403020204" pitchFamily="34" charset="0"/>
              </a:rPr>
              <a:t>Reverification and Rehires</a:t>
            </a:r>
          </a:p>
        </p:txBody>
      </p:sp>
      <p:sp>
        <p:nvSpPr>
          <p:cNvPr id="2" name="Content Placeholder 1">
            <a:extLst>
              <a:ext uri="{FF2B5EF4-FFF2-40B4-BE49-F238E27FC236}">
                <a16:creationId xmlns:a16="http://schemas.microsoft.com/office/drawing/2014/main" id="{AA968FE9-3827-4127-8B36-83A831D84C87}"/>
              </a:ext>
            </a:extLst>
          </p:cNvPr>
          <p:cNvSpPr>
            <a:spLocks noGrp="1"/>
          </p:cNvSpPr>
          <p:nvPr>
            <p:ph sz="half" idx="1"/>
          </p:nvPr>
        </p:nvSpPr>
        <p:spPr>
          <a:xfrm>
            <a:off x="457200" y="1463040"/>
            <a:ext cx="5384801" cy="4724400"/>
          </a:xfrm>
        </p:spPr>
        <p:txBody>
          <a:bodyPr/>
          <a:lstStyle/>
          <a:p>
            <a:pPr marL="457200" indent="-457200" fontAlgn="t">
              <a:spcBef>
                <a:spcPts val="0"/>
              </a:spcBef>
              <a:spcAft>
                <a:spcPts val="1000"/>
              </a:spcAft>
              <a:buNone/>
              <a:defRPr/>
            </a:pPr>
            <a:r>
              <a:rPr lang="en-US" sz="2200" b="1" dirty="0">
                <a:solidFill>
                  <a:srgbClr val="1F497D">
                    <a:lumMod val="50000"/>
                  </a:srgbClr>
                </a:solidFill>
                <a:latin typeface="Source Sans Pro" panose="020B0503030403020204" pitchFamily="34" charset="0"/>
                <a:hlinkClick r:id="rId3"/>
              </a:rPr>
              <a:t>Supplement B</a:t>
            </a:r>
            <a:r>
              <a:rPr lang="en-US" sz="2200" b="1" u="sng" dirty="0">
                <a:solidFill>
                  <a:srgbClr val="1F497D">
                    <a:lumMod val="50000"/>
                  </a:srgbClr>
                </a:solidFill>
                <a:latin typeface="Source Sans Pro" panose="020B0503030403020204" pitchFamily="34" charset="0"/>
              </a:rPr>
              <a:t> </a:t>
            </a:r>
            <a:r>
              <a:rPr lang="en-US" sz="2200" u="sng" dirty="0">
                <a:solidFill>
                  <a:srgbClr val="1F497D">
                    <a:lumMod val="50000"/>
                  </a:srgbClr>
                </a:solidFill>
                <a:latin typeface="Source Sans Pro" panose="020B0503030403020204" pitchFamily="34" charset="0"/>
              </a:rPr>
              <a:t>is completed by </a:t>
            </a:r>
            <a:r>
              <a:rPr lang="en-US" sz="2200" b="1" u="sng" dirty="0">
                <a:solidFill>
                  <a:srgbClr val="C32032"/>
                </a:solidFill>
                <a:latin typeface="Source Sans Pro" panose="020B0503030403020204" pitchFamily="34" charset="0"/>
              </a:rPr>
              <a:t>Employer:</a:t>
            </a:r>
            <a:endParaRPr lang="en-US" sz="2200" dirty="0">
              <a:solidFill>
                <a:srgbClr val="C32032"/>
              </a:solidFill>
              <a:latin typeface="Source Sans Pro" panose="020B0503030403020204" pitchFamily="34" charset="0"/>
            </a:endParaRPr>
          </a:p>
          <a:p>
            <a:pPr marL="457200" indent="-457200" fontAlgn="t">
              <a:spcBef>
                <a:spcPts val="0"/>
              </a:spcBef>
              <a:spcAft>
                <a:spcPts val="1000"/>
              </a:spcAft>
              <a:buBlip>
                <a:blip r:embed="rId4"/>
              </a:buBlip>
              <a:defRPr/>
            </a:pPr>
            <a:r>
              <a:rPr lang="en-US" sz="2200" b="1" dirty="0">
                <a:solidFill>
                  <a:srgbClr val="C32032"/>
                </a:solidFill>
                <a:latin typeface="Source Sans Pro" panose="020B0503030403020204" pitchFamily="34" charset="0"/>
              </a:rPr>
              <a:t>Required</a:t>
            </a:r>
            <a:r>
              <a:rPr lang="en-US" sz="2200" dirty="0">
                <a:solidFill>
                  <a:srgbClr val="C32032"/>
                </a:solidFill>
                <a:latin typeface="Source Sans Pro" panose="020B0503030403020204" pitchFamily="34" charset="0"/>
              </a:rPr>
              <a:t> </a:t>
            </a:r>
            <a:r>
              <a:rPr lang="en-US" sz="2200" dirty="0">
                <a:solidFill>
                  <a:schemeClr val="tx2">
                    <a:lumMod val="50000"/>
                  </a:schemeClr>
                </a:solidFill>
                <a:latin typeface="Source Sans Pro" panose="020B0503030403020204" pitchFamily="34" charset="0"/>
              </a:rPr>
              <a:t>when employee’s employment authorization or documentation of employment authorization has expired</a:t>
            </a:r>
          </a:p>
          <a:p>
            <a:pPr marL="457200" indent="-457200" fontAlgn="t">
              <a:spcBef>
                <a:spcPts val="0"/>
              </a:spcBef>
              <a:spcAft>
                <a:spcPts val="1000"/>
              </a:spcAft>
              <a:buBlip>
                <a:blip r:embed="rId4"/>
              </a:buBlip>
              <a:defRPr/>
            </a:pPr>
            <a:r>
              <a:rPr lang="en-US" sz="2200" dirty="0">
                <a:solidFill>
                  <a:schemeClr val="tx2">
                    <a:lumMod val="50000"/>
                  </a:schemeClr>
                </a:solidFill>
                <a:latin typeface="Source Sans Pro" panose="020B0503030403020204" pitchFamily="34" charset="0"/>
              </a:rPr>
              <a:t>May be completed when rehiring employees within three years of hire date</a:t>
            </a:r>
          </a:p>
          <a:p>
            <a:pPr marL="457200" indent="-457200" fontAlgn="t">
              <a:spcBef>
                <a:spcPts val="0"/>
              </a:spcBef>
              <a:spcAft>
                <a:spcPts val="1000"/>
              </a:spcAft>
              <a:buBlip>
                <a:blip r:embed="rId4"/>
              </a:buBlip>
              <a:defRPr/>
            </a:pPr>
            <a:r>
              <a:rPr lang="en-US" sz="2200" dirty="0">
                <a:solidFill>
                  <a:schemeClr val="tx2">
                    <a:lumMod val="50000"/>
                  </a:schemeClr>
                </a:solidFill>
                <a:latin typeface="Source Sans Pro" panose="020B0503030403020204" pitchFamily="34" charset="0"/>
              </a:rPr>
              <a:t>May be completed </a:t>
            </a:r>
            <a:r>
              <a:rPr lang="en-US" sz="2200" dirty="0">
                <a:solidFill>
                  <a:srgbClr val="1F497D">
                    <a:lumMod val="50000"/>
                  </a:srgbClr>
                </a:solidFill>
                <a:latin typeface="Source Sans Pro" panose="020B0503030403020204" pitchFamily="34" charset="0"/>
              </a:rPr>
              <a:t>to document a legal name change</a:t>
            </a:r>
          </a:p>
          <a:p>
            <a:pPr marL="457200" indent="-457200" fontAlgn="t">
              <a:spcBef>
                <a:spcPts val="0"/>
              </a:spcBef>
              <a:spcAft>
                <a:spcPts val="1000"/>
              </a:spcAft>
              <a:buBlip>
                <a:blip r:embed="rId4"/>
              </a:buBlip>
              <a:defRPr/>
            </a:pPr>
            <a:r>
              <a:rPr lang="en-US" sz="2200" dirty="0">
                <a:solidFill>
                  <a:srgbClr val="1F497D">
                    <a:lumMod val="50000"/>
                  </a:srgbClr>
                </a:solidFill>
                <a:latin typeface="Source Sans Pro" panose="020B0503030403020204" pitchFamily="34" charset="0"/>
              </a:rPr>
              <a:t>Do </a:t>
            </a:r>
            <a:r>
              <a:rPr lang="en-US" sz="2200" b="1" dirty="0">
                <a:solidFill>
                  <a:srgbClr val="C32032"/>
                </a:solidFill>
                <a:latin typeface="Source Sans Pro" panose="020B0503030403020204" pitchFamily="34" charset="0"/>
              </a:rPr>
              <a:t>NOT</a:t>
            </a:r>
            <a:r>
              <a:rPr lang="en-US" sz="2200" dirty="0">
                <a:solidFill>
                  <a:srgbClr val="1F497D">
                    <a:lumMod val="50000"/>
                  </a:srgbClr>
                </a:solidFill>
                <a:latin typeface="Source Sans Pro" panose="020B0503030403020204" pitchFamily="34" charset="0"/>
              </a:rPr>
              <a:t> create another E-Verify case </a:t>
            </a:r>
          </a:p>
        </p:txBody>
      </p:sp>
      <p:pic>
        <p:nvPicPr>
          <p:cNvPr id="7" name="Content Placeholder 6" descr="Image of current Form I-9, Supplement B">
            <a:extLst>
              <a:ext uri="{FF2B5EF4-FFF2-40B4-BE49-F238E27FC236}">
                <a16:creationId xmlns:a16="http://schemas.microsoft.com/office/drawing/2014/main" id="{D06C8C1D-F088-419A-9649-129B5D9C1B7F}"/>
              </a:ext>
            </a:extLst>
          </p:cNvPr>
          <p:cNvPicPr>
            <a:picLocks noGrp="1" noChangeAspect="1"/>
          </p:cNvPicPr>
          <p:nvPr>
            <p:ph sz="half" idx="2"/>
          </p:nvPr>
        </p:nvPicPr>
        <p:blipFill>
          <a:blip r:embed="rId5"/>
          <a:stretch>
            <a:fillRect/>
          </a:stretch>
        </p:blipFill>
        <p:spPr>
          <a:xfrm>
            <a:off x="5842001" y="1645920"/>
            <a:ext cx="5892799" cy="40460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7455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80060-22C9-8A7B-4544-17027A4A5837}"/>
              </a:ext>
            </a:extLst>
          </p:cNvPr>
          <p:cNvSpPr>
            <a:spLocks noGrp="1"/>
          </p:cNvSpPr>
          <p:nvPr>
            <p:ph sz="half" idx="13"/>
          </p:nvPr>
        </p:nvSpPr>
        <p:spPr/>
        <p:txBody>
          <a:bodyPr>
            <a:normAutofit/>
          </a:bodyPr>
          <a:lstStyle/>
          <a:p>
            <a:pPr marL="0" indent="0">
              <a:lnSpc>
                <a:spcPct val="110000"/>
              </a:lnSpc>
              <a:spcBef>
                <a:spcPts val="0"/>
              </a:spcBef>
              <a:spcAft>
                <a:spcPts val="1200"/>
              </a:spcAft>
              <a:buNone/>
            </a:pPr>
            <a:r>
              <a:rPr lang="en-US" sz="2600" dirty="0">
                <a:solidFill>
                  <a:schemeClr val="tx2">
                    <a:lumMod val="50000"/>
                  </a:schemeClr>
                </a:solidFill>
                <a:latin typeface="Source Sans Pro" panose="020B0503030403020204" pitchFamily="34" charset="0"/>
              </a:rPr>
              <a:t>Reverification is required for:</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Expired driver’s licenses</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Expired US Passports</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Expired employment authorization documents or status</a:t>
            </a:r>
          </a:p>
          <a:p>
            <a:pPr marL="514350" indent="-514350">
              <a:lnSpc>
                <a:spcPct val="110000"/>
              </a:lnSpc>
              <a:spcBef>
                <a:spcPts val="0"/>
              </a:spcBef>
              <a:spcAft>
                <a:spcPts val="1200"/>
              </a:spcAft>
              <a:buFont typeface="+mj-lt"/>
              <a:buAutoNum type="alphaLcParenR"/>
            </a:pPr>
            <a:r>
              <a:rPr lang="en-US" sz="2600" dirty="0">
                <a:solidFill>
                  <a:schemeClr val="tx2">
                    <a:lumMod val="50000"/>
                  </a:schemeClr>
                </a:solidFill>
                <a:latin typeface="Source Sans Pro" panose="020B0503030403020204" pitchFamily="34" charset="0"/>
              </a:rPr>
              <a:t>All of the above</a:t>
            </a:r>
          </a:p>
          <a:p>
            <a:pPr marL="0" indent="0">
              <a:lnSpc>
                <a:spcPct val="150000"/>
              </a:lnSpc>
              <a:buNone/>
            </a:pPr>
            <a:endParaRPr lang="en-US" dirty="0">
              <a:solidFill>
                <a:schemeClr val="tx2">
                  <a:lumMod val="50000"/>
                </a:schemeClr>
              </a:solidFill>
              <a:latin typeface="Source Sans Pro" panose="020B0503030403020204" pitchFamily="34" charset="0"/>
            </a:endParaRPr>
          </a:p>
        </p:txBody>
      </p:sp>
      <p:sp>
        <p:nvSpPr>
          <p:cNvPr id="3" name="Title 2">
            <a:extLst>
              <a:ext uri="{FF2B5EF4-FFF2-40B4-BE49-F238E27FC236}">
                <a16:creationId xmlns:a16="http://schemas.microsoft.com/office/drawing/2014/main" id="{EEEB4378-87B4-A06F-F150-6D779923FA18}"/>
              </a:ext>
            </a:extLst>
          </p:cNvPr>
          <p:cNvSpPr>
            <a:spLocks noGrp="1"/>
          </p:cNvSpPr>
          <p:nvPr>
            <p:ph type="title"/>
          </p:nvPr>
        </p:nvSpPr>
        <p:spPr/>
        <p:txBody>
          <a:bodyPr/>
          <a:lstStyle/>
          <a:p>
            <a:r>
              <a:rPr lang="en-US" dirty="0">
                <a:latin typeface="Source Sans Pro" panose="020B0503030403020204" pitchFamily="34" charset="0"/>
              </a:rPr>
              <a:t>Question #4: </a:t>
            </a:r>
          </a:p>
        </p:txBody>
      </p:sp>
    </p:spTree>
    <p:extLst>
      <p:ext uri="{BB962C8B-B14F-4D97-AF65-F5344CB8AC3E}">
        <p14:creationId xmlns:p14="http://schemas.microsoft.com/office/powerpoint/2010/main" val="5669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1CF9-3A5B-0669-04F4-5D322E62B845}"/>
              </a:ext>
            </a:extLst>
          </p:cNvPr>
          <p:cNvSpPr>
            <a:spLocks noGrp="1"/>
          </p:cNvSpPr>
          <p:nvPr>
            <p:ph sz="half" idx="13"/>
          </p:nvPr>
        </p:nvSpPr>
        <p:spPr/>
        <p:txBody>
          <a:bodyPr>
            <a:normAutofit fontScale="92500" lnSpcReduction="10000"/>
          </a:bodyPr>
          <a:lstStyle/>
          <a:p>
            <a:pPr marL="0" indent="0">
              <a:lnSpc>
                <a:spcPct val="110000"/>
              </a:lnSpc>
              <a:spcBef>
                <a:spcPts val="0"/>
              </a:spcBef>
              <a:spcAft>
                <a:spcPts val="1200"/>
              </a:spcAft>
              <a:buNone/>
            </a:pPr>
            <a:r>
              <a:rPr lang="en-US" sz="2800" dirty="0">
                <a:solidFill>
                  <a:schemeClr val="tx2">
                    <a:lumMod val="50000"/>
                  </a:schemeClr>
                </a:solidFill>
                <a:latin typeface="Source Sans Pro" panose="020B0503030403020204" pitchFamily="34" charset="0"/>
              </a:rPr>
              <a:t>Reverification is required for:</a:t>
            </a:r>
          </a:p>
          <a:p>
            <a:pPr marL="514350" indent="-514350">
              <a:lnSpc>
                <a:spcPct val="110000"/>
              </a:lnSpc>
              <a:spcBef>
                <a:spcPts val="0"/>
              </a:spcBef>
              <a:spcAft>
                <a:spcPts val="1200"/>
              </a:spcAft>
              <a:buFont typeface="+mj-lt"/>
              <a:buAutoNum type="alphaLcParenR"/>
            </a:pPr>
            <a:r>
              <a:rPr lang="en-US" sz="2800" dirty="0">
                <a:solidFill>
                  <a:schemeClr val="tx2">
                    <a:lumMod val="50000"/>
                  </a:schemeClr>
                </a:solidFill>
                <a:latin typeface="Source Sans Pro" panose="020B0503030403020204" pitchFamily="34" charset="0"/>
              </a:rPr>
              <a:t>Expired driver’s licenses</a:t>
            </a:r>
          </a:p>
          <a:p>
            <a:pPr marL="514350" indent="-514350">
              <a:lnSpc>
                <a:spcPct val="110000"/>
              </a:lnSpc>
              <a:spcBef>
                <a:spcPts val="0"/>
              </a:spcBef>
              <a:spcAft>
                <a:spcPts val="1200"/>
              </a:spcAft>
              <a:buFont typeface="+mj-lt"/>
              <a:buAutoNum type="alphaLcParenR"/>
            </a:pPr>
            <a:r>
              <a:rPr lang="en-US" sz="2800" dirty="0">
                <a:solidFill>
                  <a:schemeClr val="tx2">
                    <a:lumMod val="50000"/>
                  </a:schemeClr>
                </a:solidFill>
                <a:latin typeface="Source Sans Pro" panose="020B0503030403020204" pitchFamily="34" charset="0"/>
              </a:rPr>
              <a:t>Expired US Passports</a:t>
            </a:r>
          </a:p>
          <a:p>
            <a:pPr marL="514350" indent="-514350">
              <a:lnSpc>
                <a:spcPct val="110000"/>
              </a:lnSpc>
              <a:spcBef>
                <a:spcPts val="0"/>
              </a:spcBef>
              <a:spcAft>
                <a:spcPts val="1200"/>
              </a:spcAft>
              <a:buFont typeface="+mj-lt"/>
              <a:buAutoNum type="alphaLcParenR"/>
            </a:pPr>
            <a:r>
              <a:rPr lang="en-US" sz="2800" b="1" dirty="0">
                <a:solidFill>
                  <a:schemeClr val="tx2">
                    <a:lumMod val="50000"/>
                  </a:schemeClr>
                </a:solidFill>
                <a:latin typeface="Source Sans Pro" panose="020B0503030403020204" pitchFamily="34" charset="0"/>
              </a:rPr>
              <a:t>Expired employment authorization documents or status</a:t>
            </a:r>
          </a:p>
          <a:p>
            <a:pPr marL="514350" indent="-514350">
              <a:lnSpc>
                <a:spcPct val="110000"/>
              </a:lnSpc>
              <a:spcBef>
                <a:spcPts val="0"/>
              </a:spcBef>
              <a:spcAft>
                <a:spcPts val="1200"/>
              </a:spcAft>
              <a:buFont typeface="+mj-lt"/>
              <a:buAutoNum type="alphaLcParenR"/>
            </a:pPr>
            <a:r>
              <a:rPr lang="en-US" sz="2800" dirty="0">
                <a:solidFill>
                  <a:schemeClr val="tx2">
                    <a:lumMod val="50000"/>
                  </a:schemeClr>
                </a:solidFill>
                <a:latin typeface="Source Sans Pro" panose="020B0503030403020204" pitchFamily="34" charset="0"/>
              </a:rPr>
              <a:t>All of the above</a:t>
            </a:r>
          </a:p>
          <a:p>
            <a:pPr marL="0" indent="0">
              <a:lnSpc>
                <a:spcPct val="110000"/>
              </a:lnSpc>
              <a:spcBef>
                <a:spcPts val="0"/>
              </a:spcBef>
              <a:spcAft>
                <a:spcPts val="1200"/>
              </a:spcAft>
              <a:buNone/>
            </a:pPr>
            <a:r>
              <a:rPr lang="en-US" b="1" i="0" dirty="0">
                <a:solidFill>
                  <a:srgbClr val="C32032"/>
                </a:solidFill>
                <a:effectLst/>
                <a:latin typeface="Source Sans Pro" panose="020B0503030403020204" pitchFamily="34" charset="0"/>
              </a:rPr>
              <a:t>You must reverify an employee’s employment authorization no later than the date employment authorization expires. The employee must present a document that shows current employment authorization, such as any documentation from List A or C</a:t>
            </a:r>
            <a:endParaRPr lang="en-US" sz="2800" b="1" dirty="0">
              <a:solidFill>
                <a:srgbClr val="C32032"/>
              </a:solidFill>
              <a:latin typeface="Source Sans Pro" panose="020B0503030403020204" pitchFamily="34" charset="0"/>
            </a:endParaRPr>
          </a:p>
          <a:p>
            <a:pPr marL="0" indent="0">
              <a:buNone/>
            </a:pPr>
            <a:endParaRPr lang="en-US" dirty="0"/>
          </a:p>
        </p:txBody>
      </p:sp>
      <p:sp>
        <p:nvSpPr>
          <p:cNvPr id="3" name="Title 2">
            <a:extLst>
              <a:ext uri="{FF2B5EF4-FFF2-40B4-BE49-F238E27FC236}">
                <a16:creationId xmlns:a16="http://schemas.microsoft.com/office/drawing/2014/main" id="{E745AA5B-B7EC-05B6-E54C-2562E375909B}"/>
              </a:ext>
            </a:extLst>
          </p:cNvPr>
          <p:cNvSpPr>
            <a:spLocks noGrp="1"/>
          </p:cNvSpPr>
          <p:nvPr>
            <p:ph type="title"/>
          </p:nvPr>
        </p:nvSpPr>
        <p:spPr/>
        <p:txBody>
          <a:bodyPr/>
          <a:lstStyle/>
          <a:p>
            <a:r>
              <a:rPr lang="en-US" dirty="0"/>
              <a:t>Answer #4: </a:t>
            </a:r>
          </a:p>
        </p:txBody>
      </p:sp>
    </p:spTree>
    <p:extLst>
      <p:ext uri="{BB962C8B-B14F-4D97-AF65-F5344CB8AC3E}">
        <p14:creationId xmlns:p14="http://schemas.microsoft.com/office/powerpoint/2010/main" val="3191003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0B928B7-FAA5-4E98-B5EE-006A12C7A11B}"/>
              </a:ext>
            </a:extLst>
          </p:cNvPr>
          <p:cNvSpPr>
            <a:spLocks noGrp="1"/>
          </p:cNvSpPr>
          <p:nvPr>
            <p:ph type="title"/>
          </p:nvPr>
        </p:nvSpPr>
        <p:spPr>
          <a:xfrm>
            <a:off x="182880" y="0"/>
            <a:ext cx="10972800" cy="1143000"/>
          </a:xfrm>
        </p:spPr>
        <p:txBody>
          <a:bodyPr>
            <a:normAutofit/>
          </a:bodyPr>
          <a:lstStyle/>
          <a:p>
            <a:r>
              <a:rPr lang="en-US" dirty="0">
                <a:latin typeface="Source Sans Pro" panose="020B0503030403020204" pitchFamily="34" charset="0"/>
              </a:rPr>
              <a:t>Supplement B:</a:t>
            </a:r>
            <a:br>
              <a:rPr lang="en-US" dirty="0">
                <a:latin typeface="Source Sans Pro" panose="020B0503030403020204" pitchFamily="34" charset="0"/>
              </a:rPr>
            </a:br>
            <a:r>
              <a:rPr lang="en-US" sz="2800" dirty="0">
                <a:latin typeface="Source Sans Pro" panose="020B0503030403020204" pitchFamily="34" charset="0"/>
              </a:rPr>
              <a:t>Reverification and Rehires</a:t>
            </a:r>
          </a:p>
        </p:txBody>
      </p:sp>
      <p:graphicFrame>
        <p:nvGraphicFramePr>
          <p:cNvPr id="3" name="Table 3">
            <a:extLst>
              <a:ext uri="{FF2B5EF4-FFF2-40B4-BE49-F238E27FC236}">
                <a16:creationId xmlns:a16="http://schemas.microsoft.com/office/drawing/2014/main" id="{B462593F-67ED-3C54-EA92-E7B5EF0F41A0}"/>
              </a:ext>
            </a:extLst>
          </p:cNvPr>
          <p:cNvGraphicFramePr>
            <a:graphicFrameLocks noGrp="1"/>
          </p:cNvGraphicFramePr>
          <p:nvPr>
            <p:ph sz="half" idx="1"/>
            <p:extLst>
              <p:ext uri="{D42A27DB-BD31-4B8C-83A1-F6EECF244321}">
                <p14:modId xmlns:p14="http://schemas.microsoft.com/office/powerpoint/2010/main" val="579290694"/>
              </p:ext>
            </p:extLst>
          </p:nvPr>
        </p:nvGraphicFramePr>
        <p:xfrm>
          <a:off x="505724" y="1463040"/>
          <a:ext cx="8054952" cy="4559388"/>
        </p:xfrm>
        <a:graphic>
          <a:graphicData uri="http://schemas.openxmlformats.org/drawingml/2006/table">
            <a:tbl>
              <a:tblPr firstRow="1" bandRow="1">
                <a:tableStyleId>{1FECB4D8-DB02-4DC6-A0A2-4F2EBAE1DC90}</a:tableStyleId>
              </a:tblPr>
              <a:tblGrid>
                <a:gridCol w="3950593">
                  <a:extLst>
                    <a:ext uri="{9D8B030D-6E8A-4147-A177-3AD203B41FA5}">
                      <a16:colId xmlns:a16="http://schemas.microsoft.com/office/drawing/2014/main" val="1210349892"/>
                    </a:ext>
                  </a:extLst>
                </a:gridCol>
                <a:gridCol w="4104359">
                  <a:extLst>
                    <a:ext uri="{9D8B030D-6E8A-4147-A177-3AD203B41FA5}">
                      <a16:colId xmlns:a16="http://schemas.microsoft.com/office/drawing/2014/main" val="4179740324"/>
                    </a:ext>
                  </a:extLst>
                </a:gridCol>
              </a:tblGrid>
              <a:tr h="914400">
                <a:tc>
                  <a:txBody>
                    <a:bodyPr/>
                    <a:lstStyle/>
                    <a:p>
                      <a:pPr marL="0" algn="ctr" defTabSz="914400" rtl="0" eaLnBrk="1" latinLnBrk="0" hangingPunct="1"/>
                      <a:r>
                        <a:rPr lang="en-US" sz="2400" b="1" kern="1200" dirty="0">
                          <a:solidFill>
                            <a:schemeClr val="lt1"/>
                          </a:solidFill>
                          <a:latin typeface="Segoe UI" panose="020B0502040204020203" pitchFamily="34" charset="0"/>
                          <a:ea typeface="+mn-ea"/>
                          <a:cs typeface="Segoe UI" panose="020B0502040204020203" pitchFamily="34" charset="0"/>
                        </a:rPr>
                        <a:t>Do NOT Reverify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32032"/>
                    </a:solidFill>
                  </a:tcPr>
                </a:tc>
                <a:tc>
                  <a:txBody>
                    <a:bodyPr/>
                    <a:lstStyle/>
                    <a:p>
                      <a:pPr algn="ctr"/>
                      <a:r>
                        <a:rPr lang="en-US" sz="2400" dirty="0">
                          <a:latin typeface="Segoe UI" panose="020B0502040204020203" pitchFamily="34" charset="0"/>
                          <a:cs typeface="Segoe UI" panose="020B0502040204020203" pitchFamily="34" charset="0"/>
                        </a:rPr>
                        <a:t>Reverify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15287"/>
                    </a:solidFill>
                  </a:tcPr>
                </a:tc>
                <a:extLst>
                  <a:ext uri="{0D108BD9-81ED-4DB2-BD59-A6C34878D82A}">
                    <a16:rowId xmlns:a16="http://schemas.microsoft.com/office/drawing/2014/main" val="427541931"/>
                  </a:ext>
                </a:extLst>
              </a:tr>
              <a:tr h="901788">
                <a:tc>
                  <a:txBody>
                    <a:bodyPr/>
                    <a:lstStyle/>
                    <a:p>
                      <a:pPr marL="0" algn="ctr" defTabSz="914400" rtl="0" eaLnBrk="1" latinLnBrk="0" hangingPunct="1"/>
                      <a:r>
                        <a:rPr lang="en-US" sz="2000" b="1" kern="1200" dirty="0">
                          <a:solidFill>
                            <a:srgbClr val="C32032"/>
                          </a:solidFill>
                          <a:latin typeface="Segoe UI" panose="020B0502040204020203" pitchFamily="34" charset="0"/>
                          <a:ea typeface="+mn-ea"/>
                          <a:cs typeface="Segoe UI" panose="020B0502040204020203" pitchFamily="34" charset="0"/>
                        </a:rPr>
                        <a:t>U.S. Citizens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2000" b="1" dirty="0">
                          <a:solidFill>
                            <a:srgbClr val="015287"/>
                          </a:solidFill>
                          <a:latin typeface="Segoe UI" panose="020B0502040204020203" pitchFamily="34" charset="0"/>
                          <a:cs typeface="Segoe UI" panose="020B0502040204020203" pitchFamily="34" charset="0"/>
                        </a:rPr>
                        <a:t>Employment Authorization Documents (Form I-766)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6376956"/>
                  </a:ext>
                </a:extLst>
              </a:tr>
              <a:tr h="914400">
                <a:tc>
                  <a:txBody>
                    <a:bodyPr/>
                    <a:lstStyle/>
                    <a:p>
                      <a:pPr marL="0" algn="ctr" defTabSz="914400" rtl="0" eaLnBrk="1" latinLnBrk="0" hangingPunct="1"/>
                      <a:r>
                        <a:rPr lang="en-US" sz="2000" b="1" kern="1200" dirty="0">
                          <a:solidFill>
                            <a:srgbClr val="C32032"/>
                          </a:solidFill>
                          <a:latin typeface="Segoe UI" panose="020B0502040204020203" pitchFamily="34" charset="0"/>
                          <a:ea typeface="+mn-ea"/>
                          <a:cs typeface="Segoe UI" panose="020B0502040204020203" pitchFamily="34" charset="0"/>
                        </a:rPr>
                        <a:t>Noncitizen Nationals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2000" b="1" dirty="0">
                          <a:solidFill>
                            <a:srgbClr val="015287"/>
                          </a:solidFill>
                          <a:latin typeface="Segoe UI" panose="020B0502040204020203" pitchFamily="34" charset="0"/>
                          <a:cs typeface="Segoe UI" panose="020B0502040204020203" pitchFamily="34" charset="0"/>
                        </a:rPr>
                        <a:t>Temporary I-551 stamp located on Form I-94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581147"/>
                  </a:ext>
                </a:extLst>
              </a:tr>
              <a:tr h="914400">
                <a:tc>
                  <a:txBody>
                    <a:bodyPr/>
                    <a:lstStyle/>
                    <a:p>
                      <a:pPr marL="0" algn="ctr" defTabSz="914400" rtl="0" eaLnBrk="1" latinLnBrk="0" hangingPunct="1"/>
                      <a:r>
                        <a:rPr lang="en-US" sz="2000" b="1" kern="1200" dirty="0">
                          <a:solidFill>
                            <a:srgbClr val="C32032"/>
                          </a:solidFill>
                          <a:latin typeface="Segoe UI" panose="020B0502040204020203" pitchFamily="34" charset="0"/>
                          <a:ea typeface="+mn-ea"/>
                          <a:cs typeface="Segoe UI" panose="020B0502040204020203" pitchFamily="34" charset="0"/>
                        </a:rPr>
                        <a:t>Unexpired Permanent Resident cards (LPR cards; Form I-551)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5287"/>
                          </a:solidFill>
                          <a:effectLst/>
                          <a:uLnTx/>
                          <a:uFillTx/>
                          <a:latin typeface="Segoe UI" panose="020B0502040204020203" pitchFamily="34" charset="0"/>
                          <a:ea typeface="+mn-ea"/>
                          <a:cs typeface="Segoe UI" panose="020B0502040204020203" pitchFamily="34" charset="0"/>
                        </a:rPr>
                        <a:t>Temporary I-551 stamp located in a foreign passport</a:t>
                      </a:r>
                      <a:endParaRPr lang="en-US" sz="2000" b="1" dirty="0">
                        <a:solidFill>
                          <a:srgbClr val="015287"/>
                        </a:solidFill>
                        <a:latin typeface="Segoe UI" panose="020B0502040204020203" pitchFamily="34" charset="0"/>
                        <a:cs typeface="Segoe UI" panose="020B0502040204020203"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1682446"/>
                  </a:ext>
                </a:extLst>
              </a:tr>
              <a:tr h="914400">
                <a:tc>
                  <a:txBody>
                    <a:bodyPr/>
                    <a:lstStyle/>
                    <a:p>
                      <a:pPr marL="0" algn="ctr" defTabSz="914400" rtl="0" eaLnBrk="1" latinLnBrk="0" hangingPunct="1"/>
                      <a:r>
                        <a:rPr lang="en-US" sz="2000" b="1" kern="1200" dirty="0">
                          <a:solidFill>
                            <a:srgbClr val="C32032"/>
                          </a:solidFill>
                          <a:latin typeface="Segoe UI" panose="020B0502040204020203" pitchFamily="34" charset="0"/>
                          <a:ea typeface="+mn-ea"/>
                          <a:cs typeface="Segoe UI" panose="020B0502040204020203" pitchFamily="34" charset="0"/>
                        </a:rPr>
                        <a:t>List B Documents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2000" b="1" dirty="0">
                          <a:solidFill>
                            <a:srgbClr val="015287"/>
                          </a:solidFill>
                          <a:latin typeface="Segoe UI" panose="020B0502040204020203" pitchFamily="34" charset="0"/>
                          <a:cs typeface="Segoe UI" panose="020B0502040204020203" pitchFamily="34" charset="0"/>
                        </a:rPr>
                        <a:t>Expired Permanent Resident card presented with Form I-797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715606"/>
                  </a:ext>
                </a:extLst>
              </a:tr>
            </a:tbl>
          </a:graphicData>
        </a:graphic>
      </p:graphicFrame>
      <p:pic>
        <p:nvPicPr>
          <p:cNvPr id="11" name="Picture 10">
            <a:extLst>
              <a:ext uri="{FF2B5EF4-FFF2-40B4-BE49-F238E27FC236}">
                <a16:creationId xmlns:a16="http://schemas.microsoft.com/office/drawing/2014/main" id="{898075B4-5A9E-DE86-1864-30C66791211E}"/>
              </a:ext>
            </a:extLst>
          </p:cNvPr>
          <p:cNvPicPr>
            <a:picLocks noChangeAspect="1"/>
          </p:cNvPicPr>
          <p:nvPr/>
        </p:nvPicPr>
        <p:blipFill>
          <a:blip r:embed="rId3"/>
          <a:stretch>
            <a:fillRect/>
          </a:stretch>
        </p:blipFill>
        <p:spPr>
          <a:xfrm>
            <a:off x="8982173" y="3231932"/>
            <a:ext cx="2704103" cy="3000179"/>
          </a:xfrm>
          <a:prstGeom prst="rect">
            <a:avLst/>
          </a:prstGeom>
        </p:spPr>
      </p:pic>
      <p:pic>
        <p:nvPicPr>
          <p:cNvPr id="10" name="Picture 9">
            <a:extLst>
              <a:ext uri="{FF2B5EF4-FFF2-40B4-BE49-F238E27FC236}">
                <a16:creationId xmlns:a16="http://schemas.microsoft.com/office/drawing/2014/main" id="{23F6A82B-4632-0C6C-656D-F3C08B1F6D47}"/>
              </a:ext>
            </a:extLst>
          </p:cNvPr>
          <p:cNvPicPr>
            <a:picLocks noChangeAspect="1"/>
          </p:cNvPicPr>
          <p:nvPr/>
        </p:nvPicPr>
        <p:blipFill>
          <a:blip r:embed="rId4"/>
          <a:stretch>
            <a:fillRect/>
          </a:stretch>
        </p:blipFill>
        <p:spPr>
          <a:xfrm>
            <a:off x="8856048" y="1463040"/>
            <a:ext cx="2830228" cy="1768892"/>
          </a:xfrm>
          <a:prstGeom prst="rect">
            <a:avLst/>
          </a:prstGeom>
        </p:spPr>
      </p:pic>
    </p:spTree>
    <p:extLst>
      <p:ext uri="{BB962C8B-B14F-4D97-AF65-F5344CB8AC3E}">
        <p14:creationId xmlns:p14="http://schemas.microsoft.com/office/powerpoint/2010/main" val="1772433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C1A60-F3C7-4D2F-81BD-47E1FA3790D8}"/>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Storage</a:t>
            </a:r>
          </a:p>
        </p:txBody>
      </p:sp>
      <p:sp>
        <p:nvSpPr>
          <p:cNvPr id="2" name="Content Placeholder 1">
            <a:extLst>
              <a:ext uri="{FF2B5EF4-FFF2-40B4-BE49-F238E27FC236}">
                <a16:creationId xmlns:a16="http://schemas.microsoft.com/office/drawing/2014/main" id="{0B93A78E-60C5-4230-8ED7-C19E7F9A4333}"/>
              </a:ext>
            </a:extLst>
          </p:cNvPr>
          <p:cNvSpPr>
            <a:spLocks noGrp="1"/>
          </p:cNvSpPr>
          <p:nvPr>
            <p:ph sz="half" idx="13"/>
          </p:nvPr>
        </p:nvSpPr>
        <p:spPr>
          <a:xfrm>
            <a:off x="457200" y="1371600"/>
            <a:ext cx="11582400" cy="4876799"/>
          </a:xfrm>
        </p:spPr>
        <p:txBody>
          <a:bodyPr lIns="0" tIns="0" rIns="0">
            <a:normAutofit/>
          </a:bodyPr>
          <a:lstStyle/>
          <a:p>
            <a:pPr marL="457200" marR="0" lvl="1" indent="-457200" algn="l" defTabSz="914400" rtl="0" eaLnBrk="1" fontAlgn="t" latinLnBrk="0" hangingPunct="1">
              <a:lnSpc>
                <a:spcPct val="110000"/>
              </a:lnSpc>
              <a:spcBef>
                <a:spcPts val="0"/>
              </a:spcBef>
              <a:spcAft>
                <a:spcPts val="1000"/>
              </a:spcAft>
              <a:buClr>
                <a:srgbClr val="C32032"/>
              </a:buClr>
              <a:buSzTx/>
              <a:buNone/>
              <a:tabLst/>
              <a:defRPr/>
            </a:pPr>
            <a:r>
              <a:rPr lang="en-US" u="sng" dirty="0">
                <a:solidFill>
                  <a:schemeClr val="tx2">
                    <a:lumMod val="50000"/>
                  </a:schemeClr>
                </a:solidFill>
                <a:latin typeface="Source Sans Pro" panose="020B0503030403020204" pitchFamily="34" charset="0"/>
              </a:rPr>
              <a:t>How to store Form I-9: </a:t>
            </a:r>
          </a:p>
          <a:p>
            <a:pPr marL="457200" marR="0" lvl="1" indent="-457200" algn="l" defTabSz="914400" rtl="0" eaLnBrk="1" fontAlgn="t" latinLnBrk="0" hangingPunct="1">
              <a:lnSpc>
                <a:spcPct val="110000"/>
              </a:lnSpc>
              <a:spcBef>
                <a:spcPts val="0"/>
              </a:spcBef>
              <a:buClr>
                <a:srgbClr val="C32032"/>
              </a:buClr>
              <a:buSzPct val="120000"/>
              <a:buFont typeface="Wingdings" panose="05000000000000000000" pitchFamily="2" charset="2"/>
              <a:buBlip>
                <a:blip r:embed="rId2"/>
              </a:buBlip>
              <a:tabLst/>
              <a:defRPr/>
            </a:pPr>
            <a:r>
              <a:rPr lang="en-US" dirty="0">
                <a:solidFill>
                  <a:schemeClr val="tx2">
                    <a:lumMod val="50000"/>
                  </a:schemeClr>
                </a:solidFill>
                <a:latin typeface="Source Sans Pro" panose="020B0503030403020204" pitchFamily="34" charset="0"/>
              </a:rPr>
              <a:t>Store Form I-9s securely in a way that meets your business needs </a:t>
            </a:r>
          </a:p>
          <a:p>
            <a:pPr marL="731520" lvl="2" indent="-274320" fontAlgn="t">
              <a:lnSpc>
                <a:spcPct val="110000"/>
              </a:lnSpc>
              <a:spcBef>
                <a:spcPts val="0"/>
              </a:spcBef>
              <a:buFont typeface="Wingdings" panose="05000000000000000000" pitchFamily="2" charset="2"/>
              <a:buChar char="§"/>
              <a:defRPr/>
            </a:pPr>
            <a:r>
              <a:rPr lang="en-US" sz="2400" dirty="0">
                <a:solidFill>
                  <a:schemeClr val="tx2">
                    <a:lumMod val="50000"/>
                  </a:schemeClr>
                </a:solidFill>
                <a:latin typeface="Source Sans Pro" panose="020B0503030403020204" pitchFamily="34" charset="0"/>
              </a:rPr>
              <a:t>On-site or at an off-site facility</a:t>
            </a:r>
          </a:p>
          <a:p>
            <a:pPr marL="731520" lvl="2" indent="-274320" fontAlgn="t">
              <a:lnSpc>
                <a:spcPct val="110000"/>
              </a:lnSpc>
              <a:spcBef>
                <a:spcPts val="0"/>
              </a:spcBef>
              <a:buFont typeface="Wingdings" panose="05000000000000000000" pitchFamily="2" charset="2"/>
              <a:buChar char="§"/>
              <a:defRPr/>
            </a:pPr>
            <a:r>
              <a:rPr lang="en-US" sz="2400" dirty="0">
                <a:solidFill>
                  <a:schemeClr val="tx2">
                    <a:lumMod val="50000"/>
                  </a:schemeClr>
                </a:solidFill>
                <a:latin typeface="Source Sans Pro" panose="020B0503030403020204" pitchFamily="34" charset="0"/>
              </a:rPr>
              <a:t>Microfilm or Microfiche</a:t>
            </a:r>
          </a:p>
          <a:p>
            <a:pPr marL="731520" lvl="2" indent="-274320" fontAlgn="t">
              <a:lnSpc>
                <a:spcPct val="110000"/>
              </a:lnSpc>
              <a:spcBef>
                <a:spcPts val="0"/>
              </a:spcBef>
              <a:spcAft>
                <a:spcPts val="600"/>
              </a:spcAft>
              <a:buFont typeface="Wingdings" panose="05000000000000000000" pitchFamily="2" charset="2"/>
              <a:buChar char="§"/>
              <a:defRPr/>
            </a:pPr>
            <a:r>
              <a:rPr lang="en-US" sz="2400" dirty="0">
                <a:solidFill>
                  <a:schemeClr val="tx2">
                    <a:lumMod val="50000"/>
                  </a:schemeClr>
                </a:solidFill>
                <a:latin typeface="Source Sans Pro" panose="020B0503030403020204" pitchFamily="34" charset="0"/>
              </a:rPr>
              <a:t>Electronically</a:t>
            </a:r>
          </a:p>
          <a:p>
            <a:pPr marL="457200" lvl="1" indent="-457200" fontAlgn="t">
              <a:lnSpc>
                <a:spcPct val="110000"/>
              </a:lnSpc>
              <a:spcBef>
                <a:spcPts val="0"/>
              </a:spcBef>
              <a:spcAft>
                <a:spcPts val="600"/>
              </a:spcAft>
              <a:buClr>
                <a:srgbClr val="C32032"/>
              </a:buClr>
              <a:buSzPct val="120000"/>
              <a:buBlip>
                <a:blip r:embed="rId2"/>
              </a:buBlip>
              <a:defRPr/>
            </a:pPr>
            <a:r>
              <a:rPr lang="en-US" dirty="0">
                <a:solidFill>
                  <a:schemeClr val="tx2">
                    <a:lumMod val="50000"/>
                  </a:schemeClr>
                </a:solidFill>
                <a:latin typeface="Source Sans Pro" panose="020B0503030403020204" pitchFamily="34" charset="0"/>
              </a:rPr>
              <a:t>Ensure that only authorized personnel have access to stored Forms I-9</a:t>
            </a:r>
          </a:p>
          <a:p>
            <a:pPr marL="457200" marR="0" lvl="1" indent="-457200" algn="l" defTabSz="914400" rtl="0" eaLnBrk="1" fontAlgn="t" latinLnBrk="0" hangingPunct="1">
              <a:lnSpc>
                <a:spcPct val="110000"/>
              </a:lnSpc>
              <a:spcBef>
                <a:spcPts val="0"/>
              </a:spcBef>
              <a:spcAft>
                <a:spcPts val="600"/>
              </a:spcAft>
              <a:buClr>
                <a:srgbClr val="C32032"/>
              </a:buClr>
              <a:buSzPct val="120000"/>
              <a:buFont typeface="Wingdings" panose="05000000000000000000" pitchFamily="2" charset="2"/>
              <a:buBlip>
                <a:blip r:embed="rId2"/>
              </a:buBlip>
              <a:tabLst/>
              <a:defRPr/>
            </a:pPr>
            <a:r>
              <a:rPr lang="en-US" dirty="0">
                <a:solidFill>
                  <a:schemeClr val="tx2">
                    <a:lumMod val="50000"/>
                  </a:schemeClr>
                </a:solidFill>
                <a:latin typeface="Source Sans Pro" panose="020B0503030403020204" pitchFamily="34" charset="0"/>
              </a:rPr>
              <a:t>Store copies of documents with the Form I-9 or with the employee’s records  </a:t>
            </a:r>
          </a:p>
          <a:p>
            <a:pPr marL="457200" marR="0" lvl="1" indent="-457200" algn="l" defTabSz="914400" rtl="0" eaLnBrk="1" fontAlgn="t" latinLnBrk="0" hangingPunct="1">
              <a:lnSpc>
                <a:spcPct val="110000"/>
              </a:lnSpc>
              <a:spcBef>
                <a:spcPts val="0"/>
              </a:spcBef>
              <a:spcAft>
                <a:spcPts val="600"/>
              </a:spcAft>
              <a:buClr>
                <a:srgbClr val="C32032"/>
              </a:buClr>
              <a:buSzPct val="120000"/>
              <a:buFont typeface="Wingdings" panose="05000000000000000000" pitchFamily="2" charset="2"/>
              <a:buBlip>
                <a:blip r:embed="rId2"/>
              </a:buBlip>
              <a:tabLst/>
              <a:defRPr/>
            </a:pPr>
            <a:r>
              <a:rPr lang="en-US" dirty="0">
                <a:solidFill>
                  <a:schemeClr val="tx2">
                    <a:lumMod val="50000"/>
                  </a:schemeClr>
                </a:solidFill>
                <a:latin typeface="Source Sans Pro" panose="020B0503030403020204" pitchFamily="34" charset="0"/>
              </a:rPr>
              <a:t>Forms I-9 must be available within 3 days of an official request for inspection</a:t>
            </a:r>
          </a:p>
          <a:p>
            <a:pPr marL="0" indent="0">
              <a:buNone/>
            </a:pPr>
            <a:endParaRPr lang="en-US" dirty="0">
              <a:latin typeface="Source Sans Pro" panose="020B0503030403020204" pitchFamily="34" charset="0"/>
            </a:endParaRPr>
          </a:p>
        </p:txBody>
      </p:sp>
      <p:graphicFrame>
        <p:nvGraphicFramePr>
          <p:cNvPr id="4" name="Table 14">
            <a:extLst>
              <a:ext uri="{FF2B5EF4-FFF2-40B4-BE49-F238E27FC236}">
                <a16:creationId xmlns:a16="http://schemas.microsoft.com/office/drawing/2014/main" id="{4BB5FD6B-D5A7-45C5-9B16-BA0D4D138E6C}"/>
              </a:ext>
            </a:extLst>
          </p:cNvPr>
          <p:cNvGraphicFramePr>
            <a:graphicFrameLocks noGrp="1"/>
          </p:cNvGraphicFramePr>
          <p:nvPr/>
        </p:nvGraphicFramePr>
        <p:xfrm>
          <a:off x="3646949" y="5257800"/>
          <a:ext cx="5202901" cy="853440"/>
        </p:xfrm>
        <a:graphic>
          <a:graphicData uri="http://schemas.openxmlformats.org/drawingml/2006/table">
            <a:tbl>
              <a:tblPr firstRow="1" bandRow="1">
                <a:tableStyleId>{125E5076-3810-47DD-B79F-674D7AD40C01}</a:tableStyleId>
              </a:tblPr>
              <a:tblGrid>
                <a:gridCol w="5202901">
                  <a:extLst>
                    <a:ext uri="{9D8B030D-6E8A-4147-A177-3AD203B41FA5}">
                      <a16:colId xmlns:a16="http://schemas.microsoft.com/office/drawing/2014/main" val="576381090"/>
                    </a:ext>
                  </a:extLst>
                </a:gridCol>
              </a:tblGrid>
              <a:tr h="365760">
                <a:tc>
                  <a:txBody>
                    <a:bodyPr/>
                    <a:lstStyle/>
                    <a:p>
                      <a:pPr algn="ctr"/>
                      <a:r>
                        <a:rPr lang="en-US" sz="2200" dirty="0">
                          <a:solidFill>
                            <a:schemeClr val="bg1"/>
                          </a:solidFill>
                          <a:latin typeface="Source Sans Pro" panose="020B0503030403020204" pitchFamily="34" charset="0"/>
                          <a:cs typeface="Segoe UI" panose="020B0502040204020203" pitchFamily="34" charset="0"/>
                        </a:rPr>
                        <a:t>** RELEVANT LINK **</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437168123"/>
                  </a:ext>
                </a:extLst>
              </a:tr>
              <a:tr h="2898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2">
                              <a:lumMod val="50000"/>
                            </a:schemeClr>
                          </a:solidFill>
                          <a:latin typeface="Source Sans Pro" panose="020B0503030403020204" pitchFamily="34" charset="0"/>
                          <a:cs typeface="Segoe UI" panose="020B0502040204020203" pitchFamily="34" charset="0"/>
                          <a:hlinkClick r:id="rId3"/>
                        </a:rPr>
                        <a:t>Form I-9 Retention and Storage</a:t>
                      </a:r>
                      <a:endParaRPr lang="en-US" sz="2200" b="1" dirty="0">
                        <a:solidFill>
                          <a:schemeClr val="tx2">
                            <a:lumMod val="50000"/>
                          </a:schemeClr>
                        </a:solidFill>
                        <a:latin typeface="Source Sans Pro" panose="020B0503030403020204" pitchFamily="34" charset="0"/>
                        <a:cs typeface="Segoe UI" panose="020B0502040204020203" pitchFamily="34" charset="0"/>
                      </a:endParaRP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4948758"/>
                  </a:ext>
                </a:extLst>
              </a:tr>
            </a:tbl>
          </a:graphicData>
        </a:graphic>
      </p:graphicFrame>
    </p:spTree>
    <p:extLst>
      <p:ext uri="{BB962C8B-B14F-4D97-AF65-F5344CB8AC3E}">
        <p14:creationId xmlns:p14="http://schemas.microsoft.com/office/powerpoint/2010/main" val="927283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675D-837F-40F5-A602-A98E1734428F}"/>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Retention</a:t>
            </a:r>
          </a:p>
        </p:txBody>
      </p:sp>
      <p:sp>
        <p:nvSpPr>
          <p:cNvPr id="3" name="Content Placeholder 2">
            <a:extLst>
              <a:ext uri="{FF2B5EF4-FFF2-40B4-BE49-F238E27FC236}">
                <a16:creationId xmlns:a16="http://schemas.microsoft.com/office/drawing/2014/main" id="{2569927D-0139-4E3E-B5C5-377C530EEA32}"/>
              </a:ext>
            </a:extLst>
          </p:cNvPr>
          <p:cNvSpPr>
            <a:spLocks noGrp="1"/>
          </p:cNvSpPr>
          <p:nvPr>
            <p:ph sz="quarter" idx="17"/>
          </p:nvPr>
        </p:nvSpPr>
        <p:spPr>
          <a:xfrm>
            <a:off x="457200" y="2189967"/>
            <a:ext cx="5474917" cy="4000500"/>
          </a:xfrm>
        </p:spPr>
        <p:txBody>
          <a:bodyPr lIns="0" tIns="0" rIns="0">
            <a:normAutofit fontScale="77500" lnSpcReduction="20000"/>
          </a:bodyPr>
          <a:lstStyle/>
          <a:p>
            <a:pPr marL="0" marR="0" lvl="0" indent="0" algn="l" defTabSz="914400" rtl="0" eaLnBrk="1" fontAlgn="t" latinLnBrk="0" hangingPunct="1">
              <a:lnSpc>
                <a:spcPct val="120000"/>
              </a:lnSpc>
              <a:spcBef>
                <a:spcPts val="0"/>
              </a:spcBef>
              <a:spcAft>
                <a:spcPts val="1000"/>
              </a:spcAft>
              <a:buClr>
                <a:srgbClr val="C32032"/>
              </a:buClr>
              <a:buSzTx/>
              <a:buNone/>
              <a:tabLst/>
              <a:defRPr/>
            </a:pPr>
            <a:r>
              <a:rPr lang="en-US" altLang="en-US" sz="2800" dirty="0">
                <a:solidFill>
                  <a:schemeClr val="tx2">
                    <a:lumMod val="50000"/>
                  </a:schemeClr>
                </a:solidFill>
                <a:latin typeface="Source Sans Pro" panose="020B0503030403020204" pitchFamily="34" charset="0"/>
              </a:rPr>
              <a:t>Calculate how much longer you must keep an employee’s Form I-9 once they stop working for you:</a:t>
            </a:r>
          </a:p>
          <a:p>
            <a:pPr marL="457200" marR="0" lvl="1" indent="-457200" algn="l" defTabSz="914400" rtl="0" eaLnBrk="1" fontAlgn="t" latinLnBrk="0" hangingPunct="1">
              <a:lnSpc>
                <a:spcPct val="120000"/>
              </a:lnSpc>
              <a:spcBef>
                <a:spcPts val="0"/>
              </a:spcBef>
              <a:spcAft>
                <a:spcPts val="600"/>
              </a:spcAft>
              <a:buClr>
                <a:srgbClr val="C32032"/>
              </a:buClr>
              <a:buSzTx/>
              <a:buFont typeface="Wingdings" panose="05000000000000000000" pitchFamily="2" charset="2"/>
              <a:buBlip>
                <a:blip r:embed="rId3"/>
              </a:buBlip>
              <a:tabLst/>
              <a:defRPr/>
            </a:pPr>
            <a:r>
              <a:rPr lang="en-US" sz="2800" dirty="0">
                <a:solidFill>
                  <a:schemeClr val="tx2">
                    <a:lumMod val="50000"/>
                  </a:schemeClr>
                </a:solidFill>
                <a:latin typeface="Source Sans Pro" panose="020B0503030403020204" pitchFamily="34" charset="0"/>
              </a:rPr>
              <a:t>If they worked for less than two years, retain their form for three years after the date of hire</a:t>
            </a:r>
          </a:p>
          <a:p>
            <a:pPr marL="0" marR="0" lvl="1" indent="0" algn="ctr" defTabSz="914400" rtl="0" eaLnBrk="1" fontAlgn="t" latinLnBrk="0" hangingPunct="1">
              <a:lnSpc>
                <a:spcPct val="120000"/>
              </a:lnSpc>
              <a:spcBef>
                <a:spcPts val="0"/>
              </a:spcBef>
              <a:spcAft>
                <a:spcPts val="600"/>
              </a:spcAft>
              <a:buClr>
                <a:srgbClr val="C32032"/>
              </a:buClr>
              <a:buSzTx/>
              <a:buNone/>
              <a:tabLst/>
              <a:defRPr/>
            </a:pPr>
            <a:r>
              <a:rPr lang="en-US" b="1" dirty="0">
                <a:solidFill>
                  <a:srgbClr val="C32032"/>
                </a:solidFill>
                <a:latin typeface="Source Sans Pro" panose="020B0503030403020204" pitchFamily="34" charset="0"/>
              </a:rPr>
              <a:t>OR</a:t>
            </a:r>
            <a:endParaRPr lang="en-US" sz="2800" b="1" dirty="0">
              <a:solidFill>
                <a:srgbClr val="C32032"/>
              </a:solidFill>
              <a:latin typeface="Source Sans Pro" panose="020B0503030403020204" pitchFamily="34" charset="0"/>
            </a:endParaRPr>
          </a:p>
          <a:p>
            <a:pPr marL="457200" marR="0" lvl="1" indent="-457200" algn="l" defTabSz="914400" rtl="0" eaLnBrk="1" fontAlgn="t" latinLnBrk="0" hangingPunct="1">
              <a:lnSpc>
                <a:spcPct val="120000"/>
              </a:lnSpc>
              <a:spcBef>
                <a:spcPts val="0"/>
              </a:spcBef>
              <a:spcAft>
                <a:spcPts val="600"/>
              </a:spcAft>
              <a:buClr>
                <a:srgbClr val="C32032"/>
              </a:buClr>
              <a:buSzTx/>
              <a:buFont typeface="Wingdings" panose="05000000000000000000" pitchFamily="2" charset="2"/>
              <a:buBlip>
                <a:blip r:embed="rId3"/>
              </a:buBlip>
              <a:tabLst/>
              <a:defRPr/>
            </a:pPr>
            <a:r>
              <a:rPr lang="en-US" sz="2800" dirty="0">
                <a:solidFill>
                  <a:schemeClr val="tx2">
                    <a:lumMod val="50000"/>
                  </a:schemeClr>
                </a:solidFill>
                <a:latin typeface="Source Sans Pro" panose="020B0503030403020204" pitchFamily="34" charset="0"/>
              </a:rPr>
              <a:t>If they worked for more than two years, retain their form for one more year after the date they stop working for you</a:t>
            </a:r>
            <a:endParaRPr lang="en-US" dirty="0">
              <a:solidFill>
                <a:schemeClr val="tx2">
                  <a:lumMod val="50000"/>
                </a:schemeClr>
              </a:solidFill>
              <a:latin typeface="Source Sans Pro" panose="020B0503030403020204" pitchFamily="34" charset="0"/>
            </a:endParaRPr>
          </a:p>
          <a:p>
            <a:endParaRPr lang="en-US" dirty="0"/>
          </a:p>
        </p:txBody>
      </p:sp>
      <p:sp>
        <p:nvSpPr>
          <p:cNvPr id="5" name="Content Placeholder 4">
            <a:extLst>
              <a:ext uri="{FF2B5EF4-FFF2-40B4-BE49-F238E27FC236}">
                <a16:creationId xmlns:a16="http://schemas.microsoft.com/office/drawing/2014/main" id="{79726576-B941-407A-807D-5642F1B9B688}"/>
              </a:ext>
            </a:extLst>
          </p:cNvPr>
          <p:cNvSpPr>
            <a:spLocks noGrp="1"/>
          </p:cNvSpPr>
          <p:nvPr>
            <p:ph sz="quarter" idx="19"/>
          </p:nvPr>
        </p:nvSpPr>
        <p:spPr>
          <a:xfrm>
            <a:off x="457200" y="1371600"/>
            <a:ext cx="5238490" cy="838200"/>
          </a:xfrm>
        </p:spPr>
        <p:txBody>
          <a:bodyPr lIns="0" tIns="0" rIns="0"/>
          <a:lstStyle/>
          <a:p>
            <a:pPr marL="0" indent="0" algn="ctr">
              <a:buNone/>
            </a:pPr>
            <a:r>
              <a:rPr lang="en-US" sz="2400" b="1" dirty="0">
                <a:solidFill>
                  <a:srgbClr val="C00000"/>
                </a:solidFill>
                <a:latin typeface="Source Sans Pro" panose="020B0503030403020204" pitchFamily="34" charset="0"/>
              </a:rPr>
              <a:t>You must have a Form I-9 on file for ALL current employees. </a:t>
            </a:r>
          </a:p>
          <a:p>
            <a:endParaRPr lang="en-US" dirty="0"/>
          </a:p>
        </p:txBody>
      </p:sp>
      <p:graphicFrame>
        <p:nvGraphicFramePr>
          <p:cNvPr id="6" name="Content Placeholder 5" descr="&#10;Examples:&#10;John Smith (Hired Nov. 1, 2019, terminated May 5, 2020): John worked for less than 2 years, keep his form for 3 years, until 11/01/2022&#10;And&#10;Betsy Ross (Hired Nov. 1, 2002, terminated May 5, 2020):  Betsy worked for more than 2 years, keep her form for one more year, until 05/05/2021&#10;">
            <a:extLst>
              <a:ext uri="{FF2B5EF4-FFF2-40B4-BE49-F238E27FC236}">
                <a16:creationId xmlns:a16="http://schemas.microsoft.com/office/drawing/2014/main" id="{C87F31E1-8AC5-4024-8DF9-683B1694E2BF}"/>
              </a:ext>
            </a:extLst>
          </p:cNvPr>
          <p:cNvGraphicFramePr>
            <a:graphicFrameLocks noGrp="1"/>
          </p:cNvGraphicFramePr>
          <p:nvPr>
            <p:ph sz="quarter" idx="18"/>
            <p:extLst>
              <p:ext uri="{D42A27DB-BD31-4B8C-83A1-F6EECF244321}">
                <p14:modId xmlns:p14="http://schemas.microsoft.com/office/powerpoint/2010/main" val="2239713447"/>
              </p:ext>
            </p:extLst>
          </p:nvPr>
        </p:nvGraphicFramePr>
        <p:xfrm>
          <a:off x="5970738" y="1600200"/>
          <a:ext cx="5889321" cy="4229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5150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B8CE34-5ABB-4A3D-8C80-D1D2398C6FFF}"/>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Internal Audits</a:t>
            </a:r>
          </a:p>
        </p:txBody>
      </p:sp>
      <p:sp>
        <p:nvSpPr>
          <p:cNvPr id="2" name="Content Placeholder 1">
            <a:extLst>
              <a:ext uri="{FF2B5EF4-FFF2-40B4-BE49-F238E27FC236}">
                <a16:creationId xmlns:a16="http://schemas.microsoft.com/office/drawing/2014/main" id="{92578B82-6BBF-4BC0-A299-70742B59A7F1}"/>
              </a:ext>
            </a:extLst>
          </p:cNvPr>
          <p:cNvSpPr>
            <a:spLocks noGrp="1"/>
          </p:cNvSpPr>
          <p:nvPr>
            <p:ph sz="half" idx="13"/>
          </p:nvPr>
        </p:nvSpPr>
        <p:spPr>
          <a:xfrm>
            <a:off x="3581400" y="1371600"/>
            <a:ext cx="8610600" cy="4800599"/>
          </a:xfrm>
        </p:spPr>
        <p:txBody>
          <a:bodyPr lIns="0" tIns="0" rIns="0" bIns="0">
            <a:normAutofit fontScale="92500"/>
          </a:bodyPr>
          <a:lstStyle/>
          <a:p>
            <a:pPr marL="0" indent="0">
              <a:lnSpc>
                <a:spcPct val="110000"/>
              </a:lnSpc>
              <a:spcBef>
                <a:spcPts val="0"/>
              </a:spcBef>
              <a:spcAft>
                <a:spcPts val="1000"/>
              </a:spcAft>
              <a:buNone/>
            </a:pPr>
            <a:r>
              <a:rPr lang="en-US" sz="2400" dirty="0">
                <a:solidFill>
                  <a:schemeClr val="tx2">
                    <a:lumMod val="50000"/>
                  </a:schemeClr>
                </a:solidFill>
                <a:latin typeface="Source Sans Pro" panose="020B0503030403020204" pitchFamily="34" charset="0"/>
              </a:rPr>
              <a:t>It is a best practice to conduct an internal audit on Forms I-9 annually:</a:t>
            </a:r>
          </a:p>
          <a:p>
            <a:pPr marL="457200" marR="0" lvl="1" indent="-457200" algn="l" defTabSz="914400" rtl="0" eaLnBrk="1" fontAlgn="t" latinLnBrk="0" hangingPunct="1">
              <a:lnSpc>
                <a:spcPct val="110000"/>
              </a:lnSpc>
              <a:spcBef>
                <a:spcPts val="0"/>
              </a:spcBef>
              <a:spcAft>
                <a:spcPts val="1000"/>
              </a:spcAft>
              <a:buClr>
                <a:srgbClr val="C32032"/>
              </a:buClr>
              <a:buSzPct val="120000"/>
              <a:buFont typeface="Wingdings" panose="05000000000000000000" pitchFamily="2" charset="2"/>
              <a:buBlip>
                <a:blip r:embed="rId2"/>
              </a:buBlip>
              <a:tabLst/>
              <a:defRPr/>
            </a:pPr>
            <a:r>
              <a:rPr kumimoji="0" lang="en-US"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rPr>
              <a:t>Develop a transparent process </a:t>
            </a:r>
          </a:p>
          <a:p>
            <a:pPr marL="457200" marR="0" lvl="1" indent="-457200" algn="l" defTabSz="914400" rtl="0" eaLnBrk="1" fontAlgn="t" latinLnBrk="0" hangingPunct="1">
              <a:lnSpc>
                <a:spcPct val="110000"/>
              </a:lnSpc>
              <a:spcBef>
                <a:spcPts val="0"/>
              </a:spcBef>
              <a:spcAft>
                <a:spcPts val="1000"/>
              </a:spcAft>
              <a:buClr>
                <a:srgbClr val="C32032"/>
              </a:buClr>
              <a:buSzPct val="120000"/>
              <a:buFont typeface="Wingdings" panose="05000000000000000000" pitchFamily="2" charset="2"/>
              <a:buBlip>
                <a:blip r:embed="rId2"/>
              </a:buBlip>
              <a:tabLst/>
              <a:defRPr/>
            </a:pPr>
            <a:r>
              <a:rPr lang="en-US" dirty="0">
                <a:solidFill>
                  <a:srgbClr val="1F497D">
                    <a:lumMod val="50000"/>
                  </a:srgbClr>
                </a:solidFill>
                <a:latin typeface="Source Sans Pro" panose="020B0503030403020204" pitchFamily="34" charset="0"/>
              </a:rPr>
              <a:t>Arrange for annual Form I-9 audit by an external auditing firm or a trained employee not otherwise involved in the Form I-9 process</a:t>
            </a:r>
          </a:p>
          <a:p>
            <a:pPr marL="457200" marR="0" lvl="1" indent="-457200" algn="l" defTabSz="914400" rtl="0" eaLnBrk="1" fontAlgn="t" latinLnBrk="0" hangingPunct="1">
              <a:lnSpc>
                <a:spcPct val="110000"/>
              </a:lnSpc>
              <a:spcBef>
                <a:spcPts val="0"/>
              </a:spcBef>
              <a:spcAft>
                <a:spcPts val="1000"/>
              </a:spcAft>
              <a:buClr>
                <a:srgbClr val="C32032"/>
              </a:buClr>
              <a:buSzPct val="120000"/>
              <a:buFont typeface="Wingdings" panose="05000000000000000000" pitchFamily="2" charset="2"/>
              <a:buBlip>
                <a:blip r:embed="rId2"/>
              </a:buBlip>
              <a:tabLst/>
              <a:defRPr/>
            </a:pPr>
            <a:r>
              <a:rPr kumimoji="0" lang="en-US"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rPr>
              <a:t>Review all Forms I-9 or a sample of Forms I-9 based on neutral and non-discriminatory criteria</a:t>
            </a:r>
          </a:p>
          <a:p>
            <a:pPr marL="457200" marR="0" lvl="1" indent="-457200" algn="l" defTabSz="914400" rtl="0" eaLnBrk="1" fontAlgn="t" latinLnBrk="0" hangingPunct="1">
              <a:lnSpc>
                <a:spcPct val="110000"/>
              </a:lnSpc>
              <a:spcBef>
                <a:spcPts val="0"/>
              </a:spcBef>
              <a:spcAft>
                <a:spcPts val="1000"/>
              </a:spcAft>
              <a:buClr>
                <a:srgbClr val="C32032"/>
              </a:buClr>
              <a:buSzPct val="120000"/>
              <a:buFont typeface="Wingdings" panose="05000000000000000000" pitchFamily="2" charset="2"/>
              <a:buBlip>
                <a:blip r:embed="rId2"/>
              </a:buBlip>
              <a:tabLst/>
              <a:defRPr/>
            </a:pPr>
            <a:r>
              <a:rPr kumimoji="0" lang="en-US"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rPr>
              <a:t>Audits should be carefully conducted to prevent even the perception of discrimination or retaliation </a:t>
            </a:r>
          </a:p>
          <a:p>
            <a:pPr marL="457200" marR="0" lvl="1" indent="-457200" algn="l" defTabSz="914400" rtl="0" eaLnBrk="1" fontAlgn="t" latinLnBrk="0" hangingPunct="1">
              <a:lnSpc>
                <a:spcPct val="110000"/>
              </a:lnSpc>
              <a:spcBef>
                <a:spcPts val="0"/>
              </a:spcBef>
              <a:spcAft>
                <a:spcPts val="1000"/>
              </a:spcAft>
              <a:buClr>
                <a:srgbClr val="C32032"/>
              </a:buClr>
              <a:buSzPct val="120000"/>
              <a:buFont typeface="Wingdings" panose="05000000000000000000" pitchFamily="2" charset="2"/>
              <a:buBlip>
                <a:blip r:embed="rId2"/>
              </a:buBlip>
              <a:tabLst/>
              <a:defRPr/>
            </a:pPr>
            <a:r>
              <a:rPr lang="en-US" b="1" i="0" dirty="0">
                <a:solidFill>
                  <a:srgbClr val="1B1B1B"/>
                </a:solidFill>
                <a:effectLst/>
                <a:latin typeface="Source Sans Pro" panose="020B0503030403020204" pitchFamily="34" charset="0"/>
                <a:hlinkClick r:id="rId3"/>
              </a:rPr>
              <a:t>ICE Mutual Agreement between Government and Employers</a:t>
            </a:r>
            <a:r>
              <a:rPr lang="en-US" b="1" i="0" dirty="0">
                <a:solidFill>
                  <a:srgbClr val="1B1B1B"/>
                </a:solidFill>
                <a:effectLst/>
                <a:latin typeface="Source Sans Pro" panose="020B0503030403020204" pitchFamily="34" charset="0"/>
              </a:rPr>
              <a:t> </a:t>
            </a:r>
            <a:r>
              <a:rPr lang="en-US" i="0" dirty="0">
                <a:solidFill>
                  <a:srgbClr val="1B1B1B"/>
                </a:solidFill>
                <a:effectLst/>
                <a:latin typeface="Source Sans Pro" panose="020B0503030403020204" pitchFamily="34" charset="0"/>
              </a:rPr>
              <a:t>best practice</a:t>
            </a:r>
          </a:p>
          <a:p>
            <a:pPr marL="0" marR="0" lvl="1" indent="0" algn="l" defTabSz="914400" rtl="0" eaLnBrk="1" fontAlgn="t" latinLnBrk="0" hangingPunct="1">
              <a:lnSpc>
                <a:spcPct val="100000"/>
              </a:lnSpc>
              <a:spcBef>
                <a:spcPts val="0"/>
              </a:spcBef>
              <a:spcAft>
                <a:spcPts val="1000"/>
              </a:spcAft>
              <a:buClr>
                <a:srgbClr val="C32032"/>
              </a:buClr>
              <a:buSzTx/>
              <a:buNone/>
              <a:tabLst/>
              <a:defRPr/>
            </a:pPr>
            <a:endParaRPr kumimoji="0" lang="en-US"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ndParaRPr>
          </a:p>
          <a:p>
            <a:pPr marL="0" marR="0" lvl="1" indent="0" algn="l" defTabSz="914400" rtl="0" eaLnBrk="1" fontAlgn="t" latinLnBrk="0" hangingPunct="1">
              <a:lnSpc>
                <a:spcPct val="100000"/>
              </a:lnSpc>
              <a:spcBef>
                <a:spcPts val="0"/>
              </a:spcBef>
              <a:spcAft>
                <a:spcPts val="1000"/>
              </a:spcAft>
              <a:buClr>
                <a:srgbClr val="C32032"/>
              </a:buClr>
              <a:buSzTx/>
              <a:buNone/>
              <a:tabLst/>
              <a:defRPr/>
            </a:pPr>
            <a:endPar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ndParaRPr>
          </a:p>
          <a:p>
            <a:pPr marL="0" indent="0">
              <a:buNone/>
            </a:pPr>
            <a:endParaRPr lang="en-US" dirty="0">
              <a:latin typeface="Source Sans Pro" panose="020B0503030403020204" pitchFamily="34" charset="0"/>
            </a:endParaRPr>
          </a:p>
          <a:p>
            <a:pPr marL="0" indent="0">
              <a:buNone/>
            </a:pPr>
            <a:endParaRPr lang="en-US" dirty="0">
              <a:latin typeface="Source Sans Pro" panose="020B0503030403020204" pitchFamily="34" charset="0"/>
            </a:endParaRPr>
          </a:p>
        </p:txBody>
      </p:sp>
      <p:pic>
        <p:nvPicPr>
          <p:cNvPr id="6" name="Picture 2" descr="Compliance stamp">
            <a:extLst>
              <a:ext uri="{FF2B5EF4-FFF2-40B4-BE49-F238E27FC236}">
                <a16:creationId xmlns:a16="http://schemas.microsoft.com/office/drawing/2014/main" id="{F83F4DDF-EF4A-49FB-AD30-B84287674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715" y="1651274"/>
            <a:ext cx="2938200" cy="195525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5" name="Table 14">
            <a:extLst>
              <a:ext uri="{FF2B5EF4-FFF2-40B4-BE49-F238E27FC236}">
                <a16:creationId xmlns:a16="http://schemas.microsoft.com/office/drawing/2014/main" id="{BE0744BA-7893-430E-A493-3042529E8393}"/>
              </a:ext>
            </a:extLst>
          </p:cNvPr>
          <p:cNvGraphicFramePr>
            <a:graphicFrameLocks noGrp="1"/>
          </p:cNvGraphicFramePr>
          <p:nvPr/>
        </p:nvGraphicFramePr>
        <p:xfrm>
          <a:off x="249571" y="4108704"/>
          <a:ext cx="2947344" cy="1524000"/>
        </p:xfrm>
        <a:graphic>
          <a:graphicData uri="http://schemas.openxmlformats.org/drawingml/2006/table">
            <a:tbl>
              <a:tblPr firstRow="1" bandRow="1">
                <a:tableStyleId>{125E5076-3810-47DD-B79F-674D7AD40C01}</a:tableStyleId>
              </a:tblPr>
              <a:tblGrid>
                <a:gridCol w="2947344">
                  <a:extLst>
                    <a:ext uri="{9D8B030D-6E8A-4147-A177-3AD203B41FA5}">
                      <a16:colId xmlns:a16="http://schemas.microsoft.com/office/drawing/2014/main" val="576381090"/>
                    </a:ext>
                  </a:extLst>
                </a:gridCol>
              </a:tblGrid>
              <a:tr h="155448">
                <a:tc>
                  <a:txBody>
                    <a:bodyPr/>
                    <a:lstStyle/>
                    <a:p>
                      <a:pPr algn="ctr"/>
                      <a:r>
                        <a:rPr lang="en-US" sz="2200" dirty="0">
                          <a:solidFill>
                            <a:schemeClr val="bg1"/>
                          </a:solidFill>
                          <a:latin typeface="Source Sans Pro" panose="020B0503030403020204" pitchFamily="34" charset="0"/>
                          <a:cs typeface="Segoe UI" panose="020B0502040204020203" pitchFamily="34" charset="0"/>
                        </a:rPr>
                        <a:t>** RELEVANT LINK **</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437168123"/>
                  </a:ext>
                </a:extLst>
              </a:tr>
              <a:tr h="2898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2">
                              <a:lumMod val="50000"/>
                            </a:schemeClr>
                          </a:solidFill>
                          <a:latin typeface="Source Sans Pro" panose="020B0503030403020204" pitchFamily="34" charset="0"/>
                          <a:cs typeface="Segoe UI" panose="020B0502040204020203" pitchFamily="34" charset="0"/>
                          <a:hlinkClick r:id="rId5"/>
                        </a:rPr>
                        <a:t>Guidance for Conducting Internal Audits</a:t>
                      </a:r>
                      <a:r>
                        <a:rPr lang="en-US" sz="2200" b="1" dirty="0">
                          <a:solidFill>
                            <a:schemeClr val="tx2">
                              <a:lumMod val="50000"/>
                            </a:schemeClr>
                          </a:solidFill>
                          <a:latin typeface="Source Sans Pro" panose="020B0503030403020204" pitchFamily="34" charset="0"/>
                          <a:cs typeface="Segoe UI" panose="020B0502040204020203" pitchFamily="34" charset="0"/>
                        </a:rPr>
                        <a:t> </a:t>
                      </a: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4948758"/>
                  </a:ext>
                </a:extLst>
              </a:tr>
            </a:tbl>
          </a:graphicData>
        </a:graphic>
      </p:graphicFrame>
    </p:spTree>
    <p:extLst>
      <p:ext uri="{BB962C8B-B14F-4D97-AF65-F5344CB8AC3E}">
        <p14:creationId xmlns:p14="http://schemas.microsoft.com/office/powerpoint/2010/main" val="359990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FD3964A-B5B9-44D1-8510-55E6FE5A8475}"/>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Employment Eligibility Verification</a:t>
            </a:r>
          </a:p>
        </p:txBody>
      </p:sp>
      <p:sp>
        <p:nvSpPr>
          <p:cNvPr id="2" name="Content Placeholder 1">
            <a:extLst>
              <a:ext uri="{FF2B5EF4-FFF2-40B4-BE49-F238E27FC236}">
                <a16:creationId xmlns:a16="http://schemas.microsoft.com/office/drawing/2014/main" id="{F4505907-55F7-421D-BC17-47707ADF703F}"/>
              </a:ext>
            </a:extLst>
          </p:cNvPr>
          <p:cNvSpPr>
            <a:spLocks noGrp="1"/>
          </p:cNvSpPr>
          <p:nvPr>
            <p:ph sz="half" idx="1"/>
          </p:nvPr>
        </p:nvSpPr>
        <p:spPr>
          <a:xfrm>
            <a:off x="573024" y="1371600"/>
            <a:ext cx="11161776" cy="899160"/>
          </a:xfrm>
        </p:spPr>
        <p:txBody>
          <a:bodyPr/>
          <a:lstStyle/>
          <a:p>
            <a:pPr marL="0" indent="0" algn="ctr">
              <a:buNone/>
            </a:pPr>
            <a:r>
              <a:rPr lang="en-US" sz="2400" b="1" i="0" u="none" strike="noStrike" baseline="0" dirty="0">
                <a:solidFill>
                  <a:srgbClr val="C00000"/>
                </a:solidFill>
                <a:latin typeface="Source Sans Pro" panose="020B0503030403020204" pitchFamily="34" charset="0"/>
              </a:rPr>
              <a:t>Employment is often the magnet that attracts people to reside in the United States illegally.</a:t>
            </a:r>
          </a:p>
          <a:p>
            <a:pPr marL="0" indent="0">
              <a:buNone/>
            </a:pPr>
            <a:endParaRPr lang="en-US" dirty="0"/>
          </a:p>
        </p:txBody>
      </p:sp>
      <p:pic>
        <p:nvPicPr>
          <p:cNvPr id="7" name="Picture 6">
            <a:extLst>
              <a:ext uri="{FF2B5EF4-FFF2-40B4-BE49-F238E27FC236}">
                <a16:creationId xmlns:a16="http://schemas.microsoft.com/office/drawing/2014/main" id="{96C97409-B7CA-42E3-A2A0-16178774A9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00450" y="2143990"/>
            <a:ext cx="4991100" cy="3149422"/>
          </a:xfrm>
          <a:prstGeom prst="rect">
            <a:avLst/>
          </a:prstGeom>
        </p:spPr>
      </p:pic>
      <p:sp>
        <p:nvSpPr>
          <p:cNvPr id="3" name="Content Placeholder 2">
            <a:extLst>
              <a:ext uri="{FF2B5EF4-FFF2-40B4-BE49-F238E27FC236}">
                <a16:creationId xmlns:a16="http://schemas.microsoft.com/office/drawing/2014/main" id="{70080BC7-AADE-44AA-9119-DAC64E15317D}"/>
              </a:ext>
            </a:extLst>
          </p:cNvPr>
          <p:cNvSpPr>
            <a:spLocks noGrp="1"/>
          </p:cNvSpPr>
          <p:nvPr>
            <p:ph sz="half" idx="2"/>
          </p:nvPr>
        </p:nvSpPr>
        <p:spPr>
          <a:xfrm>
            <a:off x="573024" y="5299298"/>
            <a:ext cx="11161776" cy="899161"/>
          </a:xfrm>
        </p:spPr>
        <p:txBody>
          <a:bodyPr>
            <a:normAutofit/>
          </a:bodyPr>
          <a:lstStyle/>
          <a:p>
            <a:pPr marL="0" indent="0" algn="ctr">
              <a:buNone/>
            </a:pPr>
            <a:r>
              <a:rPr lang="en-US" sz="2400" b="1" dirty="0">
                <a:solidFill>
                  <a:srgbClr val="C00000"/>
                </a:solidFill>
                <a:latin typeface="Source Sans Pro" panose="020B0503030403020204" pitchFamily="34" charset="0"/>
              </a:rPr>
              <a:t>Ensuring a legal workforce removes this magnet by requiring employers to hire only individuals legally authorized to work in the United States. </a:t>
            </a:r>
            <a:r>
              <a:rPr lang="en-US" sz="2400" b="1" i="0" u="none" strike="noStrike" baseline="0" dirty="0">
                <a:solidFill>
                  <a:srgbClr val="C00000"/>
                </a:solidFill>
                <a:latin typeface="Source Sans Pro" panose="020B0503030403020204" pitchFamily="34" charset="0"/>
              </a:rPr>
              <a:t> </a:t>
            </a:r>
            <a:endParaRPr lang="en-US" sz="2400" b="1" dirty="0">
              <a:solidFill>
                <a:srgbClr val="C00000"/>
              </a:solidFill>
              <a:latin typeface="Source Sans Pro" panose="020B0503030403020204" pitchFamily="34" charset="0"/>
            </a:endParaRPr>
          </a:p>
          <a:p>
            <a:pPr marL="0" indent="0">
              <a:buNone/>
            </a:pPr>
            <a:endParaRPr lang="en-US" dirty="0"/>
          </a:p>
        </p:txBody>
      </p:sp>
    </p:spTree>
    <p:extLst>
      <p:ext uri="{BB962C8B-B14F-4D97-AF65-F5344CB8AC3E}">
        <p14:creationId xmlns:p14="http://schemas.microsoft.com/office/powerpoint/2010/main" val="168045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2B3A0-2FDD-4774-A393-B261E6B5F3C9}"/>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Correcting Form I-9</a:t>
            </a:r>
          </a:p>
        </p:txBody>
      </p:sp>
      <p:sp>
        <p:nvSpPr>
          <p:cNvPr id="2" name="Content Placeholder 1">
            <a:extLst>
              <a:ext uri="{FF2B5EF4-FFF2-40B4-BE49-F238E27FC236}">
                <a16:creationId xmlns:a16="http://schemas.microsoft.com/office/drawing/2014/main" id="{EB212904-6F32-4751-BBA9-536D430769F2}"/>
              </a:ext>
            </a:extLst>
          </p:cNvPr>
          <p:cNvSpPr>
            <a:spLocks noGrp="1"/>
          </p:cNvSpPr>
          <p:nvPr>
            <p:ph sz="half" idx="13"/>
          </p:nvPr>
        </p:nvSpPr>
        <p:spPr>
          <a:xfrm>
            <a:off x="495300" y="1371600"/>
            <a:ext cx="11201400" cy="4937759"/>
          </a:xfrm>
        </p:spPr>
        <p:txBody>
          <a:bodyPr lIns="0" tIns="0" rIns="0" bIns="0">
            <a:normAutofit/>
          </a:bodyPr>
          <a:lstStyle/>
          <a:p>
            <a:pPr marL="0" indent="-457200">
              <a:spcBef>
                <a:spcPts val="0"/>
              </a:spcBef>
              <a:spcAft>
                <a:spcPts val="1000"/>
              </a:spcAft>
              <a:buNone/>
            </a:pPr>
            <a:r>
              <a:rPr lang="en-US" sz="2400" u="sng" dirty="0">
                <a:solidFill>
                  <a:schemeClr val="tx2">
                    <a:lumMod val="50000"/>
                  </a:schemeClr>
                </a:solidFill>
                <a:latin typeface="Source Sans Pro" panose="020B0503030403020204" pitchFamily="34" charset="0"/>
              </a:rPr>
              <a:t>If you discover a mistake on Form I-9:</a:t>
            </a:r>
          </a:p>
          <a:p>
            <a:pPr marL="457200" lvl="1" indent="-457200" fontAlgn="t">
              <a:spcBef>
                <a:spcPts val="0"/>
              </a:spcBef>
              <a:spcAft>
                <a:spcPts val="1000"/>
              </a:spcAft>
              <a:buClr>
                <a:srgbClr val="C32032"/>
              </a:buClr>
              <a:buSzPct val="120000"/>
              <a:buBlip>
                <a:blip r:embed="rId3"/>
              </a:buBlip>
              <a:defRPr/>
            </a:pPr>
            <a:r>
              <a:rPr kumimoji="0" lang="en-US" b="1"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Only employees </a:t>
            </a:r>
            <a:r>
              <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may correct errors or omissions in Section 1</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kumimoji="0" lang="en-US" b="1"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Only employers </a:t>
            </a:r>
            <a:r>
              <a:rPr lang="en-US" b="1" dirty="0">
                <a:solidFill>
                  <a:schemeClr val="tx2">
                    <a:lumMod val="50000"/>
                  </a:schemeClr>
                </a:solidFill>
                <a:latin typeface="Source Sans Pro" panose="020B0503030403020204" pitchFamily="34" charset="0"/>
              </a:rPr>
              <a:t>or </a:t>
            </a:r>
            <a:r>
              <a:rPr kumimoji="0" lang="en-US" b="1"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authorized representatives </a:t>
            </a:r>
            <a:r>
              <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may correct </a:t>
            </a:r>
            <a:r>
              <a:rPr lang="en-US" dirty="0">
                <a:solidFill>
                  <a:schemeClr val="tx2">
                    <a:lumMod val="50000"/>
                  </a:schemeClr>
                </a:solidFill>
                <a:latin typeface="Source Sans Pro" panose="020B0503030403020204" pitchFamily="34" charset="0"/>
              </a:rPr>
              <a:t>errors or omissions in Section 2 and Supplement B</a:t>
            </a:r>
            <a:endPar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endParaRPr>
          </a:p>
          <a:p>
            <a:pPr marL="457200" marR="0" lvl="1" indent="-457200" algn="l" defTabSz="914400" rtl="0" eaLnBrk="1" fontAlgn="t" latinLnBrk="0" hangingPunct="1">
              <a:spcBef>
                <a:spcPts val="0"/>
              </a:spcBef>
              <a:spcAft>
                <a:spcPts val="600"/>
              </a:spcAft>
              <a:buClr>
                <a:srgbClr val="C32032"/>
              </a:buClr>
              <a:buSzPct val="120000"/>
              <a:buFont typeface="Wingdings" panose="05000000000000000000" pitchFamily="2" charset="2"/>
              <a:buBlip>
                <a:blip r:embed="rId3"/>
              </a:buBlip>
              <a:tabLst/>
              <a:defRPr/>
            </a:pPr>
            <a:r>
              <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Draw a line through incorrect information</a:t>
            </a:r>
          </a:p>
          <a:p>
            <a:pPr marL="914400" lvl="2" indent="-274320" fontAlgn="t">
              <a:spcBef>
                <a:spcPts val="0"/>
              </a:spcBef>
              <a:spcAft>
                <a:spcPts val="1000"/>
              </a:spcAft>
              <a:buFont typeface="Wingdings" panose="05000000000000000000" pitchFamily="2" charset="2"/>
              <a:buChar char="§"/>
              <a:defRPr/>
            </a:pPr>
            <a:r>
              <a:rPr kumimoji="0" lang="en-US" sz="24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Do not conceal errors by erasing text or using correction fluid</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rPr>
              <a:t>Enter the correct or missing information</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Initial and date the correction or missing information</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kumimoji="0" lang="en-US"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rPr>
              <a:t>To correct multiple errors, redo the section on a new Form I-9 and attach it to the old form. Attach a written explanation describing why you created a new Form I-9 </a:t>
            </a:r>
          </a:p>
          <a:p>
            <a:pPr marL="457200" lvl="1" indent="0">
              <a:spcBef>
                <a:spcPts val="0"/>
              </a:spcBef>
              <a:spcAft>
                <a:spcPts val="600"/>
              </a:spcAft>
              <a:buNone/>
            </a:pPr>
            <a:endParaRPr lang="en-US" sz="1800" dirty="0">
              <a:latin typeface="Source Sans Pro" panose="020B0503030403020204" pitchFamily="34" charset="0"/>
              <a:cs typeface="Calibri"/>
            </a:endParaRPr>
          </a:p>
          <a:p>
            <a:pPr marL="57150">
              <a:spcAft>
                <a:spcPts val="600"/>
              </a:spcAft>
              <a:buNone/>
            </a:pPr>
            <a:endParaRPr lang="en-US" sz="1800" dirty="0">
              <a:latin typeface="Source Sans Pro" panose="020B0503030403020204" pitchFamily="34" charset="0"/>
              <a:cs typeface="Calibri"/>
            </a:endParaRPr>
          </a:p>
          <a:p>
            <a:pPr marL="0" indent="0">
              <a:buNone/>
            </a:pPr>
            <a:endParaRPr lang="en-US" dirty="0">
              <a:latin typeface="Source Sans Pro" panose="020B0503030403020204" pitchFamily="34" charset="0"/>
            </a:endParaRPr>
          </a:p>
        </p:txBody>
      </p:sp>
    </p:spTree>
    <p:extLst>
      <p:ext uri="{BB962C8B-B14F-4D97-AF65-F5344CB8AC3E}">
        <p14:creationId xmlns:p14="http://schemas.microsoft.com/office/powerpoint/2010/main" val="1059621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2B3A0-2FDD-4774-A393-B261E6B5F3C9}"/>
              </a:ext>
            </a:extLst>
          </p:cNvPr>
          <p:cNvSpPr>
            <a:spLocks noGrp="1"/>
          </p:cNvSpPr>
          <p:nvPr>
            <p:ph type="title"/>
          </p:nvPr>
        </p:nvSpPr>
        <p:spPr>
          <a:xfrm>
            <a:off x="182880" y="0"/>
            <a:ext cx="10972800" cy="1143000"/>
          </a:xfrm>
        </p:spPr>
        <p:txBody>
          <a:bodyPr>
            <a:normAutofit/>
          </a:bodyPr>
          <a:lstStyle/>
          <a:p>
            <a:r>
              <a:rPr lang="en-US" dirty="0">
                <a:latin typeface="Source Sans Pro" panose="020B0503030403020204" pitchFamily="34" charset="0"/>
              </a:rPr>
              <a:t>Correcting Form I-9 (Continued) </a:t>
            </a:r>
          </a:p>
        </p:txBody>
      </p:sp>
      <p:sp>
        <p:nvSpPr>
          <p:cNvPr id="2" name="Content Placeholder 1">
            <a:extLst>
              <a:ext uri="{FF2B5EF4-FFF2-40B4-BE49-F238E27FC236}">
                <a16:creationId xmlns:a16="http://schemas.microsoft.com/office/drawing/2014/main" id="{EB212904-6F32-4751-BBA9-536D430769F2}"/>
              </a:ext>
            </a:extLst>
          </p:cNvPr>
          <p:cNvSpPr>
            <a:spLocks noGrp="1"/>
          </p:cNvSpPr>
          <p:nvPr>
            <p:ph sz="half" idx="13"/>
          </p:nvPr>
        </p:nvSpPr>
        <p:spPr>
          <a:xfrm>
            <a:off x="495300" y="1371600"/>
            <a:ext cx="11201400" cy="4785360"/>
          </a:xfrm>
        </p:spPr>
        <p:txBody>
          <a:bodyPr lIns="0" tIns="0" rIns="0" bIns="0">
            <a:normAutofit/>
          </a:bodyPr>
          <a:lstStyle/>
          <a:p>
            <a:pPr marL="0" indent="0">
              <a:spcBef>
                <a:spcPts val="0"/>
              </a:spcBef>
              <a:spcAft>
                <a:spcPts val="1000"/>
              </a:spcAft>
              <a:buNone/>
            </a:pPr>
            <a:r>
              <a:rPr lang="en-US" sz="2400" u="sng" dirty="0">
                <a:solidFill>
                  <a:schemeClr val="tx2">
                    <a:lumMod val="50000"/>
                  </a:schemeClr>
                </a:solidFill>
                <a:latin typeface="Source Sans Pro" panose="020B0503030403020204" pitchFamily="34" charset="0"/>
              </a:rPr>
              <a:t>If you discover you are missing the Form I-9 for an employee:</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rPr>
              <a:t>Complete the form as soon as possible</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rPr>
              <a:t>Do not backdate the form</a:t>
            </a:r>
          </a:p>
          <a:p>
            <a:pPr marL="457200" marR="0" lvl="1" indent="-457200" algn="l" defTabSz="914400" rtl="0" eaLnBrk="1" fontAlgn="t" latinLnBrk="0" hangingPunct="1">
              <a:spcBef>
                <a:spcPts val="0"/>
              </a:spcBef>
              <a:spcAft>
                <a:spcPts val="3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cs typeface="Calibri"/>
              </a:rPr>
              <a:t>Attach a signed and dated explanation</a:t>
            </a:r>
          </a:p>
          <a:p>
            <a:pPr marL="0" marR="0" lvl="1" indent="0" algn="l" defTabSz="914400" rtl="0" eaLnBrk="1" fontAlgn="t" latinLnBrk="0" hangingPunct="1">
              <a:spcBef>
                <a:spcPts val="0"/>
              </a:spcBef>
              <a:spcAft>
                <a:spcPts val="1000"/>
              </a:spcAft>
              <a:buClr>
                <a:srgbClr val="C32032"/>
              </a:buClr>
              <a:buSzTx/>
              <a:buNone/>
              <a:tabLst/>
              <a:defRPr/>
            </a:pPr>
            <a:r>
              <a:rPr lang="en-US" u="sng" dirty="0">
                <a:solidFill>
                  <a:schemeClr val="tx2">
                    <a:lumMod val="50000"/>
                  </a:schemeClr>
                </a:solidFill>
                <a:latin typeface="Source Sans Pro" panose="020B0503030403020204" pitchFamily="34" charset="0"/>
                <a:cs typeface="Calibri"/>
              </a:rPr>
              <a:t>If you discover the wrong version of the Form I-9 was completed:</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rPr>
              <a:t>Confirm documentation presented was acceptable under Form I-9 rules that were current at the time of hire</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rPr>
              <a:t>Staple outdated form to a blank current version</a:t>
            </a:r>
          </a:p>
          <a:p>
            <a:pPr marL="457200" marR="0" lvl="1" indent="-457200" algn="l" defTabSz="914400" rtl="0" eaLnBrk="1" fontAlgn="t" latinLnBrk="0" hangingPunct="1">
              <a:spcBef>
                <a:spcPts val="0"/>
              </a:spcBef>
              <a:spcAft>
                <a:spcPts val="1000"/>
              </a:spcAft>
              <a:buClr>
                <a:srgbClr val="C32032"/>
              </a:buClr>
              <a:buSzPct val="120000"/>
              <a:buFont typeface="Wingdings" panose="05000000000000000000" pitchFamily="2" charset="2"/>
              <a:buBlip>
                <a:blip r:embed="rId3"/>
              </a:buBlip>
              <a:tabLst/>
              <a:defRPr/>
            </a:pPr>
            <a:r>
              <a:rPr lang="en-US" dirty="0">
                <a:solidFill>
                  <a:schemeClr val="tx2">
                    <a:lumMod val="50000"/>
                  </a:schemeClr>
                </a:solidFill>
                <a:latin typeface="Source Sans Pro" panose="020B0503030403020204" pitchFamily="34" charset="0"/>
              </a:rPr>
              <a:t>Sign the current blank version and provide an explanation</a:t>
            </a:r>
            <a:endParaRPr lang="en-US" dirty="0">
              <a:solidFill>
                <a:schemeClr val="tx2">
                  <a:lumMod val="50000"/>
                </a:schemeClr>
              </a:solidFill>
              <a:latin typeface="Source Sans Pro" panose="020B0503030403020204" pitchFamily="34" charset="0"/>
              <a:cs typeface="Calibri"/>
            </a:endParaRPr>
          </a:p>
          <a:p>
            <a:pPr marL="0" marR="0" lvl="1" indent="0" algn="l" defTabSz="914400" rtl="0" eaLnBrk="1" fontAlgn="t" latinLnBrk="0" hangingPunct="1">
              <a:lnSpc>
                <a:spcPct val="110000"/>
              </a:lnSpc>
              <a:spcBef>
                <a:spcPts val="0"/>
              </a:spcBef>
              <a:spcAft>
                <a:spcPts val="600"/>
              </a:spcAft>
              <a:buClr>
                <a:srgbClr val="C32032"/>
              </a:buClr>
              <a:buSzTx/>
              <a:buNone/>
              <a:tabLst/>
              <a:defRPr/>
            </a:pPr>
            <a:endParaRPr lang="en-US" dirty="0">
              <a:solidFill>
                <a:schemeClr val="tx2">
                  <a:lumMod val="50000"/>
                </a:schemeClr>
              </a:solidFill>
              <a:cs typeface="Calibri"/>
            </a:endParaRPr>
          </a:p>
          <a:p>
            <a:pPr marL="457200" marR="0" lvl="1" indent="-457200" algn="l" defTabSz="914400" rtl="0" eaLnBrk="1" fontAlgn="t" latinLnBrk="0" hangingPunct="1">
              <a:lnSpc>
                <a:spcPct val="110000"/>
              </a:lnSpc>
              <a:spcBef>
                <a:spcPts val="0"/>
              </a:spcBef>
              <a:spcAft>
                <a:spcPts val="600"/>
              </a:spcAft>
              <a:buClr>
                <a:srgbClr val="C32032"/>
              </a:buClr>
              <a:buSzTx/>
              <a:buFont typeface="Wingdings" panose="05000000000000000000" pitchFamily="2" charset="2"/>
              <a:buBlip>
                <a:blip r:embed="rId3"/>
              </a:buBlip>
              <a:tabLst/>
              <a:defRPr/>
            </a:pPr>
            <a:endParaRPr lang="en-US" dirty="0">
              <a:solidFill>
                <a:schemeClr val="tx2">
                  <a:lumMod val="50000"/>
                </a:schemeClr>
              </a:solidFill>
              <a:cs typeface="Calibri"/>
            </a:endParaRPr>
          </a:p>
          <a:p>
            <a:pPr marL="0" marR="0" lvl="1" indent="0" algn="l" defTabSz="914400" rtl="0" eaLnBrk="1" fontAlgn="t" latinLnBrk="0" hangingPunct="1">
              <a:lnSpc>
                <a:spcPct val="110000"/>
              </a:lnSpc>
              <a:spcBef>
                <a:spcPts val="0"/>
              </a:spcBef>
              <a:spcAft>
                <a:spcPts val="600"/>
              </a:spcAft>
              <a:buClr>
                <a:srgbClr val="C32032"/>
              </a:buClr>
              <a:buSzTx/>
              <a:buNone/>
              <a:tabLst/>
              <a:defRPr/>
            </a:pPr>
            <a:endParaRPr lang="en-US" dirty="0">
              <a:solidFill>
                <a:schemeClr val="tx2">
                  <a:lumMod val="50000"/>
                </a:schemeClr>
              </a:solidFill>
              <a:cs typeface="Calibri"/>
            </a:endParaRPr>
          </a:p>
          <a:p>
            <a:pPr marL="457200" lvl="1" indent="0">
              <a:buNone/>
            </a:pPr>
            <a:endParaRPr lang="en-US" sz="1800" dirty="0">
              <a:cs typeface="Calibri"/>
            </a:endParaRPr>
          </a:p>
          <a:p>
            <a:pPr marL="57150">
              <a:buNone/>
            </a:pPr>
            <a:endParaRPr lang="en-US" sz="1800" dirty="0">
              <a:cs typeface="Calibri"/>
            </a:endParaRPr>
          </a:p>
          <a:p>
            <a:pPr marL="0" indent="0">
              <a:buNone/>
            </a:pPr>
            <a:endParaRPr lang="en-US" dirty="0"/>
          </a:p>
        </p:txBody>
      </p:sp>
      <p:graphicFrame>
        <p:nvGraphicFramePr>
          <p:cNvPr id="5" name="Table 14">
            <a:extLst>
              <a:ext uri="{FF2B5EF4-FFF2-40B4-BE49-F238E27FC236}">
                <a16:creationId xmlns:a16="http://schemas.microsoft.com/office/drawing/2014/main" id="{0FEB0940-8066-4097-8612-1C94C3DA99D7}"/>
              </a:ext>
            </a:extLst>
          </p:cNvPr>
          <p:cNvGraphicFramePr>
            <a:graphicFrameLocks noGrp="1"/>
          </p:cNvGraphicFramePr>
          <p:nvPr>
            <p:extLst>
              <p:ext uri="{D42A27DB-BD31-4B8C-83A1-F6EECF244321}">
                <p14:modId xmlns:p14="http://schemas.microsoft.com/office/powerpoint/2010/main" val="3417554140"/>
              </p:ext>
            </p:extLst>
          </p:nvPr>
        </p:nvGraphicFramePr>
        <p:xfrm>
          <a:off x="8404860" y="2160270"/>
          <a:ext cx="3291840" cy="853440"/>
        </p:xfrm>
        <a:graphic>
          <a:graphicData uri="http://schemas.openxmlformats.org/drawingml/2006/table">
            <a:tbl>
              <a:tblPr firstRow="1" bandRow="1">
                <a:tableStyleId>{125E5076-3810-47DD-B79F-674D7AD40C01}</a:tableStyleId>
              </a:tblPr>
              <a:tblGrid>
                <a:gridCol w="3291840">
                  <a:extLst>
                    <a:ext uri="{9D8B030D-6E8A-4147-A177-3AD203B41FA5}">
                      <a16:colId xmlns:a16="http://schemas.microsoft.com/office/drawing/2014/main" val="576381090"/>
                    </a:ext>
                  </a:extLst>
                </a:gridCol>
              </a:tblGrid>
              <a:tr h="0">
                <a:tc>
                  <a:txBody>
                    <a:bodyPr/>
                    <a:lstStyle/>
                    <a:p>
                      <a:pPr algn="ctr"/>
                      <a:r>
                        <a:rPr lang="en-US" sz="2200" dirty="0">
                          <a:solidFill>
                            <a:schemeClr val="bg1"/>
                          </a:solidFill>
                          <a:latin typeface="Source Sans Pro" panose="020B0503030403020204" pitchFamily="34" charset="0"/>
                          <a:cs typeface="Segoe UI" panose="020B0502040204020203" pitchFamily="34" charset="0"/>
                        </a:rPr>
                        <a:t>** RELEVANT LINK **</a:t>
                      </a: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43716812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2">
                              <a:lumMod val="50000"/>
                            </a:schemeClr>
                          </a:solidFill>
                          <a:latin typeface="Source Sans Pro" panose="020B0503030403020204" pitchFamily="34" charset="0"/>
                          <a:cs typeface="Segoe UI" panose="020B0502040204020203" pitchFamily="34" charset="0"/>
                          <a:hlinkClick r:id="rId4"/>
                        </a:rPr>
                        <a:t>Correcting Mistakes</a:t>
                      </a:r>
                      <a:endParaRPr lang="en-US" sz="2200" b="1" dirty="0">
                        <a:solidFill>
                          <a:schemeClr val="tx2">
                            <a:lumMod val="50000"/>
                          </a:schemeClr>
                        </a:solidFill>
                        <a:latin typeface="Source Sans Pro" panose="020B0503030403020204" pitchFamily="34" charset="0"/>
                        <a:cs typeface="Segoe UI" panose="020B0502040204020203" pitchFamily="34" charset="0"/>
                      </a:endParaRPr>
                    </a:p>
                  </a:txBody>
                  <a:tcPr anchor="ct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0350789"/>
                  </a:ext>
                </a:extLst>
              </a:tr>
            </a:tbl>
          </a:graphicData>
        </a:graphic>
      </p:graphicFrame>
    </p:spTree>
    <p:extLst>
      <p:ext uri="{BB962C8B-B14F-4D97-AF65-F5344CB8AC3E}">
        <p14:creationId xmlns:p14="http://schemas.microsoft.com/office/powerpoint/2010/main" val="2882675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15470-E950-4647-BB2F-3F63F62C148E}"/>
              </a:ext>
            </a:extLst>
          </p:cNvPr>
          <p:cNvSpPr>
            <a:spLocks noGrp="1"/>
          </p:cNvSpPr>
          <p:nvPr>
            <p:ph type="title"/>
          </p:nvPr>
        </p:nvSpPr>
        <p:spPr>
          <a:xfrm>
            <a:off x="182880" y="0"/>
            <a:ext cx="10972800" cy="1143000"/>
          </a:xfrm>
        </p:spPr>
        <p:txBody>
          <a:bodyPr>
            <a:normAutofit/>
          </a:bodyPr>
          <a:lstStyle/>
          <a:p>
            <a:r>
              <a:rPr lang="en-US" dirty="0">
                <a:latin typeface="Source Sans Pro" panose="020B0503030403020204" pitchFamily="34" charset="0"/>
              </a:rPr>
              <a:t>Form I-9 Best Practices</a:t>
            </a:r>
          </a:p>
        </p:txBody>
      </p:sp>
      <p:sp>
        <p:nvSpPr>
          <p:cNvPr id="2" name="Content Placeholder 1">
            <a:extLst>
              <a:ext uri="{FF2B5EF4-FFF2-40B4-BE49-F238E27FC236}">
                <a16:creationId xmlns:a16="http://schemas.microsoft.com/office/drawing/2014/main" id="{5B553EBD-F7A0-440E-9B50-F60F5C4D1625}"/>
              </a:ext>
            </a:extLst>
          </p:cNvPr>
          <p:cNvSpPr>
            <a:spLocks noGrp="1"/>
          </p:cNvSpPr>
          <p:nvPr>
            <p:ph sz="half" idx="1"/>
          </p:nvPr>
        </p:nvSpPr>
        <p:spPr>
          <a:xfrm>
            <a:off x="457200" y="1371600"/>
            <a:ext cx="11291263" cy="4724400"/>
          </a:xfrm>
        </p:spPr>
        <p:txBody>
          <a:bodyPr>
            <a:noAutofit/>
          </a:bodyPr>
          <a:lstStyle/>
          <a:p>
            <a:pPr marL="457200" lvl="1" indent="-457200" fontAlgn="t">
              <a:spcBef>
                <a:spcPts val="0"/>
              </a:spcBef>
              <a:spcAft>
                <a:spcPts val="600"/>
              </a:spcAft>
              <a:buClr>
                <a:srgbClr val="C32032"/>
              </a:buClr>
              <a:buBlip>
                <a:blip r:embed="rId2"/>
              </a:buBlip>
              <a:defRPr/>
            </a:pPr>
            <a:r>
              <a:rPr lang="en-US" sz="2200" dirty="0">
                <a:solidFill>
                  <a:schemeClr val="tx2">
                    <a:lumMod val="50000"/>
                  </a:schemeClr>
                </a:solidFill>
                <a:latin typeface="Source Sans Pro" panose="020B0503030403020204" pitchFamily="34" charset="0"/>
                <a:cs typeface="Arial" panose="020B0604020202020204" pitchFamily="34" charset="0"/>
              </a:rPr>
              <a:t>Form I-9 is only completed when an offer of employment has been extended and accepted </a:t>
            </a:r>
          </a:p>
          <a:p>
            <a:pPr marL="457200" lvl="1" indent="-457200" fontAlgn="t">
              <a:spcBef>
                <a:spcPts val="0"/>
              </a:spcBef>
              <a:spcAft>
                <a:spcPts val="600"/>
              </a:spcAft>
              <a:buClr>
                <a:srgbClr val="C32032"/>
              </a:buClr>
              <a:buBlip>
                <a:blip r:embed="rId2"/>
              </a:buBlip>
              <a:defRPr/>
            </a:pPr>
            <a:r>
              <a:rPr lang="en-US" sz="2200" dirty="0">
                <a:solidFill>
                  <a:schemeClr val="tx2">
                    <a:lumMod val="50000"/>
                  </a:schemeClr>
                </a:solidFill>
                <a:latin typeface="Source Sans Pro" panose="020B0503030403020204" pitchFamily="34" charset="0"/>
                <a:cs typeface="Arial" panose="020B0604020202020204" pitchFamily="34" charset="0"/>
              </a:rPr>
              <a:t>Use the most current version of </a:t>
            </a:r>
            <a:r>
              <a:rPr lang="en-US" sz="2200" b="1" dirty="0">
                <a:solidFill>
                  <a:schemeClr val="tx2">
                    <a:lumMod val="50000"/>
                  </a:schemeClr>
                </a:solidFill>
                <a:latin typeface="Source Sans Pro" panose="020B0503030403020204" pitchFamily="34" charset="0"/>
                <a:cs typeface="Arial" panose="020B0604020202020204" pitchFamily="34" charset="0"/>
                <a:hlinkClick r:id="rId3"/>
              </a:rPr>
              <a:t>Form I-9 (revision date 08/01/2023) </a:t>
            </a:r>
            <a:endParaRPr lang="en-US" sz="2200" dirty="0">
              <a:solidFill>
                <a:schemeClr val="tx2">
                  <a:lumMod val="50000"/>
                </a:schemeClr>
              </a:solidFill>
              <a:latin typeface="Source Sans Pro" panose="020B0503030403020204" pitchFamily="34" charset="0"/>
              <a:cs typeface="Arial" panose="020B0604020202020204" pitchFamily="34" charset="0"/>
            </a:endParaRP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Provide all employees with the full instructions including the Lists of Acceptable documents</a:t>
            </a:r>
          </a:p>
          <a:p>
            <a:pPr marL="457200" marR="0" lvl="1" indent="-457200" algn="l" defTabSz="914400" rtl="0" eaLnBrk="1" fontAlgn="t" latinLnBrk="0" hangingPunct="1">
              <a:spcBef>
                <a:spcPts val="0"/>
              </a:spcBef>
              <a:spcAft>
                <a:spcPts val="300"/>
              </a:spcAft>
              <a:buClr>
                <a:srgbClr val="C32032"/>
              </a:buClr>
              <a:buSzTx/>
              <a:buFont typeface="Wingdings" panose="05000000000000000000" pitchFamily="2" charset="2"/>
              <a:buBlip>
                <a:blip r:embed="rId2"/>
              </a:buBlip>
              <a:tabLst/>
              <a:defRPr/>
            </a:pPr>
            <a:r>
              <a:rPr lang="en-US" sz="2200" dirty="0">
                <a:solidFill>
                  <a:srgbClr val="1F497D">
                    <a:lumMod val="50000"/>
                  </a:srgbClr>
                </a:solidFill>
                <a:latin typeface="Source Sans Pro" panose="020B0503030403020204" pitchFamily="34" charset="0"/>
              </a:rPr>
              <a:t>Employee may present any acceptable List A or combination of List B and List C documents</a:t>
            </a:r>
          </a:p>
          <a:p>
            <a:pPr marL="914400" lvl="2" indent="-457200" fontAlgn="t">
              <a:spcBef>
                <a:spcPts val="0"/>
              </a:spcBef>
              <a:spcAft>
                <a:spcPts val="600"/>
              </a:spcAft>
              <a:buFont typeface="Wingdings" panose="05000000000000000000" pitchFamily="2" charset="2"/>
              <a:buChar char="§"/>
              <a:defRPr/>
            </a:pPr>
            <a:r>
              <a:rPr lang="en-US" sz="2200" dirty="0">
                <a:solidFill>
                  <a:srgbClr val="1F497D">
                    <a:lumMod val="50000"/>
                  </a:srgbClr>
                </a:solidFill>
                <a:latin typeface="Source Sans Pro" panose="020B0503030403020204" pitchFamily="34" charset="0"/>
              </a:rPr>
              <a:t>Do not specify documents to present</a:t>
            </a: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lang="en-US" sz="2200" dirty="0">
                <a:solidFill>
                  <a:srgbClr val="1F497D">
                    <a:lumMod val="50000"/>
                  </a:srgbClr>
                </a:solidFill>
                <a:latin typeface="Source Sans Pro" panose="020B0503030403020204" pitchFamily="34" charset="0"/>
              </a:rPr>
              <a:t>Accept documents that relate to the individual and reasonably appear GENUINE</a:t>
            </a: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Reverify expiring employment authorization and employment </a:t>
            </a:r>
            <a:r>
              <a:rPr lang="en-US" sz="2200" dirty="0">
                <a:solidFill>
                  <a:srgbClr val="1F497D">
                    <a:lumMod val="50000"/>
                  </a:srgbClr>
                </a:solidFill>
                <a:latin typeface="Source Sans Pro" panose="020B0503030403020204" pitchFamily="34" charset="0"/>
              </a:rPr>
              <a:t>authorization </a:t>
            </a: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documents </a:t>
            </a: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lang="en-US" sz="2200" dirty="0">
                <a:solidFill>
                  <a:srgbClr val="1F497D">
                    <a:lumMod val="50000"/>
                  </a:srgbClr>
                </a:solidFill>
                <a:latin typeface="Source Sans Pro" panose="020B0503030403020204" pitchFamily="34" charset="0"/>
              </a:rPr>
              <a:t>Physically inspect documents previously remotely inspected when appropriate</a:t>
            </a: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lang="en-US" sz="2200" dirty="0">
                <a:solidFill>
                  <a:srgbClr val="1F497D">
                    <a:lumMod val="50000"/>
                  </a:srgbClr>
                </a:solidFill>
                <a:latin typeface="Source Sans Pro" panose="020B0503030403020204" pitchFamily="34" charset="0"/>
              </a:rPr>
              <a:t>Retain Forms I-9 pursuant to retention rules</a:t>
            </a: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lang="en-US" sz="2200" dirty="0">
                <a:solidFill>
                  <a:srgbClr val="1F497D">
                    <a:lumMod val="50000"/>
                  </a:srgbClr>
                </a:solidFill>
                <a:latin typeface="Source Sans Pro" panose="020B0503030403020204" pitchFamily="34" charset="0"/>
              </a:rPr>
              <a:t>Conduct timely audits to ensure compliance </a:t>
            </a:r>
          </a:p>
          <a:p>
            <a:pPr marL="457200" marR="0" lvl="1" indent="-457200" algn="l" defTabSz="914400" rtl="0" eaLnBrk="1" fontAlgn="t" latinLnBrk="0" hangingPunct="1">
              <a:spcBef>
                <a:spcPts val="0"/>
              </a:spcBef>
              <a:spcAft>
                <a:spcPts val="600"/>
              </a:spcAft>
              <a:buClr>
                <a:srgbClr val="C32032"/>
              </a:buClr>
              <a:buSzTx/>
              <a:buFont typeface="Wingdings" panose="05000000000000000000" pitchFamily="2" charset="2"/>
              <a:buBlip>
                <a:blip r:embed="rId2"/>
              </a:buBlip>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Do not </a:t>
            </a:r>
            <a:r>
              <a:rPr lang="en-US" sz="2200" dirty="0">
                <a:solidFill>
                  <a:srgbClr val="1F497D">
                    <a:lumMod val="50000"/>
                  </a:srgbClr>
                </a:solidFill>
                <a:latin typeface="Source Sans Pro" panose="020B0503030403020204" pitchFamily="34" charset="0"/>
              </a:rPr>
              <a:t>discriminate based on national origin or citizenship</a:t>
            </a:r>
            <a:endParaRPr lang="en-US" sz="2200" dirty="0"/>
          </a:p>
        </p:txBody>
      </p:sp>
    </p:spTree>
    <p:extLst>
      <p:ext uri="{BB962C8B-B14F-4D97-AF65-F5344CB8AC3E}">
        <p14:creationId xmlns:p14="http://schemas.microsoft.com/office/powerpoint/2010/main" val="83358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54537E8-2DB8-4DEF-8242-B508CD6C154C}"/>
              </a:ext>
            </a:extLst>
          </p:cNvPr>
          <p:cNvSpPr>
            <a:spLocks noGrp="1"/>
          </p:cNvSpPr>
          <p:nvPr>
            <p:ph type="title"/>
          </p:nvPr>
        </p:nvSpPr>
        <p:spPr>
          <a:xfrm>
            <a:off x="182880" y="0"/>
            <a:ext cx="10972800" cy="1143000"/>
          </a:xfrm>
        </p:spPr>
        <p:txBody>
          <a:bodyPr>
            <a:normAutofit/>
          </a:bodyPr>
          <a:lstStyle/>
          <a:p>
            <a:r>
              <a:rPr lang="en-US" sz="3600" dirty="0">
                <a:latin typeface="Source Sans Pro" panose="020B0503030403020204" pitchFamily="34" charset="0"/>
              </a:rPr>
              <a:t>What is E-Verify?</a:t>
            </a:r>
          </a:p>
        </p:txBody>
      </p:sp>
      <p:pic>
        <p:nvPicPr>
          <p:cNvPr id="7" name="Picture 6" descr="Photo of a woman enrolling in E-Verify; Hire Smart. Hire Secure. Hire Potential&#10;">
            <a:extLst>
              <a:ext uri="{FF2B5EF4-FFF2-40B4-BE49-F238E27FC236}">
                <a16:creationId xmlns:a16="http://schemas.microsoft.com/office/drawing/2014/main" id="{6337E12F-6D13-4518-9591-C74ABEECA432}"/>
              </a:ext>
            </a:extLst>
          </p:cNvPr>
          <p:cNvPicPr>
            <a:picLocks noChangeAspect="1"/>
          </p:cNvPicPr>
          <p:nvPr/>
        </p:nvPicPr>
        <p:blipFill>
          <a:blip r:embed="rId2"/>
          <a:stretch>
            <a:fillRect/>
          </a:stretch>
        </p:blipFill>
        <p:spPr>
          <a:xfrm>
            <a:off x="548640" y="1463040"/>
            <a:ext cx="4557311" cy="3089552"/>
          </a:xfrm>
          <a:prstGeom prst="rect">
            <a:avLst/>
          </a:prstGeom>
          <a:effectLst>
            <a:outerShdw blurRad="63500" sx="102000" sy="102000" algn="ctr" rotWithShape="0">
              <a:prstClr val="black">
                <a:alpha val="40000"/>
              </a:prstClr>
            </a:outerShdw>
          </a:effectLst>
        </p:spPr>
      </p:pic>
      <p:sp>
        <p:nvSpPr>
          <p:cNvPr id="5" name="Content Placeholder 2">
            <a:extLst>
              <a:ext uri="{FF2B5EF4-FFF2-40B4-BE49-F238E27FC236}">
                <a16:creationId xmlns:a16="http://schemas.microsoft.com/office/drawing/2014/main" id="{A8276F28-3F28-4C8F-B8BC-F5082765D536}"/>
              </a:ext>
            </a:extLst>
          </p:cNvPr>
          <p:cNvSpPr>
            <a:spLocks noGrp="1"/>
          </p:cNvSpPr>
          <p:nvPr>
            <p:ph sz="half" idx="2"/>
          </p:nvPr>
        </p:nvSpPr>
        <p:spPr>
          <a:xfrm>
            <a:off x="5360277" y="1371600"/>
            <a:ext cx="6493872" cy="5029200"/>
          </a:xfrm>
        </p:spPr>
        <p:txBody>
          <a:bodyPr>
            <a:normAutofit fontScale="25000" lnSpcReduction="20000"/>
          </a:bodyPr>
          <a:lstStyle/>
          <a:p>
            <a:pPr marL="347663" lvl="1" indent="-347663">
              <a:lnSpc>
                <a:spcPct val="120000"/>
              </a:lnSpc>
              <a:spcBef>
                <a:spcPts val="0"/>
              </a:spcBef>
              <a:spcAft>
                <a:spcPts val="600"/>
              </a:spcAft>
              <a:buBlip>
                <a:blip r:embed="rId3"/>
              </a:buBlip>
            </a:pPr>
            <a:r>
              <a:rPr lang="en-US" sz="8800" dirty="0">
                <a:solidFill>
                  <a:srgbClr val="012D47"/>
                </a:solidFill>
                <a:latin typeface="Source Sans Pro" panose="020B0503030403020204" pitchFamily="34" charset="0"/>
              </a:rPr>
              <a:t>Free web-based service that’s fast and easy to use</a:t>
            </a:r>
          </a:p>
          <a:p>
            <a:pPr marL="347663" lvl="1" indent="-347663">
              <a:lnSpc>
                <a:spcPct val="120000"/>
              </a:lnSpc>
              <a:spcBef>
                <a:spcPts val="0"/>
              </a:spcBef>
              <a:spcAft>
                <a:spcPts val="300"/>
              </a:spcAft>
              <a:buBlip>
                <a:blip r:embed="rId3"/>
              </a:buBlip>
            </a:pPr>
            <a:r>
              <a:rPr lang="en-US" sz="8800" dirty="0">
                <a:solidFill>
                  <a:srgbClr val="012D47"/>
                </a:solidFill>
                <a:latin typeface="Source Sans Pro" panose="020B0503030403020204" pitchFamily="34" charset="0"/>
              </a:rPr>
              <a:t>Electronically verifies the employment eligibility of:</a:t>
            </a:r>
          </a:p>
          <a:p>
            <a:pPr marL="731520" lvl="2" indent="-274320">
              <a:lnSpc>
                <a:spcPct val="120000"/>
              </a:lnSpc>
              <a:spcBef>
                <a:spcPts val="0"/>
              </a:spcBef>
              <a:spcAft>
                <a:spcPts val="300"/>
              </a:spcAft>
              <a:buFont typeface="Wingdings" panose="05000000000000000000" pitchFamily="2" charset="2"/>
              <a:buChar char="§"/>
            </a:pPr>
            <a:r>
              <a:rPr lang="en-US" sz="8800" dirty="0">
                <a:solidFill>
                  <a:srgbClr val="012D47"/>
                </a:solidFill>
                <a:latin typeface="Source Sans Pro" panose="020B0503030403020204" pitchFamily="34" charset="0"/>
              </a:rPr>
              <a:t>Newly hired employees</a:t>
            </a:r>
          </a:p>
          <a:p>
            <a:pPr marL="731520" lvl="2" indent="-274320">
              <a:lnSpc>
                <a:spcPct val="120000"/>
              </a:lnSpc>
              <a:spcBef>
                <a:spcPts val="0"/>
              </a:spcBef>
              <a:spcAft>
                <a:spcPts val="600"/>
              </a:spcAft>
              <a:buFont typeface="Wingdings" panose="05000000000000000000" pitchFamily="2" charset="2"/>
              <a:buChar char="§"/>
            </a:pPr>
            <a:r>
              <a:rPr lang="en-US" sz="8800" dirty="0">
                <a:solidFill>
                  <a:srgbClr val="012D47"/>
                </a:solidFill>
                <a:latin typeface="Source Sans Pro" panose="020B0503030403020204" pitchFamily="34" charset="0"/>
              </a:rPr>
              <a:t>Existing employees assigned to work on a qualifying federal contract*</a:t>
            </a:r>
          </a:p>
          <a:p>
            <a:pPr marL="347663" lvl="1" indent="-347663">
              <a:lnSpc>
                <a:spcPct val="120000"/>
              </a:lnSpc>
              <a:spcBef>
                <a:spcPts val="0"/>
              </a:spcBef>
              <a:spcAft>
                <a:spcPts val="600"/>
              </a:spcAft>
              <a:buBlip>
                <a:blip r:embed="rId3"/>
              </a:buBlip>
            </a:pPr>
            <a:r>
              <a:rPr lang="en-US" sz="8800" dirty="0">
                <a:solidFill>
                  <a:srgbClr val="012D47"/>
                </a:solidFill>
                <a:latin typeface="Source Sans Pro" panose="020B0503030403020204" pitchFamily="34" charset="0"/>
              </a:rPr>
              <a:t>Partnership between the U.S. Department of Homeland Security (DHS) and the Social Security Administration (SSA)</a:t>
            </a:r>
          </a:p>
          <a:p>
            <a:pPr marL="347663" lvl="1" indent="-347663">
              <a:lnSpc>
                <a:spcPct val="120000"/>
              </a:lnSpc>
              <a:spcBef>
                <a:spcPts val="0"/>
              </a:spcBef>
              <a:spcAft>
                <a:spcPts val="1800"/>
              </a:spcAft>
              <a:buBlip>
                <a:blip r:embed="rId3"/>
              </a:buBlip>
            </a:pPr>
            <a:r>
              <a:rPr lang="en-US" sz="8800" dirty="0">
                <a:solidFill>
                  <a:srgbClr val="012D47"/>
                </a:solidFill>
                <a:latin typeface="Source Sans Pro" panose="020B0503030403020204" pitchFamily="34" charset="0"/>
              </a:rPr>
              <a:t>Required for Form I-9 Remote Document Examination</a:t>
            </a:r>
          </a:p>
          <a:p>
            <a:pPr marL="0" lvl="1" indent="0">
              <a:lnSpc>
                <a:spcPct val="125000"/>
              </a:lnSpc>
              <a:spcBef>
                <a:spcPts val="0"/>
              </a:spcBef>
              <a:spcAft>
                <a:spcPts val="1200"/>
              </a:spcAft>
              <a:buNone/>
            </a:pPr>
            <a:r>
              <a:rPr lang="en-US" sz="7200" b="1" dirty="0">
                <a:solidFill>
                  <a:srgbClr val="C00000"/>
                </a:solidFill>
                <a:latin typeface="Source Sans Pro" panose="020B0503030403020204" pitchFamily="34" charset="0"/>
              </a:rPr>
              <a:t> </a:t>
            </a:r>
            <a:r>
              <a:rPr lang="en-US" sz="7200" b="1" dirty="0">
                <a:solidFill>
                  <a:schemeClr val="tx2">
                    <a:lumMod val="50000"/>
                  </a:schemeClr>
                </a:solidFill>
                <a:latin typeface="Source Sans Pro" panose="020B0503030403020204" pitchFamily="34" charset="0"/>
              </a:rPr>
              <a:t>* </a:t>
            </a:r>
            <a:r>
              <a:rPr lang="en-US" sz="7200" dirty="0">
                <a:solidFill>
                  <a:schemeClr val="tx2">
                    <a:lumMod val="50000"/>
                  </a:schemeClr>
                </a:solidFill>
                <a:latin typeface="Source Sans Pro" panose="020B0503030403020204" pitchFamily="34" charset="0"/>
              </a:rPr>
              <a:t>Contracts that includes the </a:t>
            </a:r>
            <a:r>
              <a:rPr lang="en-US" sz="7200" b="1" u="sng" dirty="0">
                <a:solidFill>
                  <a:schemeClr val="tx2">
                    <a:lumMod val="50000"/>
                  </a:schemeClr>
                </a:solidFill>
                <a:latin typeface="Source Sans Pro" panose="020B0503030403020204" pitchFamily="34" charset="0"/>
                <a:hlinkClick r:id="rId4"/>
              </a:rPr>
              <a:t>E-Verify Federal Acquisition Regulation (FAR) clause</a:t>
            </a:r>
            <a:endParaRPr lang="en-US" sz="7200" b="1" dirty="0">
              <a:solidFill>
                <a:schemeClr val="tx2">
                  <a:lumMod val="50000"/>
                </a:schemeClr>
              </a:solidFill>
              <a:latin typeface="Source Sans Pro" panose="020B0503030403020204" pitchFamily="34" charset="0"/>
            </a:endParaRPr>
          </a:p>
          <a:p>
            <a:pPr marL="0" lvl="1" indent="0">
              <a:lnSpc>
                <a:spcPct val="125000"/>
              </a:lnSpc>
              <a:spcBef>
                <a:spcPts val="0"/>
              </a:spcBef>
              <a:spcAft>
                <a:spcPts val="1200"/>
              </a:spcAft>
              <a:buNone/>
            </a:pPr>
            <a:endParaRPr lang="en-US" dirty="0">
              <a:solidFill>
                <a:srgbClr val="012D47"/>
              </a:solidFill>
              <a:latin typeface="Source Sans Pro" panose="020B0503030403020204" pitchFamily="34" charset="0"/>
            </a:endParaRPr>
          </a:p>
        </p:txBody>
      </p:sp>
      <p:sp>
        <p:nvSpPr>
          <p:cNvPr id="2" name="Rectangle 1">
            <a:hlinkClick r:id="rId5"/>
            <a:extLst>
              <a:ext uri="{FF2B5EF4-FFF2-40B4-BE49-F238E27FC236}">
                <a16:creationId xmlns:a16="http://schemas.microsoft.com/office/drawing/2014/main" id="{BAA242CE-73F7-E56D-4DFB-ECB73EBFE29A}"/>
              </a:ext>
            </a:extLst>
          </p:cNvPr>
          <p:cNvSpPr/>
          <p:nvPr/>
        </p:nvSpPr>
        <p:spPr>
          <a:xfrm>
            <a:off x="548640" y="4739498"/>
            <a:ext cx="4557311" cy="1323969"/>
          </a:xfrm>
          <a:prstGeom prst="rect">
            <a:avLst/>
          </a:prstGeom>
          <a:solidFill>
            <a:srgbClr val="C3203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marL="0" indent="0" algn="ctr">
              <a:buNone/>
            </a:pPr>
            <a:r>
              <a:rPr lang="en-US" sz="2800" b="1" dirty="0">
                <a:solidFill>
                  <a:schemeClr val="bg1"/>
                </a:solidFill>
                <a:latin typeface="Source Sans Pro Semibold" panose="020B0603030403020204" pitchFamily="34" charset="0"/>
                <a:cs typeface="Segoe UI" panose="020B0502040204020203" pitchFamily="34" charset="0"/>
              </a:rPr>
              <a:t>Confirm with Confidence</a:t>
            </a:r>
          </a:p>
          <a:p>
            <a:pPr marL="0" indent="0" algn="ctr">
              <a:buNone/>
            </a:pPr>
            <a:r>
              <a:rPr lang="en-US" sz="2800" b="1" dirty="0">
                <a:solidFill>
                  <a:schemeClr val="bg1"/>
                </a:solidFill>
                <a:latin typeface="Source Sans Pro Semibold" panose="020B0603030403020204" pitchFamily="34" charset="0"/>
                <a:cs typeface="Segoe UI" panose="020B0502040204020203" pitchFamily="34" charset="0"/>
              </a:rPr>
              <a:t>ENROLL NOW</a:t>
            </a:r>
          </a:p>
        </p:txBody>
      </p:sp>
    </p:spTree>
    <p:extLst>
      <p:ext uri="{BB962C8B-B14F-4D97-AF65-F5344CB8AC3E}">
        <p14:creationId xmlns:p14="http://schemas.microsoft.com/office/powerpoint/2010/main" val="3168695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E0B79A-04E2-3826-1AF7-8D3A2833089C}"/>
              </a:ext>
            </a:extLst>
          </p:cNvPr>
          <p:cNvPicPr>
            <a:picLocks noChangeAspect="1"/>
          </p:cNvPicPr>
          <p:nvPr/>
        </p:nvPicPr>
        <p:blipFill>
          <a:blip r:embed="rId2"/>
          <a:stretch>
            <a:fillRect/>
          </a:stretch>
        </p:blipFill>
        <p:spPr>
          <a:xfrm>
            <a:off x="-13252" y="0"/>
            <a:ext cx="12205252" cy="6858000"/>
          </a:xfrm>
          <a:prstGeom prst="rect">
            <a:avLst/>
          </a:prstGeom>
        </p:spPr>
      </p:pic>
    </p:spTree>
    <p:extLst>
      <p:ext uri="{BB962C8B-B14F-4D97-AF65-F5344CB8AC3E}">
        <p14:creationId xmlns:p14="http://schemas.microsoft.com/office/powerpoint/2010/main" val="3677207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66CB5F-59B1-48EE-9C0D-767748534B0B}"/>
              </a:ext>
            </a:extLst>
          </p:cNvPr>
          <p:cNvSpPr>
            <a:spLocks noGrp="1"/>
          </p:cNvSpPr>
          <p:nvPr>
            <p:ph type="title"/>
          </p:nvPr>
        </p:nvSpPr>
        <p:spPr/>
        <p:txBody>
          <a:bodyPr/>
          <a:lstStyle/>
          <a:p>
            <a:pPr algn="l"/>
            <a:r>
              <a:rPr lang="en-US" dirty="0">
                <a:latin typeface="Source Sans Pro" panose="020B0503030403020204" pitchFamily="34" charset="0"/>
              </a:rPr>
              <a:t>Confirming Employment Eligibility </a:t>
            </a:r>
          </a:p>
        </p:txBody>
      </p:sp>
      <p:sp>
        <p:nvSpPr>
          <p:cNvPr id="2" name="Content Placeholder 1">
            <a:extLst>
              <a:ext uri="{FF2B5EF4-FFF2-40B4-BE49-F238E27FC236}">
                <a16:creationId xmlns:a16="http://schemas.microsoft.com/office/drawing/2014/main" id="{01C42DF4-D6C2-4A6F-AD10-EC89DB0B7FB3}"/>
              </a:ext>
            </a:extLst>
          </p:cNvPr>
          <p:cNvSpPr>
            <a:spLocks noGrp="1"/>
          </p:cNvSpPr>
          <p:nvPr>
            <p:ph sz="half" idx="13"/>
          </p:nvPr>
        </p:nvSpPr>
        <p:spPr>
          <a:xfrm>
            <a:off x="548640" y="1463040"/>
            <a:ext cx="10972800" cy="1676399"/>
          </a:xfrm>
        </p:spPr>
        <p:txBody>
          <a:bodyPr>
            <a:normAutofit/>
          </a:bodyPr>
          <a:lstStyle/>
          <a:p>
            <a:pPr marL="0" indent="0" algn="ctr">
              <a:buNone/>
            </a:pPr>
            <a:r>
              <a:rPr lang="en-US" sz="2400" b="0" i="0" dirty="0">
                <a:solidFill>
                  <a:schemeClr val="tx2">
                    <a:lumMod val="50000"/>
                  </a:schemeClr>
                </a:solidFill>
                <a:effectLst/>
                <a:latin typeface="Source Sans Pro" panose="020B0503030403020204" pitchFamily="34" charset="0"/>
              </a:rPr>
              <a:t>E-Verify is a FREE, Internet-based system that compares information entered by an employer from an employee’s Form I-9 to records available to the U.S. Department of Homeland Security and the Social Security Administration to confirm employment eligibility.</a:t>
            </a:r>
            <a:endParaRPr lang="en-US" sz="2400" dirty="0">
              <a:solidFill>
                <a:schemeClr val="tx2">
                  <a:lumMod val="50000"/>
                </a:schemeClr>
              </a:solidFill>
              <a:latin typeface="Source Sans Pro" panose="020B0503030403020204" pitchFamily="34" charset="0"/>
            </a:endParaRPr>
          </a:p>
        </p:txBody>
      </p:sp>
      <p:pic>
        <p:nvPicPr>
          <p:cNvPr id="7" name="Picture 6" descr="Form I-9 icon">
            <a:extLst>
              <a:ext uri="{FF2B5EF4-FFF2-40B4-BE49-F238E27FC236}">
                <a16:creationId xmlns:a16="http://schemas.microsoft.com/office/drawing/2014/main" id="{A6776582-7787-422E-A25B-37DD17B8D290}"/>
              </a:ext>
            </a:extLst>
          </p:cNvPr>
          <p:cNvPicPr>
            <a:picLocks/>
          </p:cNvPicPr>
          <p:nvPr/>
        </p:nvPicPr>
        <p:blipFill>
          <a:blip r:embed="rId2"/>
          <a:stretch>
            <a:fillRect/>
          </a:stretch>
        </p:blipFill>
        <p:spPr>
          <a:xfrm>
            <a:off x="708295" y="3429000"/>
            <a:ext cx="1828800" cy="2103120"/>
          </a:xfrm>
          <a:prstGeom prst="rect">
            <a:avLst/>
          </a:prstGeom>
        </p:spPr>
      </p:pic>
      <p:sp>
        <p:nvSpPr>
          <p:cNvPr id="15" name="Plus Sign 14" descr="Plus Sign">
            <a:extLst>
              <a:ext uri="{FF2B5EF4-FFF2-40B4-BE49-F238E27FC236}">
                <a16:creationId xmlns:a16="http://schemas.microsoft.com/office/drawing/2014/main" id="{D8C2C0FA-3B22-44B7-BA8B-147188DB32B9}"/>
              </a:ext>
              <a:ext uri="{C183D7F6-B498-43B3-948B-1728B52AA6E4}">
                <adec:decorative xmlns:adec="http://schemas.microsoft.com/office/drawing/2017/decorative" val="0"/>
              </a:ext>
            </a:extLst>
          </p:cNvPr>
          <p:cNvSpPr>
            <a:spLocks noChangeAspect="1"/>
          </p:cNvSpPr>
          <p:nvPr/>
        </p:nvSpPr>
        <p:spPr>
          <a:xfrm>
            <a:off x="2838267" y="3810001"/>
            <a:ext cx="1280160" cy="128016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Laptop showing E-Verify">
            <a:extLst>
              <a:ext uri="{FF2B5EF4-FFF2-40B4-BE49-F238E27FC236}">
                <a16:creationId xmlns:a16="http://schemas.microsoft.com/office/drawing/2014/main" id="{F35F6CA3-59FD-4DB8-B093-56396C8A0A14}"/>
              </a:ext>
            </a:extLst>
          </p:cNvPr>
          <p:cNvPicPr>
            <a:picLocks noChangeAspect="1"/>
          </p:cNvPicPr>
          <p:nvPr/>
        </p:nvPicPr>
        <p:blipFill>
          <a:blip r:embed="rId3"/>
          <a:stretch>
            <a:fillRect/>
          </a:stretch>
        </p:blipFill>
        <p:spPr>
          <a:xfrm>
            <a:off x="4419600" y="3335475"/>
            <a:ext cx="4023943" cy="2196645"/>
          </a:xfrm>
          <a:prstGeom prst="rect">
            <a:avLst/>
          </a:prstGeom>
        </p:spPr>
      </p:pic>
      <p:sp>
        <p:nvSpPr>
          <p:cNvPr id="16" name="Equals 15" descr="Equal Sign">
            <a:extLst>
              <a:ext uri="{FF2B5EF4-FFF2-40B4-BE49-F238E27FC236}">
                <a16:creationId xmlns:a16="http://schemas.microsoft.com/office/drawing/2014/main" id="{A5969798-09EC-4DA6-871E-C1FECAFCAE08}"/>
              </a:ext>
            </a:extLst>
          </p:cNvPr>
          <p:cNvSpPr>
            <a:spLocks noChangeAspect="1"/>
          </p:cNvSpPr>
          <p:nvPr/>
        </p:nvSpPr>
        <p:spPr>
          <a:xfrm>
            <a:off x="8062254" y="3810001"/>
            <a:ext cx="1188720" cy="118872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E-Verify check mark">
            <a:extLst>
              <a:ext uri="{FF2B5EF4-FFF2-40B4-BE49-F238E27FC236}">
                <a16:creationId xmlns:a16="http://schemas.microsoft.com/office/drawing/2014/main" id="{EACB361E-EB28-46A9-BC5D-546551A06E43}"/>
              </a:ext>
            </a:extLst>
          </p:cNvPr>
          <p:cNvPicPr>
            <a:picLocks/>
          </p:cNvPicPr>
          <p:nvPr/>
        </p:nvPicPr>
        <p:blipFill>
          <a:blip r:embed="rId4"/>
          <a:stretch>
            <a:fillRect/>
          </a:stretch>
        </p:blipFill>
        <p:spPr>
          <a:xfrm>
            <a:off x="9286240" y="3352801"/>
            <a:ext cx="2194560" cy="2103120"/>
          </a:xfrm>
          <a:prstGeom prst="rect">
            <a:avLst/>
          </a:prstGeom>
        </p:spPr>
      </p:pic>
    </p:spTree>
    <p:extLst>
      <p:ext uri="{BB962C8B-B14F-4D97-AF65-F5344CB8AC3E}">
        <p14:creationId xmlns:p14="http://schemas.microsoft.com/office/powerpoint/2010/main" val="3361240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D75C380-99B0-4734-82B2-C052A419D3F2}"/>
              </a:ext>
            </a:extLst>
          </p:cNvPr>
          <p:cNvSpPr>
            <a:spLocks noGrp="1"/>
          </p:cNvSpPr>
          <p:nvPr>
            <p:ph type="title"/>
          </p:nvPr>
        </p:nvSpPr>
        <p:spPr>
          <a:xfrm>
            <a:off x="182880" y="0"/>
            <a:ext cx="10972800" cy="1143000"/>
          </a:xfrm>
        </p:spPr>
        <p:txBody>
          <a:bodyPr>
            <a:normAutofit/>
          </a:bodyPr>
          <a:lstStyle/>
          <a:p>
            <a:pPr algn="l"/>
            <a:r>
              <a:rPr lang="en-US" sz="3600" dirty="0">
                <a:latin typeface="Source Sans Pro" panose="020B0503030403020204" pitchFamily="34" charset="0"/>
              </a:rPr>
              <a:t>E-Verify Benefits</a:t>
            </a:r>
          </a:p>
        </p:txBody>
      </p:sp>
      <p:pic>
        <p:nvPicPr>
          <p:cNvPr id="20" name="Picture 19" descr="Icon of Form I-9">
            <a:extLst>
              <a:ext uri="{FF2B5EF4-FFF2-40B4-BE49-F238E27FC236}">
                <a16:creationId xmlns:a16="http://schemas.microsoft.com/office/drawing/2014/main" id="{79118CE3-27F6-4209-A65B-B74E5993DC87}"/>
              </a:ext>
            </a:extLst>
          </p:cNvPr>
          <p:cNvPicPr>
            <a:picLocks/>
          </p:cNvPicPr>
          <p:nvPr/>
        </p:nvPicPr>
        <p:blipFill>
          <a:blip r:embed="rId2"/>
          <a:stretch>
            <a:fillRect/>
          </a:stretch>
        </p:blipFill>
        <p:spPr>
          <a:xfrm>
            <a:off x="1411496" y="1573143"/>
            <a:ext cx="721679" cy="914400"/>
          </a:xfrm>
          <a:prstGeom prst="rect">
            <a:avLst/>
          </a:prstGeom>
        </p:spPr>
      </p:pic>
      <p:sp>
        <p:nvSpPr>
          <p:cNvPr id="11" name="TextBox 10">
            <a:extLst>
              <a:ext uri="{FF2B5EF4-FFF2-40B4-BE49-F238E27FC236}">
                <a16:creationId xmlns:a16="http://schemas.microsoft.com/office/drawing/2014/main" id="{775C64F3-BB16-46D6-83BB-379A98F3F0EB}"/>
              </a:ext>
              <a:ext uri="{C183D7F6-B498-43B3-948B-1728B52AA6E4}">
                <adec:decorative xmlns:adec="http://schemas.microsoft.com/office/drawing/2017/decorative" val="0"/>
              </a:ext>
            </a:extLst>
          </p:cNvPr>
          <p:cNvSpPr txBox="1"/>
          <p:nvPr/>
        </p:nvSpPr>
        <p:spPr>
          <a:xfrm>
            <a:off x="2286000" y="1676400"/>
            <a:ext cx="3097341" cy="707886"/>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Works seamlessly with Form I-9</a:t>
            </a:r>
          </a:p>
        </p:txBody>
      </p:sp>
      <p:pic>
        <p:nvPicPr>
          <p:cNvPr id="5" name="Picture 4" descr="Icon of an identification document&#10;">
            <a:extLst>
              <a:ext uri="{FF2B5EF4-FFF2-40B4-BE49-F238E27FC236}">
                <a16:creationId xmlns:a16="http://schemas.microsoft.com/office/drawing/2014/main" id="{6825FDB9-044D-4262-ADBB-BC5E2DB8D38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313703" y="2668391"/>
            <a:ext cx="917263" cy="992654"/>
          </a:xfrm>
          <a:prstGeom prst="rect">
            <a:avLst/>
          </a:prstGeom>
        </p:spPr>
      </p:pic>
      <p:sp>
        <p:nvSpPr>
          <p:cNvPr id="12" name="TextBox 11">
            <a:extLst>
              <a:ext uri="{FF2B5EF4-FFF2-40B4-BE49-F238E27FC236}">
                <a16:creationId xmlns:a16="http://schemas.microsoft.com/office/drawing/2014/main" id="{935D5345-C5D9-444F-8F26-FC6617F4A3AC}"/>
              </a:ext>
            </a:extLst>
          </p:cNvPr>
          <p:cNvSpPr txBox="1"/>
          <p:nvPr/>
        </p:nvSpPr>
        <p:spPr>
          <a:xfrm>
            <a:off x="2288784" y="2817913"/>
            <a:ext cx="3003412" cy="1015663"/>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Eliminate guesswork with document and photo matching</a:t>
            </a:r>
          </a:p>
        </p:txBody>
      </p:sp>
      <p:pic>
        <p:nvPicPr>
          <p:cNvPr id="6" name="Picture 5" descr="Icon of a globe &#10;">
            <a:extLst>
              <a:ext uri="{FF2B5EF4-FFF2-40B4-BE49-F238E27FC236}">
                <a16:creationId xmlns:a16="http://schemas.microsoft.com/office/drawing/2014/main" id="{A266D3C8-2EAB-4EE5-9CCA-6D24CFC02E2F}"/>
              </a:ext>
            </a:extLst>
          </p:cNvPr>
          <p:cNvPicPr>
            <a:picLocks noChangeAspect="1"/>
          </p:cNvPicPr>
          <p:nvPr/>
        </p:nvPicPr>
        <p:blipFill>
          <a:blip r:embed="rId4"/>
          <a:stretch>
            <a:fillRect/>
          </a:stretch>
        </p:blipFill>
        <p:spPr>
          <a:xfrm>
            <a:off x="1202281" y="3803263"/>
            <a:ext cx="1076540" cy="992654"/>
          </a:xfrm>
          <a:prstGeom prst="rect">
            <a:avLst/>
          </a:prstGeom>
        </p:spPr>
      </p:pic>
      <p:sp>
        <p:nvSpPr>
          <p:cNvPr id="13" name="TextBox 12">
            <a:extLst>
              <a:ext uri="{FF2B5EF4-FFF2-40B4-BE49-F238E27FC236}">
                <a16:creationId xmlns:a16="http://schemas.microsoft.com/office/drawing/2014/main" id="{DC760DDE-E311-486E-B254-7DD2FA9E97C1}"/>
              </a:ext>
            </a:extLst>
          </p:cNvPr>
          <p:cNvSpPr txBox="1"/>
          <p:nvPr/>
        </p:nvSpPr>
        <p:spPr>
          <a:xfrm>
            <a:off x="2282549" y="3941343"/>
            <a:ext cx="3421812" cy="707886"/>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Secure web-based tool with 24-hour access</a:t>
            </a:r>
          </a:p>
        </p:txBody>
      </p:sp>
      <p:pic>
        <p:nvPicPr>
          <p:cNvPr id="7" name="Picture 6" descr="Icon of a stop watch&#10;">
            <a:extLst>
              <a:ext uri="{FF2B5EF4-FFF2-40B4-BE49-F238E27FC236}">
                <a16:creationId xmlns:a16="http://schemas.microsoft.com/office/drawing/2014/main" id="{BDF4EEB2-1896-476D-A8B2-854428DCE27F}"/>
              </a:ext>
            </a:extLst>
          </p:cNvPr>
          <p:cNvPicPr>
            <a:picLocks noChangeAspect="1"/>
          </p:cNvPicPr>
          <p:nvPr/>
        </p:nvPicPr>
        <p:blipFill>
          <a:blip r:embed="rId5"/>
          <a:stretch>
            <a:fillRect/>
          </a:stretch>
        </p:blipFill>
        <p:spPr>
          <a:xfrm>
            <a:off x="1288766" y="4986123"/>
            <a:ext cx="903570" cy="992654"/>
          </a:xfrm>
          <a:prstGeom prst="rect">
            <a:avLst/>
          </a:prstGeom>
        </p:spPr>
      </p:pic>
      <p:sp>
        <p:nvSpPr>
          <p:cNvPr id="14" name="TextBox 13">
            <a:extLst>
              <a:ext uri="{FF2B5EF4-FFF2-40B4-BE49-F238E27FC236}">
                <a16:creationId xmlns:a16="http://schemas.microsoft.com/office/drawing/2014/main" id="{793906F1-64D9-4DFE-81A6-C71E039F2D7A}"/>
              </a:ext>
            </a:extLst>
          </p:cNvPr>
          <p:cNvSpPr txBox="1"/>
          <p:nvPr/>
        </p:nvSpPr>
        <p:spPr>
          <a:xfrm>
            <a:off x="2280732" y="5128507"/>
            <a:ext cx="3421812" cy="707886"/>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Near instant verification in as little as 3-5 seconds</a:t>
            </a:r>
          </a:p>
        </p:txBody>
      </p:sp>
      <p:pic>
        <p:nvPicPr>
          <p:cNvPr id="8" name="Picture 7" descr="Icon of a Computer monitor ">
            <a:extLst>
              <a:ext uri="{FF2B5EF4-FFF2-40B4-BE49-F238E27FC236}">
                <a16:creationId xmlns:a16="http://schemas.microsoft.com/office/drawing/2014/main" id="{B27B3B96-0D6F-4915-9458-BDA7EEBE2FA4}"/>
              </a:ext>
            </a:extLst>
          </p:cNvPr>
          <p:cNvPicPr>
            <a:picLocks noChangeAspect="1"/>
          </p:cNvPicPr>
          <p:nvPr/>
        </p:nvPicPr>
        <p:blipFill>
          <a:blip r:embed="rId6"/>
          <a:stretch>
            <a:fillRect/>
          </a:stretch>
        </p:blipFill>
        <p:spPr>
          <a:xfrm>
            <a:off x="6404697" y="1473288"/>
            <a:ext cx="1324597" cy="1023062"/>
          </a:xfrm>
          <a:prstGeom prst="rect">
            <a:avLst/>
          </a:prstGeom>
        </p:spPr>
      </p:pic>
      <p:sp>
        <p:nvSpPr>
          <p:cNvPr id="15" name="TextBox 14">
            <a:extLst>
              <a:ext uri="{FF2B5EF4-FFF2-40B4-BE49-F238E27FC236}">
                <a16:creationId xmlns:a16="http://schemas.microsoft.com/office/drawing/2014/main" id="{476A44E9-2130-44BB-8B60-F00F2355DFE0}"/>
              </a:ext>
            </a:extLst>
          </p:cNvPr>
          <p:cNvSpPr txBox="1"/>
          <p:nvPr/>
        </p:nvSpPr>
        <p:spPr>
          <a:xfrm>
            <a:off x="7882119" y="1676400"/>
            <a:ext cx="3110906" cy="707886"/>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Multiple user accounts for ultimate flexibility </a:t>
            </a:r>
          </a:p>
        </p:txBody>
      </p:sp>
      <p:pic>
        <p:nvPicPr>
          <p:cNvPr id="9" name="Picture 8" descr="Icon of a checklist">
            <a:extLst>
              <a:ext uri="{FF2B5EF4-FFF2-40B4-BE49-F238E27FC236}">
                <a16:creationId xmlns:a16="http://schemas.microsoft.com/office/drawing/2014/main" id="{D36729A8-5DFB-423C-977E-4639FE304125}"/>
              </a:ext>
            </a:extLst>
          </p:cNvPr>
          <p:cNvPicPr>
            <a:picLocks noChangeAspect="1"/>
          </p:cNvPicPr>
          <p:nvPr/>
        </p:nvPicPr>
        <p:blipFill>
          <a:blip r:embed="rId7"/>
          <a:stretch>
            <a:fillRect/>
          </a:stretch>
        </p:blipFill>
        <p:spPr>
          <a:xfrm>
            <a:off x="6486163" y="2477057"/>
            <a:ext cx="1020743" cy="1136736"/>
          </a:xfrm>
          <a:prstGeom prst="rect">
            <a:avLst/>
          </a:prstGeom>
        </p:spPr>
      </p:pic>
      <p:sp>
        <p:nvSpPr>
          <p:cNvPr id="16" name="TextBox 15">
            <a:extLst>
              <a:ext uri="{FF2B5EF4-FFF2-40B4-BE49-F238E27FC236}">
                <a16:creationId xmlns:a16="http://schemas.microsoft.com/office/drawing/2014/main" id="{9C95ABFC-6B49-4F9B-9BD1-57D008EFB3CA}"/>
              </a:ext>
            </a:extLst>
          </p:cNvPr>
          <p:cNvSpPr txBox="1"/>
          <p:nvPr/>
        </p:nvSpPr>
        <p:spPr>
          <a:xfrm>
            <a:off x="7863056" y="2806087"/>
            <a:ext cx="3110906" cy="707886"/>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Custom resources and tools for administrators</a:t>
            </a:r>
          </a:p>
        </p:txBody>
      </p:sp>
      <p:pic>
        <p:nvPicPr>
          <p:cNvPr id="18" name="Picture 17" descr="Icon of a brain">
            <a:extLst>
              <a:ext uri="{FF2B5EF4-FFF2-40B4-BE49-F238E27FC236}">
                <a16:creationId xmlns:a16="http://schemas.microsoft.com/office/drawing/2014/main" id="{E42CF020-5942-4CAA-9320-2E97F52ED35E}"/>
              </a:ext>
            </a:extLst>
          </p:cNvPr>
          <p:cNvPicPr>
            <a:picLocks noChangeAspect="1"/>
          </p:cNvPicPr>
          <p:nvPr/>
        </p:nvPicPr>
        <p:blipFill>
          <a:blip r:embed="rId8"/>
          <a:stretch>
            <a:fillRect/>
          </a:stretch>
        </p:blipFill>
        <p:spPr>
          <a:xfrm>
            <a:off x="6517181" y="3644005"/>
            <a:ext cx="958709" cy="1136735"/>
          </a:xfrm>
          <a:prstGeom prst="rect">
            <a:avLst/>
          </a:prstGeom>
        </p:spPr>
      </p:pic>
      <p:sp>
        <p:nvSpPr>
          <p:cNvPr id="17" name="TextBox 16">
            <a:extLst>
              <a:ext uri="{FF2B5EF4-FFF2-40B4-BE49-F238E27FC236}">
                <a16:creationId xmlns:a16="http://schemas.microsoft.com/office/drawing/2014/main" id="{4EFC5D88-521E-4D7E-9863-D1A4FD979B2A}"/>
              </a:ext>
            </a:extLst>
          </p:cNvPr>
          <p:cNvSpPr txBox="1"/>
          <p:nvPr/>
        </p:nvSpPr>
        <p:spPr>
          <a:xfrm>
            <a:off x="7847960" y="3782767"/>
            <a:ext cx="3465998" cy="1015663"/>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Peace of mind through confirmed employment eligibility </a:t>
            </a:r>
          </a:p>
        </p:txBody>
      </p:sp>
      <p:pic>
        <p:nvPicPr>
          <p:cNvPr id="10" name="Picture 9" descr="Icon of a checkmark&#10;">
            <a:extLst>
              <a:ext uri="{FF2B5EF4-FFF2-40B4-BE49-F238E27FC236}">
                <a16:creationId xmlns:a16="http://schemas.microsoft.com/office/drawing/2014/main" id="{0B715CFD-67EB-4B11-BC8E-B2A47CB2576B}"/>
              </a:ext>
            </a:extLst>
          </p:cNvPr>
          <p:cNvPicPr>
            <a:picLocks noChangeAspect="1"/>
          </p:cNvPicPr>
          <p:nvPr/>
        </p:nvPicPr>
        <p:blipFill>
          <a:blip r:embed="rId9"/>
          <a:stretch>
            <a:fillRect/>
          </a:stretch>
        </p:blipFill>
        <p:spPr>
          <a:xfrm>
            <a:off x="6537409" y="4903909"/>
            <a:ext cx="1059172" cy="1023062"/>
          </a:xfrm>
          <a:prstGeom prst="rect">
            <a:avLst/>
          </a:prstGeom>
        </p:spPr>
      </p:pic>
      <p:sp>
        <p:nvSpPr>
          <p:cNvPr id="19" name="TextBox 18">
            <a:extLst>
              <a:ext uri="{FF2B5EF4-FFF2-40B4-BE49-F238E27FC236}">
                <a16:creationId xmlns:a16="http://schemas.microsoft.com/office/drawing/2014/main" id="{836CDBFA-7EA1-49CE-B854-1CF9FB508E27}"/>
              </a:ext>
            </a:extLst>
          </p:cNvPr>
          <p:cNvSpPr txBox="1"/>
          <p:nvPr/>
        </p:nvSpPr>
        <p:spPr>
          <a:xfrm>
            <a:off x="7847960" y="5215385"/>
            <a:ext cx="3421812" cy="400110"/>
          </a:xfrm>
          <a:prstGeom prst="rect">
            <a:avLst/>
          </a:prstGeom>
          <a:noFill/>
        </p:spPr>
        <p:txBody>
          <a:bodyPr wrap="square" rtlCol="0">
            <a:spAutoFit/>
          </a:bodyPr>
          <a:lstStyle/>
          <a:p>
            <a:pPr marL="0" lvl="1"/>
            <a:r>
              <a:rPr lang="en-US" sz="2000" dirty="0">
                <a:solidFill>
                  <a:srgbClr val="1F497D">
                    <a:lumMod val="50000"/>
                  </a:srgbClr>
                </a:solidFill>
                <a:latin typeface="Source Sans Pro" panose="020B0503030403020204" pitchFamily="34" charset="0"/>
              </a:rPr>
              <a:t>Ensuring a legal workforce</a:t>
            </a:r>
          </a:p>
        </p:txBody>
      </p:sp>
    </p:spTree>
    <p:extLst>
      <p:ext uri="{BB962C8B-B14F-4D97-AF65-F5344CB8AC3E}">
        <p14:creationId xmlns:p14="http://schemas.microsoft.com/office/powerpoint/2010/main" val="543449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ABC443A-493B-4A2E-98EE-A6CA14F42912}"/>
              </a:ext>
            </a:extLst>
          </p:cNvPr>
          <p:cNvSpPr>
            <a:spLocks noGrp="1"/>
          </p:cNvSpPr>
          <p:nvPr>
            <p:ph type="title"/>
          </p:nvPr>
        </p:nvSpPr>
        <p:spPr>
          <a:xfrm>
            <a:off x="182880" y="0"/>
            <a:ext cx="10972800" cy="1143000"/>
          </a:xfrm>
        </p:spPr>
        <p:txBody>
          <a:bodyPr>
            <a:normAutofit/>
          </a:bodyPr>
          <a:lstStyle/>
          <a:p>
            <a:pPr algn="l"/>
            <a:r>
              <a:rPr lang="en-US" sz="3600" dirty="0">
                <a:latin typeface="Source Sans Pro" panose="020B0503030403020204" pitchFamily="34" charset="0"/>
              </a:rPr>
              <a:t>E-Verify Process</a:t>
            </a:r>
          </a:p>
        </p:txBody>
      </p:sp>
      <p:sp>
        <p:nvSpPr>
          <p:cNvPr id="2" name="Content Placeholder 1">
            <a:extLst>
              <a:ext uri="{FF2B5EF4-FFF2-40B4-BE49-F238E27FC236}">
                <a16:creationId xmlns:a16="http://schemas.microsoft.com/office/drawing/2014/main" id="{F7A5A2CD-12F1-40F5-95D1-85F7E5C0C0C5}"/>
              </a:ext>
            </a:extLst>
          </p:cNvPr>
          <p:cNvSpPr>
            <a:spLocks noGrp="1"/>
          </p:cNvSpPr>
          <p:nvPr>
            <p:ph sz="half" idx="13"/>
          </p:nvPr>
        </p:nvSpPr>
        <p:spPr>
          <a:xfrm>
            <a:off x="609600" y="1371601"/>
            <a:ext cx="10972800" cy="731519"/>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Form I-9 information is entered into E-Verify and then compared against records available to the Social Security Administration and the Department of Homeland Security.</a:t>
            </a:r>
          </a:p>
        </p:txBody>
      </p:sp>
      <p:sp>
        <p:nvSpPr>
          <p:cNvPr id="3" name="TextBox 2">
            <a:extLst>
              <a:ext uri="{FF2B5EF4-FFF2-40B4-BE49-F238E27FC236}">
                <a16:creationId xmlns:a16="http://schemas.microsoft.com/office/drawing/2014/main" id="{45E81C4E-ECFA-4222-AD41-A9D25916255D}"/>
              </a:ext>
            </a:extLst>
          </p:cNvPr>
          <p:cNvSpPr txBox="1"/>
          <p:nvPr/>
        </p:nvSpPr>
        <p:spPr>
          <a:xfrm>
            <a:off x="1295400" y="5486399"/>
            <a:ext cx="9601200" cy="769441"/>
          </a:xfrm>
          <a:prstGeom prst="rect">
            <a:avLst/>
          </a:prstGeom>
          <a:noFill/>
        </p:spPr>
        <p:txBody>
          <a:bodyPr wrap="square" rtlCol="0">
            <a:spAutoFit/>
          </a:bodyPr>
          <a:lstStyle/>
          <a:p>
            <a:pPr lvl="0" algn="ctr">
              <a:defRPr/>
            </a:pPr>
            <a:r>
              <a:rPr lang="en-US" sz="2200" dirty="0">
                <a:solidFill>
                  <a:srgbClr val="1F497D">
                    <a:lumMod val="50000"/>
                  </a:srgbClr>
                </a:solidFill>
                <a:latin typeface="Source Sans Pro" panose="020B0503030403020204" pitchFamily="34" charset="0"/>
              </a:rPr>
              <a:t>After a case is submitted, you will receive an immediate result of either  </a:t>
            </a:r>
          </a:p>
          <a:p>
            <a:pPr lvl="0" algn="ctr">
              <a:defRPr/>
            </a:pPr>
            <a:r>
              <a:rPr lang="en-US" sz="2200" dirty="0">
                <a:solidFill>
                  <a:srgbClr val="1F497D">
                    <a:lumMod val="50000"/>
                  </a:srgbClr>
                </a:solidFill>
                <a:latin typeface="Source Sans Pro" panose="020B0503030403020204" pitchFamily="34" charset="0"/>
              </a:rPr>
              <a:t>Employment Authorized, Tentative Nonconfirmation, or Verification in Process.</a:t>
            </a:r>
          </a:p>
        </p:txBody>
      </p:sp>
      <p:pic>
        <p:nvPicPr>
          <p:cNvPr id="7" name="Picture 6">
            <a:extLst>
              <a:ext uri="{FF2B5EF4-FFF2-40B4-BE49-F238E27FC236}">
                <a16:creationId xmlns:a16="http://schemas.microsoft.com/office/drawing/2014/main" id="{20FC315C-019D-74BD-D08A-8AB3EC0D53D9}"/>
              </a:ext>
            </a:extLst>
          </p:cNvPr>
          <p:cNvPicPr>
            <a:picLocks noChangeAspect="1"/>
          </p:cNvPicPr>
          <p:nvPr/>
        </p:nvPicPr>
        <p:blipFill>
          <a:blip r:embed="rId2"/>
          <a:stretch>
            <a:fillRect/>
          </a:stretch>
        </p:blipFill>
        <p:spPr>
          <a:xfrm>
            <a:off x="2217148" y="2103120"/>
            <a:ext cx="7757704" cy="3295757"/>
          </a:xfrm>
          <a:prstGeom prst="rect">
            <a:avLst/>
          </a:prstGeom>
        </p:spPr>
      </p:pic>
    </p:spTree>
    <p:extLst>
      <p:ext uri="{BB962C8B-B14F-4D97-AF65-F5344CB8AC3E}">
        <p14:creationId xmlns:p14="http://schemas.microsoft.com/office/powerpoint/2010/main" val="1614135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017EEB-246D-3C95-A6C2-EEE0AB6C3154}"/>
              </a:ext>
            </a:extLst>
          </p:cNvPr>
          <p:cNvSpPr>
            <a:spLocks noGrp="1"/>
          </p:cNvSpPr>
          <p:nvPr>
            <p:ph type="body" sz="half" idx="2"/>
          </p:nvPr>
        </p:nvSpPr>
        <p:spPr>
          <a:xfrm>
            <a:off x="609601" y="1325880"/>
            <a:ext cx="10972798" cy="1143000"/>
          </a:xfrm>
        </p:spPr>
        <p:txBody>
          <a:bodyPr>
            <a:normAutofit/>
          </a:bodyPr>
          <a:lstStyle/>
          <a:p>
            <a:pPr algn="ct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Calibri" panose="020F0502020204030204" pitchFamily="34" charset="0"/>
              </a:rPr>
              <a:t>NextGen is an exciting new product that modernizes and streamlines the Form I-9 and verification process for employees and employers</a:t>
            </a:r>
            <a:r>
              <a:rPr kumimoji="0" lang="en-US" sz="2400" b="1" i="0" u="none" strike="noStrike" kern="1200" cap="none" spc="0" normalizeH="0" baseline="0" noProof="0" dirty="0">
                <a:ln>
                  <a:noFill/>
                </a:ln>
                <a:solidFill>
                  <a:prstClr val="black"/>
                </a:solidFill>
                <a:effectLst/>
                <a:uLnTx/>
                <a:uFillTx/>
                <a:latin typeface="Source Sans Pro" panose="020B0503030403020204" pitchFamily="34" charset="0"/>
                <a:ea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ndParaRPr>
          </a:p>
          <a:p>
            <a:pPr algn="ctr"/>
            <a:endParaRPr lang="en-US" sz="3600" dirty="0">
              <a:latin typeface="Source Sans Pro" panose="020B0503030403020204" pitchFamily="34" charset="0"/>
            </a:endParaRPr>
          </a:p>
        </p:txBody>
      </p:sp>
      <p:sp>
        <p:nvSpPr>
          <p:cNvPr id="4" name="Title 3">
            <a:extLst>
              <a:ext uri="{FF2B5EF4-FFF2-40B4-BE49-F238E27FC236}">
                <a16:creationId xmlns:a16="http://schemas.microsoft.com/office/drawing/2014/main" id="{2778C447-ED54-6735-C2DE-0B01330CD22A}"/>
              </a:ext>
            </a:extLst>
          </p:cNvPr>
          <p:cNvSpPr>
            <a:spLocks noGrp="1"/>
          </p:cNvSpPr>
          <p:nvPr>
            <p:ph type="title"/>
          </p:nvPr>
        </p:nvSpPr>
        <p:spPr/>
        <p:txBody>
          <a:bodyPr/>
          <a:lstStyle/>
          <a:p>
            <a:r>
              <a:rPr lang="en-US" dirty="0">
                <a:solidFill>
                  <a:prstClr val="white"/>
                </a:solidFill>
                <a:latin typeface="Source Sans Pro" panose="020B0503030403020204" pitchFamily="34" charset="0"/>
              </a:rPr>
              <a:t>E-Verify NextGen – COMING SOON</a:t>
            </a:r>
            <a:endParaRPr lang="en-US" dirty="0">
              <a:latin typeface="Source Sans Pro" panose="020B0503030403020204" pitchFamily="34" charset="0"/>
            </a:endParaRPr>
          </a:p>
        </p:txBody>
      </p:sp>
      <p:graphicFrame>
        <p:nvGraphicFramePr>
          <p:cNvPr id="5" name="Table 8" descr="E-Verify NextGen Chart that describes what NextGen features along with the benefits it provides for employees and employers. ">
            <a:extLst>
              <a:ext uri="{FF2B5EF4-FFF2-40B4-BE49-F238E27FC236}">
                <a16:creationId xmlns:a16="http://schemas.microsoft.com/office/drawing/2014/main" id="{772F6D32-DFAA-A197-2E7E-980CCA815EB1}"/>
              </a:ext>
            </a:extLst>
          </p:cNvPr>
          <p:cNvGraphicFramePr>
            <a:graphicFrameLocks noGrp="1"/>
          </p:cNvGraphicFramePr>
          <p:nvPr>
            <p:ph idx="1"/>
            <p:extLst>
              <p:ext uri="{D42A27DB-BD31-4B8C-83A1-F6EECF244321}">
                <p14:modId xmlns:p14="http://schemas.microsoft.com/office/powerpoint/2010/main" val="1322840746"/>
              </p:ext>
            </p:extLst>
          </p:nvPr>
        </p:nvGraphicFramePr>
        <p:xfrm>
          <a:off x="609599" y="2148840"/>
          <a:ext cx="10972800" cy="3563897"/>
        </p:xfrm>
        <a:graphic>
          <a:graphicData uri="http://schemas.openxmlformats.org/drawingml/2006/table">
            <a:tbl>
              <a:tblPr firstRow="1" bandRow="1">
                <a:tableStyleId>{5C22544A-7EE6-4342-B048-85BDC9FD1C3A}</a:tableStyleId>
              </a:tblPr>
              <a:tblGrid>
                <a:gridCol w="2851813">
                  <a:extLst>
                    <a:ext uri="{9D8B030D-6E8A-4147-A177-3AD203B41FA5}">
                      <a16:colId xmlns:a16="http://schemas.microsoft.com/office/drawing/2014/main" val="3981671625"/>
                    </a:ext>
                  </a:extLst>
                </a:gridCol>
                <a:gridCol w="4463387">
                  <a:extLst>
                    <a:ext uri="{9D8B030D-6E8A-4147-A177-3AD203B41FA5}">
                      <a16:colId xmlns:a16="http://schemas.microsoft.com/office/drawing/2014/main" val="282655150"/>
                    </a:ext>
                  </a:extLst>
                </a:gridCol>
                <a:gridCol w="3657600">
                  <a:extLst>
                    <a:ext uri="{9D8B030D-6E8A-4147-A177-3AD203B41FA5}">
                      <a16:colId xmlns:a16="http://schemas.microsoft.com/office/drawing/2014/main" val="1062463"/>
                    </a:ext>
                  </a:extLst>
                </a:gridCol>
              </a:tblGrid>
              <a:tr h="319583">
                <a:tc rowSpan="2">
                  <a:txBody>
                    <a:bodyPr/>
                    <a:lstStyle/>
                    <a:p>
                      <a:pPr algn="ctr"/>
                      <a:r>
                        <a:rPr lang="en-US" sz="1800" dirty="0"/>
                        <a:t>Feature</a:t>
                      </a:r>
                    </a:p>
                  </a:txBody>
                  <a:tcPr marL="90790" marR="90790" marT="45395" marB="45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2">
                  <a:txBody>
                    <a:bodyPr/>
                    <a:lstStyle/>
                    <a:p>
                      <a:pPr algn="ctr"/>
                      <a:r>
                        <a:rPr lang="en-US" sz="1800" dirty="0"/>
                        <a:t>Benefits</a:t>
                      </a:r>
                    </a:p>
                  </a:txBody>
                  <a:tcPr marL="90790" marR="90790" marT="45395" marB="45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dirty="0"/>
                    </a:p>
                  </a:txBody>
                  <a:tcPr/>
                </a:tc>
                <a:extLst>
                  <a:ext uri="{0D108BD9-81ED-4DB2-BD59-A6C34878D82A}">
                    <a16:rowId xmlns:a16="http://schemas.microsoft.com/office/drawing/2014/main" val="2327273549"/>
                  </a:ext>
                </a:extLst>
              </a:tr>
              <a:tr h="327618">
                <a:tc vMerge="1">
                  <a:txBody>
                    <a:bodyPr/>
                    <a:lstStyle/>
                    <a:p>
                      <a:endParaRPr lang="en-US" dirty="0"/>
                    </a:p>
                  </a:txBody>
                  <a:tcPr/>
                </a:tc>
                <a:tc>
                  <a:txBody>
                    <a:bodyPr/>
                    <a:lstStyle/>
                    <a:p>
                      <a:pPr algn="ctr"/>
                      <a:r>
                        <a:rPr lang="en-US" sz="1800" b="1" dirty="0">
                          <a:solidFill>
                            <a:schemeClr val="bg1"/>
                          </a:solidFill>
                        </a:rPr>
                        <a:t>Employee</a:t>
                      </a:r>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dirty="0">
                          <a:solidFill>
                            <a:schemeClr val="bg1"/>
                          </a:solidFill>
                        </a:rPr>
                        <a:t>Employer</a:t>
                      </a:r>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30650162"/>
                  </a:ext>
                </a:extLst>
              </a:tr>
              <a:tr h="916318">
                <a:tc>
                  <a:txBody>
                    <a:bodyPr/>
                    <a:lstStyle/>
                    <a:p>
                      <a:pPr algn="l"/>
                      <a:r>
                        <a:rPr lang="en-US" sz="1800" b="1" i="0" kern="1200" dirty="0">
                          <a:solidFill>
                            <a:schemeClr val="dk1"/>
                          </a:solidFill>
                          <a:effectLst/>
                          <a:latin typeface="+mn-lt"/>
                          <a:ea typeface="+mn-ea"/>
                          <a:cs typeface="+mn-cs"/>
                        </a:rPr>
                        <a:t>Will allow employees to enter their own personal information and documents</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dk1"/>
                          </a:solidFill>
                          <a:effectLst/>
                          <a:latin typeface="+mn-lt"/>
                          <a:ea typeface="+mn-ea"/>
                          <a:cs typeface="+mn-cs"/>
                        </a:rPr>
                        <a:t>More privacy and security for your personal information.</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dk1"/>
                          </a:solidFill>
                          <a:effectLst/>
                          <a:latin typeface="+mn-lt"/>
                          <a:ea typeface="+mn-ea"/>
                          <a:cs typeface="+mn-cs"/>
                        </a:rPr>
                        <a:t>Improves efficiency and reduces data entry errors. </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147130"/>
                  </a:ext>
                </a:extLst>
              </a:tr>
              <a:tr h="1054469">
                <a:tc>
                  <a:txBody>
                    <a:bodyPr/>
                    <a:lstStyle/>
                    <a:p>
                      <a:pPr algn="l"/>
                      <a:r>
                        <a:rPr lang="en-US" sz="1800" b="1" i="0" kern="1200" dirty="0">
                          <a:solidFill>
                            <a:schemeClr val="dk1"/>
                          </a:solidFill>
                          <a:effectLst/>
                          <a:latin typeface="+mn-lt"/>
                          <a:ea typeface="+mn-ea"/>
                          <a:cs typeface="+mn-cs"/>
                        </a:rPr>
                        <a:t>Direct notification of employment status</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800" dirty="0">
                          <a:effectLst/>
                        </a:rPr>
                        <a:t>Immediate notification, in most cases, if further action is needed to determine employment eligibility, including next steps.  </a:t>
                      </a:r>
                    </a:p>
                  </a:txBody>
                  <a:tcPr marL="68085" marR="68085" marT="68085" marB="68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dk1"/>
                          </a:solidFill>
                          <a:effectLst/>
                          <a:latin typeface="+mn-lt"/>
                          <a:ea typeface="+mn-ea"/>
                          <a:cs typeface="+mn-cs"/>
                        </a:rPr>
                        <a:t>Eliminates the need, in most cases, for employers to deliver Further Action Notices to employees.</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422051"/>
                  </a:ext>
                </a:extLst>
              </a:tr>
              <a:tr h="0">
                <a:tc>
                  <a:txBody>
                    <a:bodyPr/>
                    <a:lstStyle/>
                    <a:p>
                      <a:pPr algn="l"/>
                      <a:r>
                        <a:rPr lang="en-US" sz="1800" b="1" i="0" kern="1200" dirty="0">
                          <a:solidFill>
                            <a:schemeClr val="dk1"/>
                          </a:solidFill>
                          <a:effectLst/>
                          <a:latin typeface="+mn-lt"/>
                          <a:ea typeface="+mn-ea"/>
                          <a:cs typeface="+mn-cs"/>
                        </a:rPr>
                        <a:t>Will carry verification status over to new employment</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dk1"/>
                          </a:solidFill>
                          <a:effectLst/>
                          <a:latin typeface="+mn-lt"/>
                          <a:ea typeface="+mn-ea"/>
                          <a:cs typeface="+mn-cs"/>
                        </a:rPr>
                        <a:t>Update and share your employment eligibility status with new employers.</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0" i="0" kern="1200" dirty="0">
                          <a:solidFill>
                            <a:schemeClr val="dk1"/>
                          </a:solidFill>
                          <a:effectLst/>
                          <a:latin typeface="+mn-lt"/>
                          <a:ea typeface="+mn-ea"/>
                          <a:cs typeface="+mn-cs"/>
                        </a:rPr>
                        <a:t>Seamless integration with E-Verify, allowing you to manage all cases in one place.</a:t>
                      </a:r>
                      <a:endParaRPr lang="en-US" sz="1800" dirty="0"/>
                    </a:p>
                  </a:txBody>
                  <a:tcPr marL="65362" marR="65362" marT="32680" marB="326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1042789"/>
                  </a:ext>
                </a:extLst>
              </a:tr>
            </a:tbl>
          </a:graphicData>
        </a:graphic>
      </p:graphicFrame>
      <p:sp>
        <p:nvSpPr>
          <p:cNvPr id="6" name="Content Placeholder 4">
            <a:extLst>
              <a:ext uri="{FF2B5EF4-FFF2-40B4-BE49-F238E27FC236}">
                <a16:creationId xmlns:a16="http://schemas.microsoft.com/office/drawing/2014/main" id="{06E13432-22D4-4013-EA4D-03CCAB7D5166}"/>
              </a:ext>
            </a:extLst>
          </p:cNvPr>
          <p:cNvSpPr txBox="1">
            <a:spLocks/>
          </p:cNvSpPr>
          <p:nvPr/>
        </p:nvSpPr>
        <p:spPr>
          <a:xfrm>
            <a:off x="3086100" y="5789843"/>
            <a:ext cx="6019800" cy="580103"/>
          </a:xfrm>
          <a:prstGeom prst="rect">
            <a:avLst/>
          </a:prstGeom>
        </p:spPr>
        <p:txBody>
          <a:bodyPr anchor="ctr" anchorCtr="0">
            <a:noAutofit/>
          </a:bodyPr>
          <a:lstStyle>
            <a:lvl1pPr marL="342900" indent="-342900" algn="l" defTabSz="914400" rtl="0" eaLnBrk="1" latinLnBrk="0" hangingPunct="1">
              <a:spcBef>
                <a:spcPct val="20000"/>
              </a:spcBef>
              <a:buClr>
                <a:srgbClr val="C3203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15287"/>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3203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15287"/>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3203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2"/>
              </a:rPr>
              <a:t>E-Verify NextGen Overview Video</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44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60F576-68A9-6FFD-9DB0-8080639F5CF7}"/>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Resources</a:t>
            </a:r>
          </a:p>
        </p:txBody>
      </p:sp>
      <p:pic>
        <p:nvPicPr>
          <p:cNvPr id="1026" name="Picture 2">
            <a:hlinkClick r:id="rId3"/>
            <a:extLst>
              <a:ext uri="{FF2B5EF4-FFF2-40B4-BE49-F238E27FC236}">
                <a16:creationId xmlns:a16="http://schemas.microsoft.com/office/drawing/2014/main" id="{AC9A0EB4-E56E-E8B5-9D65-5CDA41C41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613" y="4970224"/>
            <a:ext cx="731520" cy="7315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0" name="Picture 6">
            <a:hlinkClick r:id="rId5"/>
            <a:extLst>
              <a:ext uri="{FF2B5EF4-FFF2-40B4-BE49-F238E27FC236}">
                <a16:creationId xmlns:a16="http://schemas.microsoft.com/office/drawing/2014/main" id="{5E698DDB-C4B4-0715-E70F-76357976F7F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8205" y="4970224"/>
            <a:ext cx="822960" cy="7315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17">
            <a:hlinkClick r:id="rId7"/>
            <a:extLst>
              <a:ext uri="{FF2B5EF4-FFF2-40B4-BE49-F238E27FC236}">
                <a16:creationId xmlns:a16="http://schemas.microsoft.com/office/drawing/2014/main" id="{B9924091-F3D8-890A-B48E-A54294F7F671}"/>
              </a:ext>
            </a:extLst>
          </p:cNvPr>
          <p:cNvPicPr>
            <a:picLocks noChangeAspect="1"/>
          </p:cNvPicPr>
          <p:nvPr/>
        </p:nvPicPr>
        <p:blipFill>
          <a:blip r:embed="rId8"/>
          <a:stretch>
            <a:fillRect/>
          </a:stretch>
        </p:blipFill>
        <p:spPr>
          <a:xfrm>
            <a:off x="7745617" y="4970224"/>
            <a:ext cx="735140" cy="731520"/>
          </a:xfrm>
          <a:prstGeom prst="rect">
            <a:avLst/>
          </a:prstGeom>
          <a:effectLst>
            <a:outerShdw blurRad="63500" sx="102000" sy="102000" algn="ctr" rotWithShape="0">
              <a:prstClr val="black">
                <a:alpha val="40000"/>
              </a:prstClr>
            </a:outerShdw>
          </a:effectLst>
        </p:spPr>
      </p:pic>
      <p:pic>
        <p:nvPicPr>
          <p:cNvPr id="20" name="Picture 19">
            <a:hlinkClick r:id="rId9"/>
            <a:extLst>
              <a:ext uri="{FF2B5EF4-FFF2-40B4-BE49-F238E27FC236}">
                <a16:creationId xmlns:a16="http://schemas.microsoft.com/office/drawing/2014/main" id="{39A47C10-EFE5-175F-F79F-46C67C0BEE69}"/>
              </a:ext>
            </a:extLst>
          </p:cNvPr>
          <p:cNvPicPr>
            <a:picLocks noChangeAspect="1"/>
          </p:cNvPicPr>
          <p:nvPr/>
        </p:nvPicPr>
        <p:blipFill>
          <a:blip r:embed="rId10"/>
          <a:stretch>
            <a:fillRect/>
          </a:stretch>
        </p:blipFill>
        <p:spPr>
          <a:xfrm>
            <a:off x="6841879" y="4951424"/>
            <a:ext cx="731520" cy="731520"/>
          </a:xfrm>
          <a:prstGeom prst="rect">
            <a:avLst/>
          </a:prstGeom>
          <a:effectLst/>
        </p:spPr>
      </p:pic>
      <p:pic>
        <p:nvPicPr>
          <p:cNvPr id="22" name="Picture 21">
            <a:hlinkClick r:id="rId11"/>
            <a:extLst>
              <a:ext uri="{FF2B5EF4-FFF2-40B4-BE49-F238E27FC236}">
                <a16:creationId xmlns:a16="http://schemas.microsoft.com/office/drawing/2014/main" id="{80F3B2DF-862F-1CE2-32FB-087F97C8EEAE}"/>
              </a:ext>
            </a:extLst>
          </p:cNvPr>
          <p:cNvPicPr>
            <a:picLocks/>
          </p:cNvPicPr>
          <p:nvPr/>
        </p:nvPicPr>
        <p:blipFill>
          <a:blip r:embed="rId12"/>
          <a:stretch>
            <a:fillRect/>
          </a:stretch>
        </p:blipFill>
        <p:spPr>
          <a:xfrm>
            <a:off x="10357581" y="4985803"/>
            <a:ext cx="822960" cy="731520"/>
          </a:xfrm>
          <a:prstGeom prst="rect">
            <a:avLst/>
          </a:prstGeom>
          <a:effectLst/>
        </p:spPr>
      </p:pic>
      <p:pic>
        <p:nvPicPr>
          <p:cNvPr id="3" name="Picture 2" descr="button">
            <a:extLst>
              <a:ext uri="{FF2B5EF4-FFF2-40B4-BE49-F238E27FC236}">
                <a16:creationId xmlns:a16="http://schemas.microsoft.com/office/drawing/2014/main" id="{CFED6C10-E9B2-2158-9D8D-18FD684FAA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4441" y="1378172"/>
            <a:ext cx="4184029" cy="241974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EEBDAAAA-EEA8-71E6-C77D-E91FF5E41261}"/>
              </a:ext>
            </a:extLst>
          </p:cNvPr>
          <p:cNvSpPr>
            <a:spLocks noGrp="1"/>
          </p:cNvSpPr>
          <p:nvPr>
            <p:ph sz="half" idx="1"/>
          </p:nvPr>
        </p:nvSpPr>
        <p:spPr>
          <a:xfrm>
            <a:off x="989064" y="1463040"/>
            <a:ext cx="5384800" cy="4724400"/>
          </a:xfrm>
        </p:spPr>
        <p:txBody>
          <a:bodyPr/>
          <a:lstStyle/>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15"/>
              </a:rPr>
              <a:t>I-9 Central</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16"/>
              </a:rPr>
              <a:t>I-9 Central Español</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17"/>
              </a:rPr>
              <a:t>Form I-9 Documents</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18"/>
              </a:rPr>
              <a:t>Handbook for Employers</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19"/>
              </a:rPr>
              <a:t>Natural Disaster Fact Sheet</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20"/>
              </a:rPr>
              <a:t>Mergers and Acquisitions</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21"/>
              </a:rPr>
              <a:t>E-Verify</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457200" marR="0" lvl="0" indent="-457200" algn="l" defTabSz="914400" rtl="0" eaLnBrk="1" fontAlgn="auto" latinLnBrk="0" hangingPunct="1">
              <a:lnSpc>
                <a:spcPct val="100000"/>
              </a:lnSpc>
              <a:spcBef>
                <a:spcPts val="0"/>
              </a:spcBef>
              <a:spcAft>
                <a:spcPts val="1000"/>
              </a:spcAft>
              <a:buClr>
                <a:srgbClr val="C32032"/>
              </a:buClr>
              <a:buSzPct val="150000"/>
              <a:buFont typeface="Arial" panose="020B0604020202020204" pitchFamily="34" charset="0"/>
              <a:buBlip>
                <a:blip r:embed="rId14"/>
              </a:buBlip>
              <a:tabLst/>
              <a:defRPr/>
            </a:pPr>
            <a:r>
              <a:rPr kumimoji="0" lang="en-US" sz="2800" b="1" i="0" u="none" strike="noStrike" kern="1200" cap="none" spc="0" normalizeH="0" baseline="0" noProof="0" dirty="0">
                <a:ln>
                  <a:noFill/>
                </a:ln>
                <a:solidFill>
                  <a:srgbClr val="0E0EFF"/>
                </a:solidFill>
                <a:effectLst/>
                <a:uLnTx/>
                <a:uFillTx/>
                <a:latin typeface="Source Sans Pro" panose="020B0503030403020204" pitchFamily="34" charset="0"/>
                <a:cs typeface="Segoe UI" panose="020B0502040204020203" pitchFamily="34" charset="0"/>
                <a:hlinkClick r:id="rId22"/>
              </a:rPr>
              <a:t>E-Verify User Manual</a:t>
            </a:r>
            <a:endParaRPr kumimoji="0" lang="en-US" sz="280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0" indent="0">
              <a:buNone/>
            </a:pPr>
            <a:endParaRPr lang="en-US" dirty="0">
              <a:latin typeface="Source Sans Pro" panose="020B0503030403020204" pitchFamily="34" charset="0"/>
            </a:endParaRPr>
          </a:p>
        </p:txBody>
      </p:sp>
      <p:sp>
        <p:nvSpPr>
          <p:cNvPr id="10" name="Content Placeholder 9">
            <a:extLst>
              <a:ext uri="{FF2B5EF4-FFF2-40B4-BE49-F238E27FC236}">
                <a16:creationId xmlns:a16="http://schemas.microsoft.com/office/drawing/2014/main" id="{6B990E5F-9B85-1962-28DB-1D993E43D353}"/>
              </a:ext>
            </a:extLst>
          </p:cNvPr>
          <p:cNvSpPr>
            <a:spLocks noGrp="1"/>
          </p:cNvSpPr>
          <p:nvPr>
            <p:ph sz="half" idx="2"/>
          </p:nvPr>
        </p:nvSpPr>
        <p:spPr>
          <a:xfrm>
            <a:off x="6109231" y="3774496"/>
            <a:ext cx="5825697" cy="1143000"/>
          </a:xfrm>
        </p:spPr>
        <p:txBody>
          <a:bodyPr>
            <a:normAutofit fontScale="70000" lnSpcReduction="20000"/>
          </a:bodyPr>
          <a:lstStyle/>
          <a:p>
            <a:pPr marL="0" marR="0" lvl="0" indent="0" algn="ctr" defTabSz="914400" rtl="0" eaLnBrk="1" fontAlgn="auto" latinLnBrk="0" hangingPunct="1">
              <a:lnSpc>
                <a:spcPct val="120000"/>
              </a:lnSpc>
              <a:spcBef>
                <a:spcPts val="600"/>
              </a:spcBef>
              <a:spcAft>
                <a:spcPts val="0"/>
              </a:spcAft>
              <a:buClrTx/>
              <a:buSzTx/>
              <a:buFontTx/>
              <a:buNone/>
              <a:tabLst/>
              <a:defRPr/>
            </a:pPr>
            <a:r>
              <a:rPr kumimoji="0" lang="en-US" b="1" i="1" u="none" strike="noStrike" kern="1200" cap="none" spc="0" normalizeH="0" baseline="0" noProof="0" dirty="0">
                <a:ln>
                  <a:noFill/>
                </a:ln>
                <a:solidFill>
                  <a:srgbClr val="1F497D">
                    <a:lumMod val="50000"/>
                  </a:srgbClr>
                </a:solidFill>
                <a:effectLst/>
                <a:uLnTx/>
                <a:uFillTx/>
                <a:latin typeface="Calibri"/>
                <a:ea typeface="+mn-ea"/>
                <a:cs typeface="+mn-cs"/>
              </a:rPr>
              <a:t>Stay Informed! </a:t>
            </a:r>
          </a:p>
          <a:p>
            <a:pPr marL="0" marR="0" lvl="0" indent="0" algn="ctr" defTabSz="914400" rtl="0" eaLnBrk="1" fontAlgn="auto" latinLnBrk="0" hangingPunct="1">
              <a:lnSpc>
                <a:spcPct val="120000"/>
              </a:lnSpc>
              <a:spcBef>
                <a:spcPts val="600"/>
              </a:spcBef>
              <a:spcAft>
                <a:spcPts val="0"/>
              </a:spcAft>
              <a:buClrTx/>
              <a:buSzTx/>
              <a:buFontTx/>
              <a:buNone/>
              <a:tabLst/>
              <a:defRPr/>
            </a:pPr>
            <a:r>
              <a:rPr kumimoji="0" lang="en-US" b="1" i="1" u="none" strike="noStrike" kern="1200" cap="none" spc="0" normalizeH="0" baseline="0" noProof="0" dirty="0">
                <a:ln>
                  <a:noFill/>
                </a:ln>
                <a:solidFill>
                  <a:srgbClr val="1F497D">
                    <a:lumMod val="50000"/>
                  </a:srgbClr>
                </a:solidFill>
                <a:effectLst/>
                <a:uLnTx/>
                <a:uFillTx/>
                <a:latin typeface="Calibri"/>
                <a:ea typeface="+mn-ea"/>
                <a:cs typeface="+mn-cs"/>
              </a:rPr>
              <a:t>Follow us on Facebook, Twitter, YouTube, LinkedIn and sign up for email updates through GovDelivery</a:t>
            </a:r>
          </a:p>
          <a:p>
            <a:pPr marL="0" indent="0">
              <a:buNone/>
            </a:pPr>
            <a:endParaRPr lang="en-US" dirty="0"/>
          </a:p>
        </p:txBody>
      </p:sp>
      <p:sp>
        <p:nvSpPr>
          <p:cNvPr id="11" name="TextBox 10">
            <a:hlinkClick r:id="rId23"/>
            <a:extLst>
              <a:ext uri="{FF2B5EF4-FFF2-40B4-BE49-F238E27FC236}">
                <a16:creationId xmlns:a16="http://schemas.microsoft.com/office/drawing/2014/main" id="{34D705C6-F9DE-2284-9868-6A96DBF412C3}"/>
              </a:ext>
            </a:extLst>
          </p:cNvPr>
          <p:cNvSpPr txBox="1"/>
          <p:nvPr/>
        </p:nvSpPr>
        <p:spPr>
          <a:xfrm>
            <a:off x="7538979" y="1789791"/>
            <a:ext cx="28409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Click here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Enroll in E-Verify</a:t>
            </a:r>
          </a:p>
        </p:txBody>
      </p:sp>
    </p:spTree>
    <p:extLst>
      <p:ext uri="{BB962C8B-B14F-4D97-AF65-F5344CB8AC3E}">
        <p14:creationId xmlns:p14="http://schemas.microsoft.com/office/powerpoint/2010/main" val="173523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BE8FA-EA65-9E8B-BB43-685AA4DBD6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5664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8F542BC2-1371-41C7-A05B-42F8235E76FA}"/>
              </a:ext>
            </a:extLst>
          </p:cNvPr>
          <p:cNvSpPr>
            <a:spLocks noGrp="1"/>
          </p:cNvSpPr>
          <p:nvPr>
            <p:ph type="title"/>
          </p:nvPr>
        </p:nvSpPr>
        <p:spPr>
          <a:xfrm>
            <a:off x="182880" y="0"/>
            <a:ext cx="10972800" cy="1143000"/>
          </a:xfrm>
        </p:spPr>
        <p:txBody>
          <a:bodyPr>
            <a:normAutofit/>
          </a:bodyPr>
          <a:lstStyle/>
          <a:p>
            <a:r>
              <a:rPr lang="en-US" sz="3600" dirty="0">
                <a:latin typeface="Source Sans Pro" panose="020B0503030403020204" pitchFamily="34" charset="0"/>
              </a:rPr>
              <a:t>Customer Support</a:t>
            </a:r>
          </a:p>
        </p:txBody>
      </p:sp>
      <p:sp>
        <p:nvSpPr>
          <p:cNvPr id="2" name="Content Placeholder 1">
            <a:extLst>
              <a:ext uri="{FF2B5EF4-FFF2-40B4-BE49-F238E27FC236}">
                <a16:creationId xmlns:a16="http://schemas.microsoft.com/office/drawing/2014/main" id="{B59B0A42-87FF-4475-B25A-5791EE989F6C}"/>
              </a:ext>
            </a:extLst>
          </p:cNvPr>
          <p:cNvSpPr>
            <a:spLocks noGrp="1"/>
          </p:cNvSpPr>
          <p:nvPr>
            <p:ph sz="half" idx="13"/>
          </p:nvPr>
        </p:nvSpPr>
        <p:spPr>
          <a:xfrm>
            <a:off x="474472" y="1371600"/>
            <a:ext cx="11209528" cy="4678363"/>
          </a:xfrm>
        </p:spPr>
        <p:txBody>
          <a:bodyPr lIns="0" tIns="0" rIns="0"/>
          <a:lstStyle/>
          <a:p>
            <a:pPr marL="0" indent="0" algn="ctr">
              <a:lnSpc>
                <a:spcPct val="120000"/>
              </a:lnSpc>
              <a:spcBef>
                <a:spcPts val="0"/>
              </a:spcBef>
              <a:spcAft>
                <a:spcPts val="1200"/>
              </a:spcAft>
              <a:buNone/>
            </a:pPr>
            <a:r>
              <a:rPr lang="en-US" sz="2400" dirty="0">
                <a:solidFill>
                  <a:schemeClr val="tx2">
                    <a:lumMod val="50000"/>
                  </a:schemeClr>
                </a:solidFill>
                <a:latin typeface="Source Sans Pro" panose="020B0503030403020204" pitchFamily="34" charset="0"/>
              </a:rPr>
              <a:t>Our best-in-class Customer Support team is available to assist you with E-Verify cases, policies, and procedures, Form I-9, employment eligibility,  and technical support.</a:t>
            </a:r>
          </a:p>
          <a:p>
            <a:pPr marL="0" indent="0" algn="ctr">
              <a:lnSpc>
                <a:spcPct val="120000"/>
              </a:lnSpc>
              <a:spcBef>
                <a:spcPts val="0"/>
              </a:spcBef>
              <a:spcAft>
                <a:spcPts val="2400"/>
              </a:spcAft>
              <a:buNone/>
            </a:pPr>
            <a:r>
              <a:rPr lang="en-US" sz="2400" b="1" dirty="0">
                <a:solidFill>
                  <a:schemeClr val="tx2">
                    <a:lumMod val="50000"/>
                  </a:schemeClr>
                </a:solidFill>
                <a:latin typeface="Source Sans Pro" panose="020B0503030403020204" pitchFamily="34" charset="0"/>
              </a:rPr>
              <a:t>HOURS:</a:t>
            </a:r>
            <a:r>
              <a:rPr lang="en-US" sz="2400" dirty="0">
                <a:solidFill>
                  <a:schemeClr val="tx2">
                    <a:lumMod val="50000"/>
                  </a:schemeClr>
                </a:solidFill>
                <a:latin typeface="Source Sans Pro" panose="020B0503030403020204" pitchFamily="34" charset="0"/>
              </a:rPr>
              <a:t> </a:t>
            </a:r>
            <a:r>
              <a:rPr lang="en-US" sz="2400" b="1" dirty="0">
                <a:solidFill>
                  <a:schemeClr val="tx2">
                    <a:lumMod val="50000"/>
                  </a:schemeClr>
                </a:solidFill>
                <a:latin typeface="Source Sans Pro" panose="020B0503030403020204" pitchFamily="34" charset="0"/>
              </a:rPr>
              <a:t>Monday through Friday, 8 a.m. – 8 p.m. Eastern</a:t>
            </a:r>
          </a:p>
          <a:p>
            <a:pPr marL="5029200" marR="0" lvl="1" indent="-457200" defTabSz="914400" rtl="0" eaLnBrk="1" fontAlgn="auto" latinLnBrk="0" hangingPunct="1">
              <a:spcBef>
                <a:spcPts val="0"/>
              </a:spcBef>
              <a:spcAft>
                <a:spcPts val="600"/>
              </a:spcAft>
              <a:buClr>
                <a:srgbClr val="C32032"/>
              </a:buClr>
              <a:buSzTx/>
              <a:buFont typeface="Wingdings" panose="05000000000000000000" pitchFamily="2" charset="2"/>
              <a:buBlip>
                <a:blip r:embed="rId2"/>
              </a:buBlip>
              <a:tabLst/>
              <a:defRPr/>
            </a:pPr>
            <a:r>
              <a:rPr lang="en-US" b="1" dirty="0">
                <a:solidFill>
                  <a:schemeClr val="tx2">
                    <a:lumMod val="50000"/>
                  </a:schemeClr>
                </a:solidFill>
                <a:latin typeface="Source Sans Pro" panose="020B0503030403020204" pitchFamily="34" charset="0"/>
              </a:rPr>
              <a:t>Form I-9 E-Mail:  </a:t>
            </a:r>
            <a:r>
              <a:rPr lang="en-US" b="1" dirty="0">
                <a:solidFill>
                  <a:srgbClr val="2B2BFF"/>
                </a:solidFill>
                <a:latin typeface="Source Sans Pro" panose="020B0503030403020204" pitchFamily="34" charset="0"/>
                <a:hlinkClick r:id="rId3" tooltip="I-9 Central Email">
                  <a:extLst>
                    <a:ext uri="{A12FA001-AC4F-418D-AE19-62706E023703}">
                      <ahyp:hlinkClr xmlns:ahyp="http://schemas.microsoft.com/office/drawing/2018/hyperlinkcolor" val="tx"/>
                    </a:ext>
                  </a:extLst>
                </a:hlinkClick>
              </a:rPr>
              <a:t>I-9Central@uscis.dhs.gov</a:t>
            </a:r>
            <a:r>
              <a:rPr lang="en-US" b="1" dirty="0">
                <a:solidFill>
                  <a:srgbClr val="2B2BFF"/>
                </a:solidFill>
                <a:latin typeface="Source Sans Pro" panose="020B0503030403020204" pitchFamily="34" charset="0"/>
              </a:rPr>
              <a:t> </a:t>
            </a:r>
            <a:r>
              <a:rPr lang="en-US" b="1" dirty="0">
                <a:solidFill>
                  <a:schemeClr val="tx2">
                    <a:lumMod val="50000"/>
                  </a:schemeClr>
                </a:solidFill>
                <a:latin typeface="Source Sans Pro" panose="020B0503030403020204" pitchFamily="34" charset="0"/>
              </a:rPr>
              <a:t>	</a:t>
            </a:r>
          </a:p>
          <a:p>
            <a:pPr marL="5029200" marR="0" lvl="1" indent="-457200" defTabSz="914400" rtl="0" eaLnBrk="1" fontAlgn="auto" latinLnBrk="0" hangingPunct="1">
              <a:spcBef>
                <a:spcPts val="0"/>
              </a:spcBef>
              <a:spcAft>
                <a:spcPts val="1200"/>
              </a:spcAft>
              <a:buClr>
                <a:srgbClr val="C32032"/>
              </a:buClr>
              <a:buSzTx/>
              <a:buFont typeface="Wingdings" panose="05000000000000000000" pitchFamily="2" charset="2"/>
              <a:buBlip>
                <a:blip r:embed="rId2"/>
              </a:buBlip>
              <a:tabLst/>
              <a:defRPr/>
            </a:pPr>
            <a:r>
              <a:rPr lang="en-US" b="1" dirty="0">
                <a:solidFill>
                  <a:schemeClr val="tx2">
                    <a:lumMod val="50000"/>
                  </a:schemeClr>
                </a:solidFill>
                <a:latin typeface="Source Sans Pro" panose="020B0503030403020204" pitchFamily="34" charset="0"/>
              </a:rPr>
              <a:t>E-Verify E-Mail:  </a:t>
            </a:r>
            <a:r>
              <a:rPr lang="en-US" b="1" dirty="0">
                <a:solidFill>
                  <a:srgbClr val="2B2BFF"/>
                </a:solidFill>
                <a:latin typeface="Source Sans Pro" panose="020B0503030403020204" pitchFamily="34" charset="0"/>
                <a:hlinkClick r:id="rId4" tooltip="E-VerifyOutreach@uscis.dhs.gov">
                  <a:extLst>
                    <a:ext uri="{A12FA001-AC4F-418D-AE19-62706E023703}">
                      <ahyp:hlinkClr xmlns:ahyp="http://schemas.microsoft.com/office/drawing/2018/hyperlinkcolor" val="tx"/>
                    </a:ext>
                  </a:extLst>
                </a:hlinkClick>
              </a:rPr>
              <a:t>E-Verify@uscis.dhs.gov</a:t>
            </a:r>
            <a:r>
              <a:rPr lang="en-US" b="1" dirty="0">
                <a:solidFill>
                  <a:srgbClr val="2B2BFF"/>
                </a:solidFill>
                <a:latin typeface="Source Sans Pro" panose="020B0503030403020204" pitchFamily="34" charset="0"/>
              </a:rPr>
              <a:t> </a:t>
            </a:r>
          </a:p>
          <a:p>
            <a:pPr marL="5029200" marR="0" lvl="1" indent="-457200" defTabSz="914400" rtl="0" eaLnBrk="1" fontAlgn="auto" latinLnBrk="0" hangingPunct="1">
              <a:spcBef>
                <a:spcPts val="0"/>
              </a:spcBef>
              <a:spcAft>
                <a:spcPts val="600"/>
              </a:spcAft>
              <a:buClr>
                <a:srgbClr val="C32032"/>
              </a:buClr>
              <a:buSzTx/>
              <a:buFont typeface="Wingdings" panose="05000000000000000000" pitchFamily="2" charset="2"/>
              <a:buBlip>
                <a:blip r:embed="rId2"/>
              </a:buBlip>
              <a:tabLst/>
              <a:defRPr/>
            </a:pPr>
            <a:r>
              <a:rPr lang="en-US" b="1" dirty="0">
                <a:solidFill>
                  <a:schemeClr val="tx2">
                    <a:lumMod val="50000"/>
                  </a:schemeClr>
                </a:solidFill>
                <a:latin typeface="Source Sans Pro" panose="020B0503030403020204" pitchFamily="34" charset="0"/>
              </a:rPr>
              <a:t>Employer Hotline: </a:t>
            </a:r>
            <a:r>
              <a:rPr lang="en-US" dirty="0">
                <a:solidFill>
                  <a:schemeClr val="tx2">
                    <a:lumMod val="50000"/>
                  </a:schemeClr>
                </a:solidFill>
                <a:latin typeface="Source Sans Pro" panose="020B0503030403020204" pitchFamily="34" charset="0"/>
              </a:rPr>
              <a:t>(888) 464-4218</a:t>
            </a:r>
          </a:p>
          <a:p>
            <a:pPr marL="5029200" marR="0" lvl="1" indent="-457200" defTabSz="914400" rtl="0" eaLnBrk="1" fontAlgn="auto" latinLnBrk="0" hangingPunct="1">
              <a:spcBef>
                <a:spcPts val="0"/>
              </a:spcBef>
              <a:spcAft>
                <a:spcPts val="1200"/>
              </a:spcAft>
              <a:buClr>
                <a:srgbClr val="C32032"/>
              </a:buClr>
              <a:buSzTx/>
              <a:buFont typeface="Wingdings" panose="05000000000000000000" pitchFamily="2" charset="2"/>
              <a:buBlip>
                <a:blip r:embed="rId2"/>
              </a:buBlip>
              <a:tabLst/>
              <a:defRPr/>
            </a:pPr>
            <a:r>
              <a:rPr lang="en-US" b="1" dirty="0">
                <a:solidFill>
                  <a:schemeClr val="tx2">
                    <a:lumMod val="50000"/>
                  </a:schemeClr>
                </a:solidFill>
                <a:latin typeface="Source Sans Pro" panose="020B0503030403020204" pitchFamily="34" charset="0"/>
              </a:rPr>
              <a:t>Employee Hotline: </a:t>
            </a:r>
            <a:r>
              <a:rPr lang="en-US" dirty="0">
                <a:solidFill>
                  <a:schemeClr val="tx2">
                    <a:lumMod val="50000"/>
                  </a:schemeClr>
                </a:solidFill>
                <a:latin typeface="Source Sans Pro" panose="020B0503030403020204" pitchFamily="34" charset="0"/>
              </a:rPr>
              <a:t>(888) 897-7781</a:t>
            </a:r>
          </a:p>
          <a:p>
            <a:pPr marL="0" indent="0">
              <a:buNone/>
            </a:pPr>
            <a:endParaRPr lang="en-US" sz="2800" b="1" dirty="0">
              <a:latin typeface="Source Sans Pro" panose="020B0503030403020204" pitchFamily="34" charset="0"/>
            </a:endParaRPr>
          </a:p>
          <a:p>
            <a:endParaRPr lang="en-US" dirty="0">
              <a:latin typeface="Source Sans Pro" panose="020B0503030403020204" pitchFamily="34" charset="0"/>
            </a:endParaRPr>
          </a:p>
        </p:txBody>
      </p:sp>
      <p:pic>
        <p:nvPicPr>
          <p:cNvPr id="3" name="Picture 2" descr="Icon of two customer service representatives">
            <a:extLst>
              <a:ext uri="{FF2B5EF4-FFF2-40B4-BE49-F238E27FC236}">
                <a16:creationId xmlns:a16="http://schemas.microsoft.com/office/drawing/2014/main" id="{9ECDC838-988A-22E8-A1E0-82CCD5E006A4}"/>
              </a:ext>
            </a:extLst>
          </p:cNvPr>
          <p:cNvPicPr>
            <a:picLocks noChangeAspect="1"/>
          </p:cNvPicPr>
          <p:nvPr/>
        </p:nvPicPr>
        <p:blipFill>
          <a:blip r:embed="rId5"/>
          <a:stretch>
            <a:fillRect/>
          </a:stretch>
        </p:blipFill>
        <p:spPr>
          <a:xfrm>
            <a:off x="685800" y="3124200"/>
            <a:ext cx="4012740" cy="2059637"/>
          </a:xfrm>
          <a:prstGeom prst="rect">
            <a:avLst/>
          </a:prstGeom>
        </p:spPr>
      </p:pic>
    </p:spTree>
    <p:extLst>
      <p:ext uri="{BB962C8B-B14F-4D97-AF65-F5344CB8AC3E}">
        <p14:creationId xmlns:p14="http://schemas.microsoft.com/office/powerpoint/2010/main" val="601143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B278E9-2676-4179-9DE8-C31AE05AAD81}"/>
              </a:ext>
            </a:extLst>
          </p:cNvPr>
          <p:cNvSpPr>
            <a:spLocks noGrp="1"/>
          </p:cNvSpPr>
          <p:nvPr>
            <p:ph type="title"/>
          </p:nvPr>
        </p:nvSpPr>
        <p:spPr/>
        <p:txBody>
          <a:bodyPr>
            <a:normAutofit fontScale="90000"/>
          </a:bodyPr>
          <a:lstStyle/>
          <a:p>
            <a:r>
              <a:rPr lang="en-US" sz="4000" b="1" dirty="0">
                <a:latin typeface="Source Sans Pro" panose="020B0503030403020204" pitchFamily="34" charset="0"/>
              </a:rPr>
              <a:t>Engagement Services: </a:t>
            </a:r>
            <a:br>
              <a:rPr lang="en-US" sz="4000" b="1" dirty="0">
                <a:latin typeface="Source Sans Pro" panose="020B0503030403020204" pitchFamily="34" charset="0"/>
              </a:rPr>
            </a:br>
            <a:r>
              <a:rPr lang="en-US" sz="3100" b="1" dirty="0">
                <a:latin typeface="Source Sans Pro" panose="020B0503030403020204" pitchFamily="34" charset="0"/>
              </a:rPr>
              <a:t>Free Webinars</a:t>
            </a:r>
          </a:p>
        </p:txBody>
      </p:sp>
      <p:sp>
        <p:nvSpPr>
          <p:cNvPr id="6" name="TextBox 5">
            <a:extLst>
              <a:ext uri="{FF2B5EF4-FFF2-40B4-BE49-F238E27FC236}">
                <a16:creationId xmlns:a16="http://schemas.microsoft.com/office/drawing/2014/main" id="{6D730866-83CF-4E29-BCA0-0DE42D5A0DA9}"/>
              </a:ext>
            </a:extLst>
          </p:cNvPr>
          <p:cNvSpPr txBox="1"/>
          <p:nvPr/>
        </p:nvSpPr>
        <p:spPr>
          <a:xfrm>
            <a:off x="609600" y="1371600"/>
            <a:ext cx="10972800" cy="468743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Calibri" panose="020F0502020204030204" pitchFamily="34" charset="0"/>
                <a:cs typeface="+mn-cs"/>
              </a:rPr>
              <a:t>E-Verify and Form I-9 webinars are free and easy to join! Find the ones you like and bring a friend. View </a:t>
            </a: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upcoming events on the following topics:</a:t>
            </a: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Form I-9</a:t>
            </a:r>
            <a:endParaRPr kumimoji="0" lang="en-US" sz="2400" b="0" i="0" u="none" strike="noStrike" kern="1200" cap="none" spc="0" normalizeH="0" baseline="0" noProof="0" dirty="0">
              <a:ln>
                <a:noFill/>
              </a:ln>
              <a:solidFill>
                <a:srgbClr val="C00000"/>
              </a:solidFill>
              <a:effectLst/>
              <a:uLnTx/>
              <a:uFillTx/>
              <a:latin typeface="Source Sans Pro" panose="020B0503030403020204" pitchFamily="34" charset="0"/>
              <a:ea typeface="+mn-ea"/>
              <a:cs typeface="+mn-cs"/>
            </a:endParaRP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Overview</a:t>
            </a:r>
            <a:endParaRPr kumimoji="0" lang="en-US" sz="2400" b="0" i="0" u="none" strike="noStrike" kern="1200" cap="none" spc="0" normalizeH="0" baseline="0" noProof="0" dirty="0">
              <a:ln>
                <a:noFill/>
              </a:ln>
              <a:solidFill>
                <a:srgbClr val="C00000"/>
              </a:solidFill>
              <a:effectLst/>
              <a:uLnTx/>
              <a:uFillTx/>
              <a:latin typeface="Source Sans Pro" panose="020B0503030403020204" pitchFamily="34" charset="0"/>
              <a:ea typeface="+mn-ea"/>
              <a:cs typeface="+mn-cs"/>
            </a:endParaRP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in 30</a:t>
            </a:r>
            <a:r>
              <a:rPr kumimoji="0" lang="en-US" sz="2400" b="0" i="0" u="none" strike="noStrike" kern="1200" cap="none" spc="0" normalizeH="0" baseline="0" noProof="0" dirty="0">
                <a:ln>
                  <a:noFill/>
                </a:ln>
                <a:solidFill>
                  <a:srgbClr val="C32032"/>
                </a:solidFill>
                <a:effectLst/>
                <a:uLnTx/>
                <a:uFillTx/>
                <a:latin typeface="Source Sans Pro" panose="020B0503030403020204" pitchFamily="34" charset="0"/>
                <a:ea typeface="+mn-ea"/>
                <a:cs typeface="+mn-cs"/>
              </a:rPr>
              <a:t>*</a:t>
            </a: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for Existing Users</a:t>
            </a: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for Federal Contractors</a:t>
            </a: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for Web Services</a:t>
            </a: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myE-Verify</a:t>
            </a:r>
            <a:r>
              <a:rPr kumimoji="0" lang="en-US" sz="2400" b="0" i="0" u="none" strike="noStrike" kern="1200" cap="none" spc="0" normalizeH="0" baseline="0" noProof="0" dirty="0">
                <a:ln>
                  <a:noFill/>
                </a:ln>
                <a:solidFill>
                  <a:srgbClr val="C32032"/>
                </a:solidFill>
                <a:effectLst/>
                <a:uLnTx/>
                <a:uFillTx/>
                <a:latin typeface="Source Sans Pro" panose="020B0503030403020204" pitchFamily="34" charset="0"/>
                <a:ea typeface="+mn-ea"/>
                <a:cs typeface="+mn-cs"/>
              </a:rPr>
              <a:t>*</a:t>
            </a: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Employee Rights</a:t>
            </a:r>
            <a:endParaRPr kumimoji="0" lang="en-US" sz="2400" b="0" i="0" u="none" strike="noStrike" kern="1200" cap="none" spc="0" normalizeH="0" baseline="0" noProof="0" dirty="0">
              <a:ln>
                <a:noFill/>
              </a:ln>
              <a:solidFill>
                <a:srgbClr val="C00000"/>
              </a:solidFill>
              <a:effectLst/>
              <a:uLnTx/>
              <a:uFillTx/>
              <a:latin typeface="Source Sans Pro" panose="020B0503030403020204" pitchFamily="34" charset="0"/>
              <a:ea typeface="+mn-ea"/>
              <a:cs typeface="+mn-cs"/>
            </a:endParaRPr>
          </a:p>
          <a:p>
            <a:pPr marL="914400" marR="0" lvl="1"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Employer Responsibilities </a:t>
            </a:r>
            <a:r>
              <a:rPr kumimoji="0" lang="en-US" sz="2200" b="0" i="0" u="none" strike="noStrike" kern="1200" cap="none" spc="0" normalizeH="0" baseline="0" noProof="0" dirty="0">
                <a:ln>
                  <a:noFill/>
                </a:ln>
                <a:solidFill>
                  <a:srgbClr val="1F497D">
                    <a:lumMod val="50000"/>
                  </a:srgbClr>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hlinkClick r:id="rId4"/>
            <a:extLst>
              <a:ext uri="{FF2B5EF4-FFF2-40B4-BE49-F238E27FC236}">
                <a16:creationId xmlns:a16="http://schemas.microsoft.com/office/drawing/2014/main" id="{2D6425CF-2705-484C-90AC-C738F832D6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11598" y="2505731"/>
            <a:ext cx="2998696" cy="2519738"/>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76767419-58A8-4D96-9F1B-EE324D8A8060}"/>
              </a:ext>
            </a:extLst>
          </p:cNvPr>
          <p:cNvSpPr txBox="1"/>
          <p:nvPr/>
        </p:nvSpPr>
        <p:spPr>
          <a:xfrm>
            <a:off x="6886428" y="5098493"/>
            <a:ext cx="469597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a:t>
            </a:r>
            <a:r>
              <a:rPr kumimoji="0" lang="en-US" sz="1800" b="0" i="1" u="none" strike="noStrike" kern="1200" cap="none" spc="0" normalizeH="0" baseline="0" noProof="0" dirty="0">
                <a:ln>
                  <a:noFill/>
                </a:ln>
                <a:solidFill>
                  <a:srgbClr val="1F497D">
                    <a:lumMod val="50000"/>
                  </a:srgbClr>
                </a:solidFill>
                <a:effectLst/>
                <a:uLnTx/>
                <a:uFillTx/>
                <a:latin typeface="Calibri"/>
                <a:ea typeface="+mn-ea"/>
                <a:cs typeface="+mn-cs"/>
              </a:rPr>
              <a:t>Topics </a:t>
            </a:r>
            <a:r>
              <a:rPr kumimoji="0" lang="en-US" sz="1800" b="1" i="1" u="none" strike="noStrike" kern="1200" cap="none" spc="0" normalizeH="0" baseline="0" noProof="0" dirty="0">
                <a:ln>
                  <a:noFill/>
                </a:ln>
                <a:solidFill>
                  <a:srgbClr val="1F497D">
                    <a:lumMod val="50000"/>
                  </a:srgbClr>
                </a:solidFill>
                <a:effectLst/>
                <a:uLnTx/>
                <a:uFillTx/>
                <a:latin typeface="Calibri"/>
                <a:ea typeface="+mn-ea"/>
                <a:cs typeface="+mn-cs"/>
              </a:rPr>
              <a:t>NOT </a:t>
            </a:r>
            <a:r>
              <a:rPr kumimoji="0" lang="en-US" sz="1800" b="0" i="1" u="none" strike="noStrike" kern="1200" cap="none" spc="0" normalizeH="0" baseline="0" noProof="0" dirty="0">
                <a:ln>
                  <a:noFill/>
                </a:ln>
                <a:solidFill>
                  <a:srgbClr val="1F497D">
                    <a:lumMod val="50000"/>
                  </a:srgbClr>
                </a:solidFill>
                <a:effectLst/>
                <a:uLnTx/>
                <a:uFillTx/>
                <a:latin typeface="Calibri"/>
                <a:ea typeface="+mn-ea"/>
                <a:cs typeface="+mn-cs"/>
              </a:rPr>
              <a:t>eligible for professional development credit through the Society for Human Resource Management (SHRM) and the Human Resource Certification Institute (HRCI).</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320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C5FA32-14D1-4DCE-94F7-8640B0C90D96}"/>
              </a:ext>
            </a:extLst>
          </p:cNvPr>
          <p:cNvSpPr>
            <a:spLocks noGrp="1"/>
          </p:cNvSpPr>
          <p:nvPr>
            <p:ph type="title"/>
          </p:nvPr>
        </p:nvSpPr>
        <p:spPr/>
        <p:txBody>
          <a:bodyPr>
            <a:normAutofit/>
          </a:bodyPr>
          <a:lstStyle/>
          <a:p>
            <a:r>
              <a:rPr lang="en-US" b="1" dirty="0">
                <a:latin typeface="Source Sans Pro" panose="020B0503030403020204" pitchFamily="34" charset="0"/>
              </a:rPr>
              <a:t>Engagement Services: </a:t>
            </a:r>
            <a:br>
              <a:rPr lang="en-US" b="1" dirty="0">
                <a:latin typeface="Source Sans Pro" panose="020B0503030403020204" pitchFamily="34" charset="0"/>
              </a:rPr>
            </a:br>
            <a:r>
              <a:rPr lang="en-US" sz="2800" b="1" dirty="0">
                <a:latin typeface="Source Sans Pro" panose="020B0503030403020204" pitchFamily="34" charset="0"/>
              </a:rPr>
              <a:t>Customized Events</a:t>
            </a:r>
          </a:p>
        </p:txBody>
      </p:sp>
      <p:sp>
        <p:nvSpPr>
          <p:cNvPr id="6" name="TextBox 5">
            <a:extLst>
              <a:ext uri="{FF2B5EF4-FFF2-40B4-BE49-F238E27FC236}">
                <a16:creationId xmlns:a16="http://schemas.microsoft.com/office/drawing/2014/main" id="{A6295A22-D8EC-4705-A9F1-5B4789BBFC52}"/>
              </a:ext>
            </a:extLst>
          </p:cNvPr>
          <p:cNvSpPr txBox="1"/>
          <p:nvPr/>
        </p:nvSpPr>
        <p:spPr>
          <a:xfrm>
            <a:off x="609600" y="1428773"/>
            <a:ext cx="10972800" cy="4813625"/>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400" b="0" i="0" u="sng"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Engagement will work with you to provide content suited to fit your needs</a:t>
            </a: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a:t>
            </a:r>
          </a:p>
          <a:p>
            <a:pPr marL="457200" marR="0" lvl="1" indent="-457200" algn="l" defTabSz="914400" rtl="0" eaLnBrk="1" fontAlgn="auto" latinLnBrk="0" hangingPunct="1">
              <a:lnSpc>
                <a:spcPct val="12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Customized trainings tailored to your business:</a:t>
            </a:r>
          </a:p>
          <a:p>
            <a:pPr marL="914400" marR="0" lvl="1" indent="-274320" algn="l" defTabSz="914400" rtl="0" eaLnBrk="1" fontAlgn="auto" latinLnBrk="0" hangingPunct="1">
              <a:lnSpc>
                <a:spcPct val="120000"/>
              </a:lnSpc>
              <a:spcBef>
                <a:spcPts val="0"/>
              </a:spcBef>
              <a:spcAft>
                <a:spcPts val="0"/>
              </a:spcAft>
              <a:buClr>
                <a:srgbClr val="C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Form I-9</a:t>
            </a:r>
          </a:p>
          <a:p>
            <a:pPr marL="914400" marR="0" lvl="1" indent="-274320" algn="l" defTabSz="914400" rtl="0" eaLnBrk="1" fontAlgn="auto" latinLnBrk="0" hangingPunct="1">
              <a:lnSpc>
                <a:spcPct val="120000"/>
              </a:lnSpc>
              <a:spcBef>
                <a:spcPts val="0"/>
              </a:spcBef>
              <a:spcAft>
                <a:spcPts val="0"/>
              </a:spcAft>
              <a:buClr>
                <a:srgbClr val="C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E-Verify overview</a:t>
            </a:r>
          </a:p>
          <a:p>
            <a:pPr marL="914400" marR="0" lvl="1" indent="-274320" algn="l" defTabSz="914400" rtl="0" eaLnBrk="1" fontAlgn="auto" latinLnBrk="0" hangingPunct="1">
              <a:lnSpc>
                <a:spcPct val="120000"/>
              </a:lnSpc>
              <a:spcBef>
                <a:spcPts val="0"/>
              </a:spcBef>
              <a:spcAft>
                <a:spcPts val="600"/>
              </a:spcAft>
              <a:buClr>
                <a:srgbClr val="C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Employment eligibility verification specialized topics </a:t>
            </a:r>
          </a:p>
          <a:p>
            <a:pPr marL="457200" marR="0" lvl="1" indent="-457200" algn="l" defTabSz="914400" rtl="0" eaLnBrk="1" fontAlgn="auto" latinLnBrk="0" hangingPunct="1">
              <a:lnSpc>
                <a:spcPct val="12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Keynote speakers available for your:</a:t>
            </a:r>
          </a:p>
          <a:p>
            <a:pPr marL="914400" marR="0" lvl="1" indent="-274320" algn="l" defTabSz="914400" rtl="0" eaLnBrk="1" fontAlgn="auto" latinLnBrk="0" hangingPunct="1">
              <a:lnSpc>
                <a:spcPct val="120000"/>
              </a:lnSpc>
              <a:spcBef>
                <a:spcPts val="0"/>
              </a:spcBef>
              <a:spcAft>
                <a:spcPts val="0"/>
              </a:spcAft>
              <a:buClr>
                <a:srgbClr val="C32032"/>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Conference, forum, event</a:t>
            </a:r>
          </a:p>
          <a:p>
            <a:pPr marL="914400" marR="0" lvl="1" indent="-274320" algn="l" defTabSz="914400" rtl="0" eaLnBrk="1" fontAlgn="auto" latinLnBrk="0" hangingPunct="1">
              <a:lnSpc>
                <a:spcPct val="120000"/>
              </a:lnSpc>
              <a:spcBef>
                <a:spcPts val="0"/>
              </a:spcBef>
              <a:spcAft>
                <a:spcPts val="1800"/>
              </a:spcAft>
              <a:buClr>
                <a:srgbClr val="C32032"/>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Lunch and learns</a:t>
            </a:r>
          </a:p>
          <a:p>
            <a:pPr marL="640080" marR="0" lvl="1" indent="0" algn="l" defTabSz="914400" rtl="0" eaLnBrk="1" fontAlgn="auto" latinLnBrk="0" hangingPunct="1">
              <a:lnSpc>
                <a:spcPct val="120000"/>
              </a:lnSpc>
              <a:spcBef>
                <a:spcPts val="0"/>
              </a:spcBef>
              <a:spcAft>
                <a:spcPts val="2400"/>
              </a:spcAft>
              <a:buClr>
                <a:srgbClr val="C32032"/>
              </a:buClr>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BONUS</a:t>
            </a:r>
            <a:r>
              <a:rPr kumimoji="0" lang="en-US" sz="2000" b="0" i="0" u="none" strike="noStrike" kern="1200" cap="none" spc="0" normalizeH="0" baseline="0" noProof="0" dirty="0">
                <a:ln>
                  <a:noFill/>
                </a:ln>
                <a:solidFill>
                  <a:srgbClr val="1F497D">
                    <a:lumMod val="50000"/>
                  </a:srgbClr>
                </a:solidFill>
                <a:effectLst/>
                <a:uLnTx/>
                <a:uFillTx/>
                <a:latin typeface="Source Sans Pro" panose="020B0503030403020204" pitchFamily="34" charset="0"/>
                <a:ea typeface="+mn-ea"/>
                <a:cs typeface="+mn-cs"/>
              </a:rPr>
              <a:t>: E-Verify Engagement staff can work with you to discuss SHRM and HRCI possible professional development credits.</a:t>
            </a:r>
          </a:p>
        </p:txBody>
      </p:sp>
      <p:pic>
        <p:nvPicPr>
          <p:cNvPr id="13" name="Picture 12" descr="Email icon with link to E-Verify engagement email">
            <a:hlinkClick r:id="rId4" tooltip="Click here to email the Engagement Team"/>
            <a:extLst>
              <a:ext uri="{FF2B5EF4-FFF2-40B4-BE49-F238E27FC236}">
                <a16:creationId xmlns:a16="http://schemas.microsoft.com/office/drawing/2014/main" id="{01CE3558-0572-40D3-A7CD-AD0AF63C7F7A}"/>
              </a:ext>
            </a:extLst>
          </p:cNvPr>
          <p:cNvPicPr>
            <a:picLocks noChangeAspect="1"/>
          </p:cNvPicPr>
          <p:nvPr/>
        </p:nvPicPr>
        <p:blipFill>
          <a:blip r:embed="rId5"/>
          <a:stretch>
            <a:fillRect/>
          </a:stretch>
        </p:blipFill>
        <p:spPr>
          <a:xfrm>
            <a:off x="8230038" y="1924465"/>
            <a:ext cx="3504762" cy="3504762"/>
          </a:xfrm>
          <a:prstGeom prst="rect">
            <a:avLst/>
          </a:prstGeom>
        </p:spPr>
      </p:pic>
    </p:spTree>
    <p:extLst>
      <p:ext uri="{BB962C8B-B14F-4D97-AF65-F5344CB8AC3E}">
        <p14:creationId xmlns:p14="http://schemas.microsoft.com/office/powerpoint/2010/main" val="3690339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DF71-29FB-4AD4-AA4A-FD2D9EE8C904}"/>
              </a:ext>
            </a:extLst>
          </p:cNvPr>
          <p:cNvSpPr>
            <a:spLocks noGrp="1"/>
          </p:cNvSpPr>
          <p:nvPr>
            <p:ph type="title"/>
          </p:nvPr>
        </p:nvSpPr>
        <p:spPr/>
        <p:txBody>
          <a:bodyPr>
            <a:normAutofit/>
          </a:bodyPr>
          <a:lstStyle/>
          <a:p>
            <a:r>
              <a:rPr lang="en-US" sz="5400" dirty="0">
                <a:latin typeface="Source Sans Pro" panose="020B0503030403020204" pitchFamily="34" charset="0"/>
              </a:rPr>
              <a:t>QUESTIONS? </a:t>
            </a:r>
          </a:p>
        </p:txBody>
      </p:sp>
    </p:spTree>
    <p:extLst>
      <p:ext uri="{BB962C8B-B14F-4D97-AF65-F5344CB8AC3E}">
        <p14:creationId xmlns:p14="http://schemas.microsoft.com/office/powerpoint/2010/main" val="2970298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DF71-29FB-4AD4-AA4A-FD2D9EE8C904}"/>
              </a:ext>
            </a:extLst>
          </p:cNvPr>
          <p:cNvSpPr>
            <a:spLocks noGrp="1"/>
          </p:cNvSpPr>
          <p:nvPr>
            <p:ph type="title"/>
          </p:nvPr>
        </p:nvSpPr>
        <p:spPr/>
        <p:txBody>
          <a:bodyPr>
            <a:normAutofit/>
          </a:bodyPr>
          <a:lstStyle/>
          <a:p>
            <a:r>
              <a:rPr lang="en-US" sz="5400" dirty="0">
                <a:latin typeface="Source Sans Pro" panose="020B0503030403020204" pitchFamily="34" charset="0"/>
              </a:rPr>
              <a:t>THANK YOU! </a:t>
            </a:r>
          </a:p>
        </p:txBody>
      </p:sp>
    </p:spTree>
    <p:extLst>
      <p:ext uri="{BB962C8B-B14F-4D97-AF65-F5344CB8AC3E}">
        <p14:creationId xmlns:p14="http://schemas.microsoft.com/office/powerpoint/2010/main" val="991783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D1A567-AFA7-4314-9163-7D8AEED08882}"/>
              </a:ext>
            </a:extLst>
          </p:cNvPr>
          <p:cNvSpPr>
            <a:spLocks noGrp="1"/>
          </p:cNvSpPr>
          <p:nvPr>
            <p:ph type="title"/>
          </p:nvPr>
        </p:nvSpPr>
        <p:spPr>
          <a:xfrm>
            <a:off x="182880" y="0"/>
            <a:ext cx="10972800" cy="1143000"/>
          </a:xfrm>
        </p:spPr>
        <p:txBody>
          <a:bodyPr lIns="91440"/>
          <a:lstStyle/>
          <a:p>
            <a:r>
              <a:rPr lang="en-US" dirty="0">
                <a:latin typeface="Source Sans Pro" panose="020B0503030403020204" pitchFamily="34" charset="0"/>
              </a:rPr>
              <a:t>Background</a:t>
            </a:r>
          </a:p>
        </p:txBody>
      </p:sp>
      <p:pic>
        <p:nvPicPr>
          <p:cNvPr id="6" name="Picture 5" descr="A vintage weighing scales">
            <a:extLst>
              <a:ext uri="{FF2B5EF4-FFF2-40B4-BE49-F238E27FC236}">
                <a16:creationId xmlns:a16="http://schemas.microsoft.com/office/drawing/2014/main" id="{5B81FEAF-26A8-419B-8A12-B152DB4C1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428750"/>
            <a:ext cx="3048000" cy="4572000"/>
          </a:xfrm>
          <a:prstGeom prst="rect">
            <a:avLst/>
          </a:prstGeom>
          <a:effectLst>
            <a:outerShdw blurRad="63500" sx="102000" sy="102000" algn="ctr" rotWithShape="0">
              <a:prstClr val="black">
                <a:alpha val="40000"/>
              </a:prstClr>
            </a:outerShdw>
          </a:effectLst>
        </p:spPr>
      </p:pic>
      <p:sp>
        <p:nvSpPr>
          <p:cNvPr id="2" name="Content Placeholder 1">
            <a:extLst>
              <a:ext uri="{FF2B5EF4-FFF2-40B4-BE49-F238E27FC236}">
                <a16:creationId xmlns:a16="http://schemas.microsoft.com/office/drawing/2014/main" id="{BC3736F5-5B41-48E2-A0A1-849ECA8FE255}"/>
              </a:ext>
            </a:extLst>
          </p:cNvPr>
          <p:cNvSpPr>
            <a:spLocks noGrp="1"/>
          </p:cNvSpPr>
          <p:nvPr>
            <p:ph idx="1"/>
          </p:nvPr>
        </p:nvSpPr>
        <p:spPr>
          <a:xfrm>
            <a:off x="4766733" y="1371600"/>
            <a:ext cx="6815667" cy="5029200"/>
          </a:xfrm>
        </p:spPr>
        <p:txBody>
          <a:bodyPr>
            <a:normAutofit/>
          </a:bodyPr>
          <a:lstStyle/>
          <a:p>
            <a:pPr marL="0" indent="0">
              <a:lnSpc>
                <a:spcPct val="120000"/>
              </a:lnSpc>
              <a:spcBef>
                <a:spcPts val="0"/>
              </a:spcBef>
              <a:spcAft>
                <a:spcPts val="1000"/>
              </a:spcAft>
              <a:buNone/>
            </a:pPr>
            <a:r>
              <a:rPr lang="en-US" sz="2400" dirty="0">
                <a:solidFill>
                  <a:schemeClr val="tx2">
                    <a:lumMod val="50000"/>
                  </a:schemeClr>
                </a:solidFill>
                <a:latin typeface="Source Sans Pro" panose="020B0503030403020204" pitchFamily="34" charset="0"/>
              </a:rPr>
              <a:t>Federal laws require that every employer in the U.S. must verify your employee's identity and employment authorization by completing Form I-9, Employment Eligibility Verification:</a:t>
            </a:r>
          </a:p>
          <a:p>
            <a:pPr marL="457200" marR="0" lvl="0" indent="-457200" algn="l" defTabSz="914400" rtl="0" eaLnBrk="1" fontAlgn="t" latinLnBrk="0" hangingPunct="1">
              <a:lnSpc>
                <a:spcPct val="120000"/>
              </a:lnSpc>
              <a:spcBef>
                <a:spcPts val="0"/>
              </a:spcBef>
              <a:spcAft>
                <a:spcPts val="1000"/>
              </a:spcAft>
              <a:buClr>
                <a:srgbClr val="C32032"/>
              </a:buClr>
              <a:buSzPct val="120000"/>
              <a:buFont typeface="Arial" panose="020B0604020202020204" pitchFamily="34" charset="0"/>
              <a:buBlip>
                <a:blip r:embed="rId4"/>
              </a:buBlip>
              <a:tabLst/>
              <a:defRPr/>
            </a:pPr>
            <a:r>
              <a:rPr lang="en-US" sz="2400" b="1" i="0" dirty="0">
                <a:solidFill>
                  <a:srgbClr val="444444"/>
                </a:solidFill>
                <a:effectLst/>
                <a:latin typeface="Source Sans Pro" panose="020B0503030403020204" pitchFamily="34" charset="0"/>
                <a:hlinkClick r:id="rId5"/>
              </a:rPr>
              <a:t>Immigration Reform and Control Act (IRCA)</a:t>
            </a:r>
            <a:endParaRPr lang="en-US" sz="2400" b="1" dirty="0">
              <a:solidFill>
                <a:srgbClr val="444444"/>
              </a:solidFill>
              <a:latin typeface="Source Sans Pro" panose="020B0503030403020204" pitchFamily="34" charset="0"/>
            </a:endParaRPr>
          </a:p>
          <a:p>
            <a:pPr marL="457200" marR="0" lvl="0" indent="-457200" algn="l" defTabSz="914400" rtl="0" eaLnBrk="1" fontAlgn="t" latinLnBrk="0" hangingPunct="1">
              <a:lnSpc>
                <a:spcPct val="120000"/>
              </a:lnSpc>
              <a:spcBef>
                <a:spcPts val="0"/>
              </a:spcBef>
              <a:spcAft>
                <a:spcPts val="1000"/>
              </a:spcAft>
              <a:buClr>
                <a:srgbClr val="C32032"/>
              </a:buClr>
              <a:buSzPct val="120000"/>
              <a:buFont typeface="Arial" panose="020B0604020202020204" pitchFamily="34" charset="0"/>
              <a:buBlip>
                <a:blip r:embed="rId4"/>
              </a:buBlip>
              <a:tabLst/>
              <a:defRPr/>
            </a:pPr>
            <a:r>
              <a:rPr kumimoji="0" lang="en-US" sz="2400" b="1" i="0" u="none" strike="noStrike" kern="1200" cap="none" spc="0" normalizeH="0" baseline="0" noProof="0" dirty="0">
                <a:ln>
                  <a:noFill/>
                </a:ln>
                <a:solidFill>
                  <a:srgbClr val="444444"/>
                </a:solidFill>
                <a:effectLst/>
                <a:uLnTx/>
                <a:uFillTx/>
                <a:latin typeface="Source Sans Pro" panose="020B0503030403020204" pitchFamily="34" charset="0"/>
                <a:cs typeface="Arial" panose="020B0604020202020204" pitchFamily="34" charset="0"/>
                <a:hlinkClick r:id="rId6"/>
              </a:rPr>
              <a:t>Immigrant and Nationality</a:t>
            </a:r>
            <a:r>
              <a:rPr lang="en-US" sz="2400" b="1" dirty="0">
                <a:solidFill>
                  <a:srgbClr val="444444"/>
                </a:solidFill>
                <a:latin typeface="Source Sans Pro" panose="020B0503030403020204" pitchFamily="34" charset="0"/>
                <a:cs typeface="Arial" panose="020B0604020202020204" pitchFamily="34" charset="0"/>
                <a:hlinkClick r:id="rId6"/>
              </a:rPr>
              <a:t> Act (INA)  </a:t>
            </a:r>
            <a:endParaRPr lang="en-US" sz="2400" b="1" dirty="0">
              <a:solidFill>
                <a:srgbClr val="444444"/>
              </a:solidFill>
              <a:latin typeface="Source Sans Pro" panose="020B0503030403020204" pitchFamily="34" charset="0"/>
              <a:cs typeface="Arial" panose="020B0604020202020204" pitchFamily="34" charset="0"/>
            </a:endParaRPr>
          </a:p>
          <a:p>
            <a:pPr marL="457200" marR="0" lvl="0" indent="-457200" algn="l" defTabSz="914400" rtl="0" eaLnBrk="1" fontAlgn="t" latinLnBrk="0" hangingPunct="1">
              <a:lnSpc>
                <a:spcPct val="120000"/>
              </a:lnSpc>
              <a:spcBef>
                <a:spcPts val="0"/>
              </a:spcBef>
              <a:spcAft>
                <a:spcPts val="1000"/>
              </a:spcAft>
              <a:buClr>
                <a:srgbClr val="C32032"/>
              </a:buClr>
              <a:buSzPct val="120000"/>
              <a:buFont typeface="Arial" panose="020B0604020202020204" pitchFamily="34" charset="0"/>
              <a:buBlip>
                <a:blip r:embed="rId4"/>
              </a:buBlip>
              <a:tabLst/>
              <a:defRPr/>
            </a:pPr>
            <a:r>
              <a:rPr lang="en-US" sz="2400" b="1" dirty="0">
                <a:solidFill>
                  <a:srgbClr val="444444"/>
                </a:solidFill>
                <a:latin typeface="Source Sans Pro" panose="020B0503030403020204" pitchFamily="34" charset="0"/>
                <a:cs typeface="Arial" panose="020B0604020202020204" pitchFamily="34" charset="0"/>
                <a:hlinkClick r:id="rId7"/>
              </a:rPr>
              <a:t>Illegal Immigration Reform and Immigrant Responsibility Act (IIRIRA) of 1996</a:t>
            </a:r>
            <a:endParaRPr kumimoji="0" lang="en-US" sz="2400" b="1" i="0" u="none" strike="noStrike" kern="1200" cap="none" spc="0" normalizeH="0" baseline="0" noProof="0" dirty="0">
              <a:ln>
                <a:noFill/>
              </a:ln>
              <a:solidFill>
                <a:srgbClr val="1F497D">
                  <a:lumMod val="50000"/>
                </a:srgbClr>
              </a:solidFill>
              <a:effectLst/>
              <a:uLnTx/>
              <a:uFillTx/>
              <a:latin typeface="Source Sans Pro" panose="020B0503030403020204" pitchFamily="34" charset="0"/>
              <a:cs typeface="Arial" panose="020B0604020202020204" pitchFamily="34" charset="0"/>
            </a:endParaRPr>
          </a:p>
          <a:p>
            <a:pPr marL="0" indent="0">
              <a:spcAft>
                <a:spcPts val="1200"/>
              </a:spcAft>
              <a:buNone/>
            </a:pPr>
            <a:r>
              <a:rPr lang="en-US" sz="2000" dirty="0">
                <a:solidFill>
                  <a:srgbClr val="444444"/>
                </a:solidFill>
                <a:latin typeface="Source Sans Pro" panose="020B0503030403020204" pitchFamily="34" charset="0"/>
              </a:rPr>
              <a:t> </a:t>
            </a:r>
          </a:p>
          <a:p>
            <a:pPr marL="0" indent="0">
              <a:spcAft>
                <a:spcPts val="1200"/>
              </a:spcAft>
              <a:buNone/>
            </a:pPr>
            <a:endParaRPr lang="en-US" sz="2000" dirty="0">
              <a:solidFill>
                <a:srgbClr val="444444"/>
              </a:solidFill>
              <a:latin typeface="Source Sans Pro" panose="020B0503030403020204" pitchFamily="34" charset="0"/>
            </a:endParaRPr>
          </a:p>
          <a:p>
            <a:pPr marL="0" indent="0">
              <a:spcAft>
                <a:spcPts val="1200"/>
              </a:spcAft>
              <a:buNone/>
            </a:pPr>
            <a:endParaRPr lang="en-US" sz="2000" b="0" i="0" dirty="0">
              <a:solidFill>
                <a:srgbClr val="444444"/>
              </a:solidFill>
              <a:effectLst/>
              <a:latin typeface="Source Sans Pro" panose="020B0503030403020204" pitchFamily="34" charset="0"/>
            </a:endParaRPr>
          </a:p>
        </p:txBody>
      </p:sp>
    </p:spTree>
    <p:extLst>
      <p:ext uri="{BB962C8B-B14F-4D97-AF65-F5344CB8AC3E}">
        <p14:creationId xmlns:p14="http://schemas.microsoft.com/office/powerpoint/2010/main" val="256481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8A132-F08F-4EBE-800B-4E68E9F5465C}"/>
              </a:ext>
            </a:extLst>
          </p:cNvPr>
          <p:cNvSpPr>
            <a:spLocks noGrp="1"/>
          </p:cNvSpPr>
          <p:nvPr>
            <p:ph type="title"/>
          </p:nvPr>
        </p:nvSpPr>
        <p:spPr>
          <a:xfrm>
            <a:off x="182880" y="0"/>
            <a:ext cx="10972800" cy="1143000"/>
          </a:xfrm>
        </p:spPr>
        <p:txBody>
          <a:bodyPr/>
          <a:lstStyle/>
          <a:p>
            <a:r>
              <a:rPr lang="en-US" dirty="0">
                <a:latin typeface="Source Sans Pro" panose="020B0503030403020204" pitchFamily="34" charset="0"/>
              </a:rPr>
              <a:t>Authorized Workers</a:t>
            </a:r>
          </a:p>
        </p:txBody>
      </p:sp>
      <p:sp>
        <p:nvSpPr>
          <p:cNvPr id="2" name="Content Placeholder 1">
            <a:extLst>
              <a:ext uri="{FF2B5EF4-FFF2-40B4-BE49-F238E27FC236}">
                <a16:creationId xmlns:a16="http://schemas.microsoft.com/office/drawing/2014/main" id="{915EC9B1-CD3E-4325-B378-D25CC7322706}"/>
              </a:ext>
            </a:extLst>
          </p:cNvPr>
          <p:cNvSpPr>
            <a:spLocks noGrp="1"/>
          </p:cNvSpPr>
          <p:nvPr>
            <p:ph sz="half" idx="13"/>
          </p:nvPr>
        </p:nvSpPr>
        <p:spPr>
          <a:xfrm>
            <a:off x="609600" y="1371596"/>
            <a:ext cx="10972800" cy="4678363"/>
          </a:xfrm>
        </p:spPr>
        <p:txBody>
          <a:bodyPr>
            <a:normAutofit lnSpcReduction="10000"/>
          </a:bodyPr>
          <a:lstStyle/>
          <a:p>
            <a:pPr marL="0" indent="0">
              <a:lnSpc>
                <a:spcPct val="120000"/>
              </a:lnSpc>
              <a:spcBef>
                <a:spcPts val="0"/>
              </a:spcBef>
              <a:spcAft>
                <a:spcPts val="1200"/>
              </a:spcAft>
              <a:buNone/>
            </a:pPr>
            <a:r>
              <a:rPr lang="en-US" sz="2400" dirty="0">
                <a:solidFill>
                  <a:schemeClr val="tx2">
                    <a:lumMod val="50000"/>
                  </a:schemeClr>
                </a:solidFill>
                <a:latin typeface="Source Sans Pro" panose="020B0503030403020204" pitchFamily="34" charset="0"/>
              </a:rPr>
              <a:t>The purpose of employment eligibility verification is to remove the incentive of illegal immigration by requiring employers to hire only individuals who may legally work in the United States*. Employees will attest to one of the following categories: </a:t>
            </a:r>
          </a:p>
          <a:p>
            <a:pPr marL="1828800" indent="-457200" fontAlgn="t">
              <a:lnSpc>
                <a:spcPct val="120000"/>
              </a:lnSpc>
              <a:spcBef>
                <a:spcPts val="0"/>
              </a:spcBef>
              <a:spcAft>
                <a:spcPts val="1000"/>
              </a:spcAft>
              <a:buSzPct val="120000"/>
              <a:buBlip>
                <a:blip r:embed="rId3"/>
              </a:buBlip>
              <a:defRPr/>
            </a:pPr>
            <a:r>
              <a:rPr lang="en-US" sz="2400" dirty="0">
                <a:solidFill>
                  <a:schemeClr val="tx2">
                    <a:lumMod val="50000"/>
                  </a:schemeClr>
                </a:solidFill>
                <a:latin typeface="Source Sans Pro" panose="020B0503030403020204" pitchFamily="34" charset="0"/>
                <a:cs typeface="Arial" panose="020B0604020202020204" pitchFamily="34" charset="0"/>
              </a:rPr>
              <a:t>U.S. citizens </a:t>
            </a:r>
          </a:p>
          <a:p>
            <a:pPr marL="1828800" indent="-457200" fontAlgn="t">
              <a:lnSpc>
                <a:spcPct val="120000"/>
              </a:lnSpc>
              <a:spcBef>
                <a:spcPts val="0"/>
              </a:spcBef>
              <a:spcAft>
                <a:spcPts val="1000"/>
              </a:spcAft>
              <a:buSzPct val="120000"/>
              <a:buBlip>
                <a:blip r:embed="rId3"/>
              </a:buBlip>
              <a:defRPr/>
            </a:pPr>
            <a:r>
              <a:rPr lang="en-US" sz="2400" dirty="0">
                <a:solidFill>
                  <a:schemeClr val="tx2">
                    <a:lumMod val="50000"/>
                  </a:schemeClr>
                </a:solidFill>
                <a:latin typeface="Source Sans Pro" panose="020B0503030403020204" pitchFamily="34" charset="0"/>
                <a:cs typeface="Arial" panose="020B0604020202020204" pitchFamily="34" charset="0"/>
              </a:rPr>
              <a:t>Noncitizen nationals </a:t>
            </a:r>
          </a:p>
          <a:p>
            <a:pPr marL="1828800" indent="-457200" fontAlgn="t">
              <a:lnSpc>
                <a:spcPct val="120000"/>
              </a:lnSpc>
              <a:spcBef>
                <a:spcPts val="0"/>
              </a:spcBef>
              <a:spcAft>
                <a:spcPts val="1000"/>
              </a:spcAft>
              <a:buSzPct val="120000"/>
              <a:buBlip>
                <a:blip r:embed="rId3"/>
              </a:buBlip>
              <a:defRPr/>
            </a:pPr>
            <a:r>
              <a:rPr lang="en-US" sz="2400" dirty="0">
                <a:solidFill>
                  <a:schemeClr val="tx2">
                    <a:lumMod val="50000"/>
                  </a:schemeClr>
                </a:solidFill>
                <a:latin typeface="Source Sans Pro" panose="020B0503030403020204" pitchFamily="34" charset="0"/>
                <a:cs typeface="Arial" panose="020B0604020202020204" pitchFamily="34" charset="0"/>
              </a:rPr>
              <a:t>Lawful permanent residents </a:t>
            </a:r>
          </a:p>
          <a:p>
            <a:pPr marL="1828800" indent="-457200" fontAlgn="t">
              <a:lnSpc>
                <a:spcPct val="120000"/>
              </a:lnSpc>
              <a:spcBef>
                <a:spcPts val="0"/>
              </a:spcBef>
              <a:spcAft>
                <a:spcPts val="1000"/>
              </a:spcAft>
              <a:buSzPct val="120000"/>
              <a:buBlip>
                <a:blip r:embed="rId3"/>
              </a:buBlip>
              <a:defRPr/>
            </a:pPr>
            <a:r>
              <a:rPr lang="en-US" sz="2400" dirty="0">
                <a:solidFill>
                  <a:schemeClr val="tx2">
                    <a:lumMod val="50000"/>
                  </a:schemeClr>
                </a:solidFill>
                <a:latin typeface="Source Sans Pro" panose="020B0503030403020204" pitchFamily="34" charset="0"/>
                <a:cs typeface="Arial" panose="020B0604020202020204" pitchFamily="34" charset="0"/>
              </a:rPr>
              <a:t>Noncitizens (aliens) authorized to work</a:t>
            </a:r>
          </a:p>
          <a:p>
            <a:pPr marL="0" indent="0" fontAlgn="t">
              <a:lnSpc>
                <a:spcPct val="120000"/>
              </a:lnSpc>
              <a:spcBef>
                <a:spcPts val="0"/>
              </a:spcBef>
              <a:spcAft>
                <a:spcPts val="600"/>
              </a:spcAft>
              <a:buNone/>
              <a:defRPr/>
            </a:pPr>
            <a:endParaRPr lang="en-US" sz="2400" dirty="0">
              <a:solidFill>
                <a:schemeClr val="tx2">
                  <a:lumMod val="50000"/>
                </a:schemeClr>
              </a:solidFill>
              <a:latin typeface="Source Sans Pro" panose="020B0503030403020204" pitchFamily="34" charset="0"/>
              <a:cs typeface="Arial" panose="020B0604020202020204" pitchFamily="34" charset="0"/>
            </a:endParaRPr>
          </a:p>
          <a:p>
            <a:pPr marL="0" indent="0" fontAlgn="t">
              <a:lnSpc>
                <a:spcPct val="120000"/>
              </a:lnSpc>
              <a:spcBef>
                <a:spcPts val="0"/>
              </a:spcBef>
              <a:spcAft>
                <a:spcPts val="600"/>
              </a:spcAft>
              <a:buNone/>
              <a:defRPr/>
            </a:pPr>
            <a:r>
              <a:rPr lang="en-US" sz="1800" dirty="0">
                <a:solidFill>
                  <a:schemeClr val="tx2">
                    <a:lumMod val="50000"/>
                  </a:schemeClr>
                </a:solidFill>
                <a:latin typeface="Source Sans Pro" panose="020B0503030403020204" pitchFamily="34" charset="0"/>
                <a:cs typeface="Arial" panose="020B0604020202020204" pitchFamily="34" charset="0"/>
              </a:rPr>
              <a:t>*Includes: the 50 states, DC, Guam, Virgin Islands, Puerto Rico, and the commonwealth of the Northern Marianna Islands (CNMI)</a:t>
            </a:r>
          </a:p>
        </p:txBody>
      </p:sp>
      <p:pic>
        <p:nvPicPr>
          <p:cNvPr id="4" name="Picture 3" descr="Graphic of United States in the colors of the American Flag. ">
            <a:extLst>
              <a:ext uri="{FF2B5EF4-FFF2-40B4-BE49-F238E27FC236}">
                <a16:creationId xmlns:a16="http://schemas.microsoft.com/office/drawing/2014/main" id="{38EF2054-99C4-49A3-8F8D-20CCC1AD9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280" y="2704291"/>
            <a:ext cx="3200400" cy="2012972"/>
          </a:xfrm>
          <a:prstGeom prst="rect">
            <a:avLst/>
          </a:prstGeom>
        </p:spPr>
      </p:pic>
    </p:spTree>
    <p:extLst>
      <p:ext uri="{BB962C8B-B14F-4D97-AF65-F5344CB8AC3E}">
        <p14:creationId xmlns:p14="http://schemas.microsoft.com/office/powerpoint/2010/main" val="174920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6E65B-2C10-457D-8A25-6FA7453FA7E9}"/>
              </a:ext>
            </a:extLst>
          </p:cNvPr>
          <p:cNvSpPr>
            <a:spLocks noGrp="1"/>
          </p:cNvSpPr>
          <p:nvPr>
            <p:ph type="title"/>
          </p:nvPr>
        </p:nvSpPr>
        <p:spPr/>
        <p:txBody>
          <a:bodyPr>
            <a:normAutofit/>
          </a:bodyPr>
          <a:lstStyle/>
          <a:p>
            <a:r>
              <a:rPr lang="en-US" dirty="0">
                <a:latin typeface="Source Sans Pro" panose="020B0503030403020204" pitchFamily="34" charset="0"/>
              </a:rPr>
              <a:t>Form I-9,</a:t>
            </a:r>
            <a:br>
              <a:rPr lang="en-US" dirty="0">
                <a:latin typeface="Source Sans Pro" panose="020B0503030403020204" pitchFamily="34" charset="0"/>
              </a:rPr>
            </a:br>
            <a:r>
              <a:rPr lang="en-US" sz="2800" dirty="0">
                <a:latin typeface="Source Sans Pro" panose="020B0503030403020204" pitchFamily="34" charset="0"/>
              </a:rPr>
              <a:t>Employment Eligibility Verification</a:t>
            </a:r>
          </a:p>
        </p:txBody>
      </p:sp>
      <p:sp>
        <p:nvSpPr>
          <p:cNvPr id="6" name="Content Placeholder 4">
            <a:extLst>
              <a:ext uri="{FF2B5EF4-FFF2-40B4-BE49-F238E27FC236}">
                <a16:creationId xmlns:a16="http://schemas.microsoft.com/office/drawing/2014/main" id="{F92263C2-F9B1-47CF-8789-A0A0D973C269}"/>
              </a:ext>
            </a:extLst>
          </p:cNvPr>
          <p:cNvSpPr>
            <a:spLocks noGrp="1"/>
          </p:cNvSpPr>
          <p:nvPr>
            <p:ph sz="half" idx="1"/>
          </p:nvPr>
        </p:nvSpPr>
        <p:spPr>
          <a:xfrm>
            <a:off x="457200" y="1371600"/>
            <a:ext cx="8382000" cy="4901718"/>
          </a:xfrm>
        </p:spPr>
        <p:txBody>
          <a:bodyPr>
            <a:noAutofit/>
          </a:bodyPr>
          <a:lstStyle/>
          <a:p>
            <a:pPr marL="457200" indent="-457200" fontAlgn="t">
              <a:spcBef>
                <a:spcPts val="0"/>
              </a:spcBef>
              <a:spcAft>
                <a:spcPts val="1000"/>
              </a:spcAft>
              <a:buBlip>
                <a:blip r:embed="rId3"/>
              </a:buBlip>
              <a:defRPr/>
            </a:pPr>
            <a:r>
              <a:rPr lang="en-US" sz="2200" dirty="0">
                <a:solidFill>
                  <a:schemeClr val="tx2">
                    <a:lumMod val="50000"/>
                  </a:schemeClr>
                </a:solidFill>
                <a:latin typeface="Source Sans Pro" panose="020B0503030403020204" pitchFamily="34" charset="0"/>
                <a:cs typeface="Arial" panose="020B0604020202020204" pitchFamily="34" charset="0"/>
              </a:rPr>
              <a:t>Verify the identity of all new employees</a:t>
            </a:r>
          </a:p>
          <a:p>
            <a:pPr marL="457200" indent="-457200" fontAlgn="t">
              <a:spcBef>
                <a:spcPts val="0"/>
              </a:spcBef>
              <a:spcAft>
                <a:spcPts val="1000"/>
              </a:spcAft>
              <a:buBlip>
                <a:blip r:embed="rId3"/>
              </a:buBlip>
              <a:defRPr/>
            </a:pPr>
            <a:r>
              <a:rPr lang="en-US" sz="2200" dirty="0">
                <a:solidFill>
                  <a:schemeClr val="tx2">
                    <a:lumMod val="50000"/>
                  </a:schemeClr>
                </a:solidFill>
                <a:latin typeface="Source Sans Pro" panose="020B0503030403020204" pitchFamily="34" charset="0"/>
                <a:cs typeface="Arial" panose="020B0604020202020204" pitchFamily="34" charset="0"/>
              </a:rPr>
              <a:t>Verify the employment authorization of all new employees</a:t>
            </a:r>
          </a:p>
          <a:p>
            <a:pPr marL="457200" indent="-457200" fontAlgn="t">
              <a:spcBef>
                <a:spcPts val="0"/>
              </a:spcBef>
              <a:spcAft>
                <a:spcPts val="1000"/>
              </a:spcAft>
              <a:buBlip>
                <a:blip r:embed="rId3"/>
              </a:buBlip>
              <a:defRPr/>
            </a:pPr>
            <a:r>
              <a:rPr lang="en-US" sz="2200" dirty="0">
                <a:solidFill>
                  <a:schemeClr val="tx2">
                    <a:lumMod val="50000"/>
                  </a:schemeClr>
                </a:solidFill>
                <a:latin typeface="Source Sans Pro" panose="020B0503030403020204" pitchFamily="34" charset="0"/>
                <a:cs typeface="Arial" panose="020B0604020202020204" pitchFamily="34" charset="0"/>
              </a:rPr>
              <a:t>Complete the most current version of </a:t>
            </a:r>
            <a:r>
              <a:rPr lang="en-US" sz="2200" b="1" dirty="0">
                <a:solidFill>
                  <a:schemeClr val="tx2">
                    <a:lumMod val="50000"/>
                  </a:schemeClr>
                </a:solidFill>
                <a:latin typeface="Source Sans Pro" panose="020B0503030403020204" pitchFamily="34" charset="0"/>
                <a:cs typeface="Arial" panose="020B0604020202020204" pitchFamily="34" charset="0"/>
                <a:hlinkClick r:id="rId4"/>
              </a:rPr>
              <a:t>Form I-9 (revision date 08/01/2023)</a:t>
            </a:r>
            <a:endParaRPr lang="en-US" sz="2200" dirty="0">
              <a:solidFill>
                <a:schemeClr val="tx2">
                  <a:lumMod val="50000"/>
                </a:schemeClr>
              </a:solidFill>
              <a:latin typeface="Source Sans Pro" panose="020B0503030403020204" pitchFamily="34" charset="0"/>
              <a:cs typeface="Arial" panose="020B0604020202020204" pitchFamily="34" charset="0"/>
            </a:endParaRPr>
          </a:p>
          <a:p>
            <a:pPr marL="457200" indent="-457200" fontAlgn="t">
              <a:spcBef>
                <a:spcPts val="0"/>
              </a:spcBef>
              <a:spcAft>
                <a:spcPts val="600"/>
              </a:spcAft>
              <a:buBlip>
                <a:blip r:embed="rId3"/>
              </a:buBlip>
              <a:defRPr/>
            </a:pPr>
            <a:r>
              <a:rPr lang="en-US" sz="2200" dirty="0">
                <a:solidFill>
                  <a:schemeClr val="tx2">
                    <a:lumMod val="50000"/>
                  </a:schemeClr>
                </a:solidFill>
                <a:latin typeface="Source Sans Pro" panose="020B0503030403020204" pitchFamily="34" charset="0"/>
              </a:rPr>
              <a:t>Retain Form I-9 for no less than three years:</a:t>
            </a:r>
          </a:p>
          <a:p>
            <a:pPr marL="731520" lvl="1" indent="-274320" fontAlgn="t">
              <a:spcBef>
                <a:spcPts val="0"/>
              </a:spcBef>
              <a:spcAft>
                <a:spcPts val="600"/>
              </a:spcAft>
              <a:buClr>
                <a:srgbClr val="C32032"/>
              </a:buClr>
              <a:defRPr/>
            </a:pPr>
            <a:r>
              <a:rPr lang="en-US" sz="2200" dirty="0">
                <a:solidFill>
                  <a:schemeClr val="tx2">
                    <a:lumMod val="50000"/>
                  </a:schemeClr>
                </a:solidFill>
                <a:latin typeface="Source Sans Pro" panose="020B0503030403020204" pitchFamily="34" charset="0"/>
              </a:rPr>
              <a:t>Employed for </a:t>
            </a:r>
            <a:r>
              <a:rPr lang="en-US" sz="2200" b="1" dirty="0">
                <a:solidFill>
                  <a:schemeClr val="tx2">
                    <a:lumMod val="50000"/>
                  </a:schemeClr>
                </a:solidFill>
                <a:latin typeface="Source Sans Pro" panose="020B0503030403020204" pitchFamily="34" charset="0"/>
              </a:rPr>
              <a:t>less than 2 years</a:t>
            </a:r>
            <a:r>
              <a:rPr lang="en-US" sz="2200" dirty="0">
                <a:solidFill>
                  <a:schemeClr val="tx2">
                    <a:lumMod val="50000"/>
                  </a:schemeClr>
                </a:solidFill>
                <a:latin typeface="Source Sans Pro" panose="020B0503030403020204" pitchFamily="34" charset="0"/>
              </a:rPr>
              <a:t>: Retain Form I-9 for three years from hire date</a:t>
            </a:r>
          </a:p>
          <a:p>
            <a:pPr marL="731520" lvl="1" indent="-274320" fontAlgn="t">
              <a:spcBef>
                <a:spcPts val="0"/>
              </a:spcBef>
              <a:spcAft>
                <a:spcPts val="1000"/>
              </a:spcAft>
              <a:buClr>
                <a:srgbClr val="C32032"/>
              </a:buClr>
              <a:defRPr/>
            </a:pPr>
            <a:r>
              <a:rPr lang="en-US" sz="2200" dirty="0">
                <a:solidFill>
                  <a:schemeClr val="tx2">
                    <a:lumMod val="50000"/>
                  </a:schemeClr>
                </a:solidFill>
                <a:latin typeface="Source Sans Pro" panose="020B0503030403020204" pitchFamily="34" charset="0"/>
              </a:rPr>
              <a:t>Employed for </a:t>
            </a:r>
            <a:r>
              <a:rPr lang="en-US" sz="2200" b="1" dirty="0">
                <a:solidFill>
                  <a:schemeClr val="tx2">
                    <a:lumMod val="50000"/>
                  </a:schemeClr>
                </a:solidFill>
                <a:latin typeface="Source Sans Pro" panose="020B0503030403020204" pitchFamily="34" charset="0"/>
              </a:rPr>
              <a:t>more</a:t>
            </a:r>
            <a:r>
              <a:rPr lang="en-US" sz="2200" dirty="0">
                <a:solidFill>
                  <a:schemeClr val="tx2">
                    <a:lumMod val="50000"/>
                  </a:schemeClr>
                </a:solidFill>
                <a:latin typeface="Source Sans Pro" panose="020B0503030403020204" pitchFamily="34" charset="0"/>
              </a:rPr>
              <a:t> </a:t>
            </a:r>
            <a:r>
              <a:rPr lang="en-US" sz="2200" b="1" dirty="0">
                <a:solidFill>
                  <a:schemeClr val="tx2">
                    <a:lumMod val="50000"/>
                  </a:schemeClr>
                </a:solidFill>
                <a:latin typeface="Source Sans Pro" panose="020B0503030403020204" pitchFamily="34" charset="0"/>
              </a:rPr>
              <a:t>than 2 years</a:t>
            </a:r>
            <a:r>
              <a:rPr lang="en-US" sz="2200" dirty="0">
                <a:solidFill>
                  <a:schemeClr val="tx2">
                    <a:lumMod val="50000"/>
                  </a:schemeClr>
                </a:solidFill>
                <a:latin typeface="Source Sans Pro" panose="020B0503030403020204" pitchFamily="34" charset="0"/>
              </a:rPr>
              <a:t>: Retain Form I-9 for one year from termination date</a:t>
            </a:r>
          </a:p>
          <a:p>
            <a:pPr marL="457200" indent="-457200" fontAlgn="t">
              <a:spcBef>
                <a:spcPts val="0"/>
              </a:spcBef>
              <a:spcAft>
                <a:spcPts val="600"/>
              </a:spcAft>
              <a:buBlip>
                <a:blip r:embed="rId3"/>
              </a:buBlip>
              <a:defRPr/>
            </a:pPr>
            <a:r>
              <a:rPr lang="en-US" sz="2200" dirty="0">
                <a:solidFill>
                  <a:srgbClr val="1F497D">
                    <a:lumMod val="50000"/>
                  </a:srgbClr>
                </a:solidFill>
                <a:latin typeface="Source Sans Pro" panose="020B0503030403020204" pitchFamily="34" charset="0"/>
              </a:rPr>
              <a:t>Refrain from discriminating against individuals based on national origin or citizenship</a:t>
            </a:r>
          </a:p>
        </p:txBody>
      </p:sp>
      <p:graphicFrame>
        <p:nvGraphicFramePr>
          <p:cNvPr id="14" name="Table 14">
            <a:extLst>
              <a:ext uri="{FF2B5EF4-FFF2-40B4-BE49-F238E27FC236}">
                <a16:creationId xmlns:a16="http://schemas.microsoft.com/office/drawing/2014/main" id="{FDFAC5E9-74E8-49BE-BAAA-FADAB0325274}"/>
              </a:ext>
            </a:extLst>
          </p:cNvPr>
          <p:cNvGraphicFramePr>
            <a:graphicFrameLocks noGrp="1"/>
          </p:cNvGraphicFramePr>
          <p:nvPr>
            <p:extLst>
              <p:ext uri="{D42A27DB-BD31-4B8C-83A1-F6EECF244321}">
                <p14:modId xmlns:p14="http://schemas.microsoft.com/office/powerpoint/2010/main" val="1197742611"/>
              </p:ext>
            </p:extLst>
          </p:nvPr>
        </p:nvGraphicFramePr>
        <p:xfrm>
          <a:off x="8869680" y="5282146"/>
          <a:ext cx="2889652" cy="1066800"/>
        </p:xfrm>
        <a:graphic>
          <a:graphicData uri="http://schemas.openxmlformats.org/drawingml/2006/table">
            <a:tbl>
              <a:tblPr firstRow="1" bandRow="1">
                <a:tableStyleId>{125E5076-3810-47DD-B79F-674D7AD40C01}</a:tableStyleId>
              </a:tblPr>
              <a:tblGrid>
                <a:gridCol w="2889652">
                  <a:extLst>
                    <a:ext uri="{9D8B030D-6E8A-4147-A177-3AD203B41FA5}">
                      <a16:colId xmlns:a16="http://schemas.microsoft.com/office/drawing/2014/main" val="576381090"/>
                    </a:ext>
                  </a:extLst>
                </a:gridCol>
              </a:tblGrid>
              <a:tr h="0">
                <a:tc>
                  <a:txBody>
                    <a:bodyPr/>
                    <a:lstStyle/>
                    <a:p>
                      <a:pPr algn="ctr"/>
                      <a:r>
                        <a:rPr lang="en-US" sz="1600" dirty="0">
                          <a:solidFill>
                            <a:schemeClr val="bg1"/>
                          </a:solidFill>
                          <a:latin typeface="Segoe UI" panose="020B0502040204020203" pitchFamily="34" charset="0"/>
                          <a:cs typeface="Segoe UI" panose="020B0502040204020203" pitchFamily="34" charset="0"/>
                        </a:rPr>
                        <a:t>** IMPORTANT LINKS **</a:t>
                      </a: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solidFill>
                        <a:schemeClr val="tx2">
                          <a:lumMod val="50000"/>
                        </a:schemeClr>
                      </a:solidFill>
                      <a:prstDash val="solid"/>
                      <a:round/>
                      <a:headEnd type="none" w="med" len="med"/>
                      <a:tailEnd type="none" w="med" len="med"/>
                    </a:lnT>
                    <a:lnB w="28575" cap="flat" cmpd="sng" algn="ctr">
                      <a:no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437168123"/>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FF"/>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I-9 Central</a:t>
                      </a:r>
                      <a:endParaRPr lang="en-US" sz="1600" dirty="0">
                        <a:solidFill>
                          <a:srgbClr val="0000FF"/>
                        </a:solidFill>
                        <a:latin typeface="Segoe UI" panose="020B0502040204020203" pitchFamily="34" charset="0"/>
                        <a:cs typeface="Segoe UI" panose="020B0502040204020203" pitchFamily="34" charset="0"/>
                      </a:endParaRP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61259713"/>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FF"/>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Handbook for Employers</a:t>
                      </a:r>
                      <a:endParaRPr lang="en-US" sz="1600" dirty="0">
                        <a:solidFill>
                          <a:srgbClr val="0000FF"/>
                        </a:solidFill>
                        <a:latin typeface="Segoe UI" panose="020B0502040204020203" pitchFamily="34" charset="0"/>
                        <a:cs typeface="Segoe UI" panose="020B0502040204020203" pitchFamily="34" charset="0"/>
                      </a:endParaRPr>
                    </a:p>
                  </a:txBody>
                  <a:tcPr>
                    <a:lnL w="28575" cap="flat" cmpd="sng" algn="ctr">
                      <a:solidFill>
                        <a:schemeClr val="tx2">
                          <a:lumMod val="50000"/>
                        </a:schemeClr>
                      </a:solidFill>
                      <a:prstDash val="solid"/>
                      <a:round/>
                      <a:headEnd type="none" w="med" len="med"/>
                      <a:tailEnd type="none" w="med" len="med"/>
                    </a:lnL>
                    <a:lnR w="28575" cap="flat" cmpd="sng" algn="ctr">
                      <a:solidFill>
                        <a:schemeClr val="tx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4783650"/>
                  </a:ext>
                </a:extLst>
              </a:tr>
            </a:tbl>
          </a:graphicData>
        </a:graphic>
      </p:graphicFrame>
      <p:pic>
        <p:nvPicPr>
          <p:cNvPr id="2" name="Picture 1">
            <a:extLst>
              <a:ext uri="{FF2B5EF4-FFF2-40B4-BE49-F238E27FC236}">
                <a16:creationId xmlns:a16="http://schemas.microsoft.com/office/drawing/2014/main" id="{413E41A5-A6E2-F4FA-67C4-39F41459EDC6}"/>
              </a:ext>
            </a:extLst>
          </p:cNvPr>
          <p:cNvPicPr>
            <a:picLocks noChangeAspect="1"/>
          </p:cNvPicPr>
          <p:nvPr/>
        </p:nvPicPr>
        <p:blipFill>
          <a:blip r:embed="rId7"/>
          <a:stretch>
            <a:fillRect/>
          </a:stretch>
        </p:blipFill>
        <p:spPr>
          <a:xfrm>
            <a:off x="8869680" y="1441841"/>
            <a:ext cx="2889653" cy="37400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0237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BEE909-38BA-49EB-A0F4-C87E77AF0B11}"/>
              </a:ext>
            </a:extLst>
          </p:cNvPr>
          <p:cNvSpPr>
            <a:spLocks noGrp="1"/>
          </p:cNvSpPr>
          <p:nvPr>
            <p:ph type="title"/>
          </p:nvPr>
        </p:nvSpPr>
        <p:spPr/>
        <p:txBody>
          <a:bodyPr lIns="155448" rIns="0"/>
          <a:lstStyle/>
          <a:p>
            <a:r>
              <a:rPr lang="en-US" dirty="0">
                <a:latin typeface="Source Sans Pro" panose="020B0503030403020204" pitchFamily="34" charset="0"/>
              </a:rPr>
              <a:t>Unlawful Conduct</a:t>
            </a:r>
          </a:p>
        </p:txBody>
      </p:sp>
      <p:sp>
        <p:nvSpPr>
          <p:cNvPr id="2" name="Content Placeholder 1">
            <a:extLst>
              <a:ext uri="{FF2B5EF4-FFF2-40B4-BE49-F238E27FC236}">
                <a16:creationId xmlns:a16="http://schemas.microsoft.com/office/drawing/2014/main" id="{AAB62A5A-171E-449E-BC4E-0ABA7E2CD809}"/>
              </a:ext>
            </a:extLst>
          </p:cNvPr>
          <p:cNvSpPr>
            <a:spLocks noGrp="1"/>
          </p:cNvSpPr>
          <p:nvPr>
            <p:ph sz="half" idx="1"/>
          </p:nvPr>
        </p:nvSpPr>
        <p:spPr>
          <a:xfrm>
            <a:off x="3581400" y="1371600"/>
            <a:ext cx="8458200" cy="5334000"/>
          </a:xfrm>
        </p:spPr>
        <p:txBody>
          <a:bodyPr>
            <a:normAutofit lnSpcReduction="10000"/>
          </a:bodyPr>
          <a:lstStyle/>
          <a:p>
            <a:pPr marL="857250" lvl="1" indent="-457200">
              <a:spcBef>
                <a:spcPts val="0"/>
              </a:spcBef>
              <a:spcAft>
                <a:spcPts val="1200"/>
              </a:spcAft>
              <a:buNone/>
            </a:pPr>
            <a:r>
              <a:rPr lang="en-US" sz="2200" b="1" u="sng" dirty="0">
                <a:solidFill>
                  <a:schemeClr val="tx2">
                    <a:lumMod val="50000"/>
                  </a:schemeClr>
                </a:solidFill>
                <a:latin typeface="Source Sans Pro" panose="020B0503030403020204" pitchFamily="34" charset="0"/>
                <a:hlinkClick r:id="rId3"/>
              </a:rPr>
              <a:t>The INA prohibits four types of unlawful conduct:</a:t>
            </a:r>
            <a:r>
              <a:rPr lang="en-US" sz="2200" b="1" u="sng" dirty="0">
                <a:solidFill>
                  <a:schemeClr val="tx2">
                    <a:lumMod val="50000"/>
                  </a:schemeClr>
                </a:solidFill>
                <a:latin typeface="Source Sans Pro" panose="020B0503030403020204" pitchFamily="34" charset="0"/>
              </a:rPr>
              <a:t> </a:t>
            </a:r>
          </a:p>
          <a:p>
            <a:pPr marL="857250" lvl="1" indent="-457200" fontAlgn="t">
              <a:spcBef>
                <a:spcPts val="0"/>
              </a:spcBef>
              <a:spcAft>
                <a:spcPts val="600"/>
              </a:spcAft>
              <a:buClr>
                <a:srgbClr val="C32032"/>
              </a:buClr>
              <a:buBlip>
                <a:blip r:embed="rId4"/>
              </a:buBlip>
              <a:defRPr/>
            </a:pPr>
            <a:r>
              <a:rPr lang="en-US" sz="2200" dirty="0">
                <a:solidFill>
                  <a:schemeClr val="tx2">
                    <a:lumMod val="50000"/>
                  </a:schemeClr>
                </a:solidFill>
                <a:latin typeface="Source Sans Pro" panose="020B0503030403020204" pitchFamily="34" charset="0"/>
              </a:rPr>
              <a:t>Citizenship or immigration status discrimination</a:t>
            </a:r>
          </a:p>
          <a:p>
            <a:pPr marL="1143000" marR="0" lvl="2" indent="-228600" algn="l" defTabSz="914400" rtl="0" eaLnBrk="1" fontAlgn="auto" latinLnBrk="0" hangingPunct="1">
              <a:lnSpc>
                <a:spcPct val="100000"/>
              </a:lnSpc>
              <a:spcBef>
                <a:spcPts val="0"/>
              </a:spcBef>
              <a:spcAft>
                <a:spcPts val="600"/>
              </a:spcAft>
              <a:buClr>
                <a:srgbClr val="C3203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ea typeface="+mn-ea"/>
                <a:cs typeface="+mn-cs"/>
              </a:rPr>
              <a:t>Hiring, firing, or recruiting </a:t>
            </a:r>
            <a:endParaRPr lang="en-US" sz="2200" dirty="0">
              <a:solidFill>
                <a:schemeClr val="tx2">
                  <a:lumMod val="50000"/>
                </a:schemeClr>
              </a:solidFill>
              <a:latin typeface="Source Sans Pro" panose="020B0503030403020204" pitchFamily="34" charset="0"/>
            </a:endParaRPr>
          </a:p>
          <a:p>
            <a:pPr marL="857250" lvl="1" indent="-457200" fontAlgn="t">
              <a:spcBef>
                <a:spcPts val="0"/>
              </a:spcBef>
              <a:spcAft>
                <a:spcPts val="600"/>
              </a:spcAft>
              <a:buClr>
                <a:srgbClr val="C32032"/>
              </a:buClr>
              <a:buBlip>
                <a:blip r:embed="rId4"/>
              </a:buBlip>
              <a:defRPr/>
            </a:pPr>
            <a:r>
              <a:rPr lang="en-US" sz="2200" dirty="0">
                <a:solidFill>
                  <a:schemeClr val="tx2">
                    <a:lumMod val="50000"/>
                  </a:schemeClr>
                </a:solidFill>
                <a:latin typeface="Source Sans Pro" panose="020B0503030403020204" pitchFamily="34" charset="0"/>
              </a:rPr>
              <a:t>National origin discrimination</a:t>
            </a:r>
          </a:p>
          <a:p>
            <a:pPr marL="1143000" marR="0" lvl="2" indent="-228600" algn="l" defTabSz="914400" rtl="0" eaLnBrk="1" fontAlgn="auto" latinLnBrk="0" hangingPunct="1">
              <a:lnSpc>
                <a:spcPct val="100000"/>
              </a:lnSpc>
              <a:spcBef>
                <a:spcPts val="0"/>
              </a:spcBef>
              <a:spcAft>
                <a:spcPts val="600"/>
              </a:spcAft>
              <a:buClr>
                <a:srgbClr val="C3203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ea typeface="+mn-ea"/>
                <a:cs typeface="+mn-cs"/>
              </a:rPr>
              <a:t>Hiring, firing, or recruiting </a:t>
            </a:r>
          </a:p>
          <a:p>
            <a:pPr marL="857250" lvl="1" indent="-457200" fontAlgn="t">
              <a:spcBef>
                <a:spcPts val="0"/>
              </a:spcBef>
              <a:spcAft>
                <a:spcPts val="600"/>
              </a:spcAft>
              <a:buClr>
                <a:srgbClr val="C32032"/>
              </a:buClr>
              <a:buBlip>
                <a:blip r:embed="rId4"/>
              </a:buBlip>
              <a:defRPr/>
            </a:pPr>
            <a:r>
              <a:rPr lang="en-US" sz="2200" dirty="0">
                <a:solidFill>
                  <a:schemeClr val="tx2">
                    <a:lumMod val="50000"/>
                  </a:schemeClr>
                </a:solidFill>
                <a:latin typeface="Source Sans Pro" panose="020B0503030403020204" pitchFamily="34" charset="0"/>
              </a:rPr>
              <a:t>Unfair documentary practices</a:t>
            </a:r>
          </a:p>
          <a:p>
            <a:pPr lvl="2">
              <a:spcBef>
                <a:spcPts val="0"/>
              </a:spcBef>
              <a:spcAft>
                <a:spcPts val="600"/>
              </a:spcAft>
            </a:pPr>
            <a:r>
              <a:rPr lang="en-US" sz="2200" b="0" i="0" dirty="0">
                <a:solidFill>
                  <a:schemeClr val="tx2">
                    <a:lumMod val="50000"/>
                  </a:schemeClr>
                </a:solidFill>
                <a:effectLst/>
                <a:latin typeface="Source Sans Pro" panose="020B0503030403020204" pitchFamily="34" charset="0"/>
              </a:rPr>
              <a:t>Request more or different documents than required</a:t>
            </a:r>
          </a:p>
          <a:p>
            <a:pPr lvl="2">
              <a:spcBef>
                <a:spcPts val="0"/>
              </a:spcBef>
              <a:spcAft>
                <a:spcPts val="600"/>
              </a:spcAft>
            </a:pPr>
            <a:r>
              <a:rPr lang="en-US" sz="2200" b="0" i="0" dirty="0">
                <a:solidFill>
                  <a:schemeClr val="tx2">
                    <a:lumMod val="50000"/>
                  </a:schemeClr>
                </a:solidFill>
                <a:effectLst/>
                <a:latin typeface="Source Sans Pro" panose="020B0503030403020204" pitchFamily="34" charset="0"/>
              </a:rPr>
              <a:t>Reject documents that reasonably appear to be genuine and relate to the employee</a:t>
            </a:r>
          </a:p>
          <a:p>
            <a:pPr lvl="2">
              <a:spcBef>
                <a:spcPts val="0"/>
              </a:spcBef>
              <a:spcAft>
                <a:spcPts val="600"/>
              </a:spcAft>
            </a:pPr>
            <a:r>
              <a:rPr lang="en-US" sz="2200" b="0" i="0" dirty="0">
                <a:solidFill>
                  <a:schemeClr val="tx2">
                    <a:lumMod val="50000"/>
                  </a:schemeClr>
                </a:solidFill>
                <a:effectLst/>
                <a:latin typeface="Source Sans Pro" panose="020B0503030403020204" pitchFamily="34" charset="0"/>
              </a:rPr>
              <a:t>Specify certain documents that the worker should present</a:t>
            </a:r>
          </a:p>
          <a:p>
            <a:pPr marL="857250" lvl="1" indent="-457200" fontAlgn="t">
              <a:spcBef>
                <a:spcPts val="0"/>
              </a:spcBef>
              <a:spcAft>
                <a:spcPts val="600"/>
              </a:spcAft>
              <a:buClr>
                <a:srgbClr val="C32032"/>
              </a:buClr>
              <a:buBlip>
                <a:blip r:embed="rId4"/>
              </a:buBlip>
              <a:defRPr/>
            </a:pPr>
            <a:r>
              <a:rPr lang="en-US" sz="2200" dirty="0">
                <a:solidFill>
                  <a:schemeClr val="tx2">
                    <a:lumMod val="50000"/>
                  </a:schemeClr>
                </a:solidFill>
                <a:latin typeface="Source Sans Pro" panose="020B0503030403020204" pitchFamily="34" charset="0"/>
              </a:rPr>
              <a:t>Retaliation or intimidation (actual or perceived)</a:t>
            </a:r>
          </a:p>
          <a:p>
            <a:pPr marL="1143000" marR="0" lvl="2" indent="-228600" algn="l" defTabSz="914400" rtl="0" eaLnBrk="1" fontAlgn="auto" latinLnBrk="0" hangingPunct="1">
              <a:lnSpc>
                <a:spcPct val="100000"/>
              </a:lnSpc>
              <a:spcBef>
                <a:spcPts val="0"/>
              </a:spcBef>
              <a:spcAft>
                <a:spcPts val="600"/>
              </a:spcAft>
              <a:buClr>
                <a:srgbClr val="C32032"/>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ea typeface="+mn-ea"/>
                <a:cs typeface="+mn-cs"/>
              </a:rPr>
              <a:t>Files charges with IER</a:t>
            </a:r>
          </a:p>
          <a:p>
            <a:pPr marL="1143000" marR="0" lvl="2" indent="-228600" algn="l" defTabSz="914400" rtl="0" eaLnBrk="1" fontAlgn="auto" latinLnBrk="0" hangingPunct="1">
              <a:lnSpc>
                <a:spcPct val="100000"/>
              </a:lnSpc>
              <a:spcBef>
                <a:spcPts val="0"/>
              </a:spcBef>
              <a:spcAft>
                <a:spcPts val="600"/>
              </a:spcAft>
              <a:buClr>
                <a:srgbClr val="C32032"/>
              </a:buClr>
              <a:buSzTx/>
              <a:buFont typeface="Arial" panose="020B0604020202020204" pitchFamily="34" charset="0"/>
              <a:buChar char="•"/>
              <a:tabLst/>
              <a:defRPr/>
            </a:pPr>
            <a:r>
              <a:rPr lang="en-US" sz="2200" dirty="0">
                <a:solidFill>
                  <a:schemeClr val="tx2">
                    <a:lumMod val="50000"/>
                  </a:schemeClr>
                </a:solidFill>
                <a:latin typeface="Source Sans Pro" panose="020B0503030403020204" pitchFamily="34" charset="0"/>
              </a:rPr>
              <a:t>Asserts rights under the law</a:t>
            </a:r>
            <a:endParaRPr kumimoji="0" lang="en-US" sz="2200" b="0" i="0" u="none" strike="noStrike" kern="1200" cap="none" spc="0" normalizeH="0" baseline="0" noProof="0" dirty="0">
              <a:ln>
                <a:noFill/>
              </a:ln>
              <a:solidFill>
                <a:schemeClr val="tx2">
                  <a:lumMod val="50000"/>
                </a:schemeClr>
              </a:solidFill>
              <a:effectLst/>
              <a:uLnTx/>
              <a:uFillTx/>
              <a:latin typeface="Source Sans Pro" panose="020B0503030403020204" pitchFamily="34" charset="0"/>
              <a:ea typeface="+mn-ea"/>
              <a:cs typeface="+mn-cs"/>
            </a:endParaRPr>
          </a:p>
          <a:p>
            <a:pPr marL="400050" lvl="1" indent="0" fontAlgn="t">
              <a:spcBef>
                <a:spcPts val="0"/>
              </a:spcBef>
              <a:spcAft>
                <a:spcPts val="600"/>
              </a:spcAft>
              <a:buClr>
                <a:srgbClr val="C32032"/>
              </a:buClr>
              <a:buNone/>
              <a:defRPr/>
            </a:pPr>
            <a:endParaRPr lang="en-US" sz="1800" dirty="0">
              <a:solidFill>
                <a:schemeClr val="tx2">
                  <a:lumMod val="50000"/>
                </a:schemeClr>
              </a:solidFill>
              <a:latin typeface="Source Sans Pro" panose="020B0503030403020204" pitchFamily="34" charset="0"/>
            </a:endParaRPr>
          </a:p>
          <a:p>
            <a:endParaRPr lang="en-US" dirty="0"/>
          </a:p>
        </p:txBody>
      </p:sp>
      <p:pic>
        <p:nvPicPr>
          <p:cNvPr id="7" name="Picture 6">
            <a:extLst>
              <a:ext uri="{FF2B5EF4-FFF2-40B4-BE49-F238E27FC236}">
                <a16:creationId xmlns:a16="http://schemas.microsoft.com/office/drawing/2014/main" id="{6889213A-ACCC-4795-A705-6F132C49B92F}"/>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457200" y="2352894"/>
            <a:ext cx="3417184" cy="2152212"/>
          </a:xfrm>
          <a:prstGeom prst="rect">
            <a:avLst/>
          </a:prstGeom>
        </p:spPr>
      </p:pic>
    </p:spTree>
    <p:extLst>
      <p:ext uri="{BB962C8B-B14F-4D97-AF65-F5344CB8AC3E}">
        <p14:creationId xmlns:p14="http://schemas.microsoft.com/office/powerpoint/2010/main" val="2803553398"/>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6.png"/></Relationships>
</file>

<file path=ppt/theme/_rels/theme6.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506413" algn="l" fontAlgn="t">
          <a:spcBef>
            <a:spcPts val="600"/>
          </a:spcBef>
          <a:spcAft>
            <a:spcPts val="600"/>
          </a:spcAft>
          <a:buBlip>
            <a:blip xmlns:r="http://schemas.openxmlformats.org/officeDocument/2006/relationships" r:embed="rId1"/>
          </a:buBlip>
          <a:defRPr sz="3600" dirty="0">
            <a:solidFill>
              <a:srgbClr val="012D47"/>
            </a:solidFill>
          </a:defRPr>
        </a:defPPr>
      </a:lstStyle>
    </a:txDef>
  </a:objectDefaults>
  <a:extraClrSchemeLst/>
  <a:extLst>
    <a:ext uri="{05A4C25C-085E-4340-85A3-A5531E510DB2}">
      <thm15:themeFamily xmlns:thm15="http://schemas.microsoft.com/office/thememl/2012/main" name="VER Branded PPT -Master Slides" id="{D4D6C6D6-D198-462C-B684-63AA3B524DEB}" vid="{DC0170F3-4835-4879-A564-FC1FFDD530FF}"/>
    </a:ext>
  </a:extLst>
</a:theme>
</file>

<file path=ppt/theme/theme12.xml><?xml version="1.0" encoding="utf-8"?>
<a:theme xmlns:a="http://schemas.openxmlformats.org/drawingml/2006/main" name="8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506413" algn="l" fontAlgn="t">
          <a:spcBef>
            <a:spcPts val="600"/>
          </a:spcBef>
          <a:spcAft>
            <a:spcPts val="600"/>
          </a:spcAft>
          <a:buBlip>
            <a:blip xmlns:r="http://schemas.openxmlformats.org/officeDocument/2006/relationships" r:embed="rId1"/>
          </a:buBlip>
          <a:defRPr sz="3600" dirty="0">
            <a:solidFill>
              <a:srgbClr val="012D47"/>
            </a:solidFill>
          </a:defRPr>
        </a:defPPr>
      </a:lstStyle>
    </a:txDef>
  </a:objectDefaults>
  <a:extraClrSchemeLst/>
  <a:extLst>
    <a:ext uri="{05A4C25C-085E-4340-85A3-A5531E510DB2}">
      <thm15:themeFamily xmlns:thm15="http://schemas.microsoft.com/office/thememl/2012/main" name="VER Branded PPT -Master Slides" id="{D4D6C6D6-D198-462C-B684-63AA3B524DEB}" vid="{DC0170F3-4835-4879-A564-FC1FFDD530FF}"/>
    </a:ext>
  </a:extLst>
</a:theme>
</file>

<file path=ppt/theme/theme7.xml><?xml version="1.0" encoding="utf-8"?>
<a:theme xmlns:a="http://schemas.openxmlformats.org/drawingml/2006/main" name="4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TemplateEVerify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4207</TotalTime>
  <Words>4127</Words>
  <Application>Microsoft Office PowerPoint</Application>
  <PresentationFormat>Widescreen</PresentationFormat>
  <Paragraphs>447</Paragraphs>
  <Slides>54</Slides>
  <Notes>22</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54</vt:i4>
      </vt:variant>
    </vt:vector>
  </HeadingPairs>
  <TitlesOfParts>
    <vt:vector size="74" baseType="lpstr">
      <vt:lpstr>Arial</vt:lpstr>
      <vt:lpstr>Calibri</vt:lpstr>
      <vt:lpstr>Calibri Light</vt:lpstr>
      <vt:lpstr>Segoe UI</vt:lpstr>
      <vt:lpstr>Source Sans Pro</vt:lpstr>
      <vt:lpstr>Source Sans Pro Semibold</vt:lpstr>
      <vt:lpstr>source_sans_pro_regular</vt:lpstr>
      <vt:lpstr>Wingdings</vt:lpstr>
      <vt:lpstr>2_Custom Design</vt:lpstr>
      <vt:lpstr>1_TemplateEVerifySlides</vt:lpstr>
      <vt:lpstr>TemplateEVerifySlides</vt:lpstr>
      <vt:lpstr>3_TemplateEVerifySlides</vt:lpstr>
      <vt:lpstr>2_TemplateEVerifySlides</vt:lpstr>
      <vt:lpstr>1_Office Theme</vt:lpstr>
      <vt:lpstr>4_TemplateEVerifySlides</vt:lpstr>
      <vt:lpstr>7_TemplateEVerifySlides</vt:lpstr>
      <vt:lpstr>5_TemplateEVerifySlides</vt:lpstr>
      <vt:lpstr>6_TemplateEVerifySlides</vt:lpstr>
      <vt:lpstr>6_Office Theme</vt:lpstr>
      <vt:lpstr>8_TemplateEVerifySlides</vt:lpstr>
      <vt:lpstr>APA NYC Metro Chapter: Navigating New Form I-9  and Remote Document Examination </vt:lpstr>
      <vt:lpstr>Disclaimer</vt:lpstr>
      <vt:lpstr>Agenda</vt:lpstr>
      <vt:lpstr>Employment Eligibility Verification</vt:lpstr>
      <vt:lpstr>PowerPoint Presentation</vt:lpstr>
      <vt:lpstr>Background</vt:lpstr>
      <vt:lpstr>Authorized Workers</vt:lpstr>
      <vt:lpstr>Form I-9, Employment Eligibility Verification</vt:lpstr>
      <vt:lpstr>Unlawful Conduct</vt:lpstr>
      <vt:lpstr>Immigrant and Employee Rights (IER) </vt:lpstr>
      <vt:lpstr>Form I-9 Exceptions</vt:lpstr>
      <vt:lpstr>Form I-9 Timelines</vt:lpstr>
      <vt:lpstr>Question #1: </vt:lpstr>
      <vt:lpstr>Answer #1: </vt:lpstr>
      <vt:lpstr>Section 1:  Employee Information and Attestation</vt:lpstr>
      <vt:lpstr>Supplement A:  Preparer and/or Translator Certification for Section 1</vt:lpstr>
      <vt:lpstr>Question #2: </vt:lpstr>
      <vt:lpstr>Question #2: </vt:lpstr>
      <vt:lpstr>Lists of Acceptable Documents</vt:lpstr>
      <vt:lpstr>Section 2:  Examining Documents</vt:lpstr>
      <vt:lpstr>Authorized Representative</vt:lpstr>
      <vt:lpstr>Question 3: </vt:lpstr>
      <vt:lpstr>Answer #3: </vt:lpstr>
      <vt:lpstr>Section 2: Photocopying Documents</vt:lpstr>
      <vt:lpstr>Section 2:  Employer or Authorized Representative Review and Verification</vt:lpstr>
      <vt:lpstr>Section 2:  Optional Remote Document Examination</vt:lpstr>
      <vt:lpstr>DHS Alternative Procedure:  Obtain, Examine and Retain Form I-9 Document(s)</vt:lpstr>
      <vt:lpstr>DHS Alternative Procedure:  Annotate Form I-9 </vt:lpstr>
      <vt:lpstr>DHS Alternative Procedure: Conduct E-Verify Process</vt:lpstr>
      <vt:lpstr>Key Questions and Answers</vt:lpstr>
      <vt:lpstr>Key Questions and Answers (Continued) </vt:lpstr>
      <vt:lpstr>COVID-19 Temporary Policy: Form I-9 Requirement Flexibility Ending</vt:lpstr>
      <vt:lpstr>Supplement B: Reverification and Rehires</vt:lpstr>
      <vt:lpstr>Question #4: </vt:lpstr>
      <vt:lpstr>Answer #4: </vt:lpstr>
      <vt:lpstr>Supplement B: Reverification and Rehires</vt:lpstr>
      <vt:lpstr>Storage</vt:lpstr>
      <vt:lpstr>Retention</vt:lpstr>
      <vt:lpstr>Internal Audits</vt:lpstr>
      <vt:lpstr>Correcting Form I-9</vt:lpstr>
      <vt:lpstr>Correcting Form I-9 (Continued) </vt:lpstr>
      <vt:lpstr>Form I-9 Best Practices</vt:lpstr>
      <vt:lpstr>What is E-Verify?</vt:lpstr>
      <vt:lpstr>PowerPoint Presentation</vt:lpstr>
      <vt:lpstr>Confirming Employment Eligibility </vt:lpstr>
      <vt:lpstr>E-Verify Benefits</vt:lpstr>
      <vt:lpstr>E-Verify Process</vt:lpstr>
      <vt:lpstr>E-Verify NextGen – COMING SOON</vt:lpstr>
      <vt:lpstr>Resources</vt:lpstr>
      <vt:lpstr>Customer Support</vt:lpstr>
      <vt:lpstr>Engagement Services:  Free Webinars</vt:lpstr>
      <vt:lpstr>Engagement Services:  Customized Events</vt:lpstr>
      <vt:lpstr>QUESTIONS?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E-Verify and Requirements of Federal Contractors</dc:title>
  <dc:creator>Vivian, Michelle R</dc:creator>
  <cp:lastModifiedBy>Vivian, Michelle R</cp:lastModifiedBy>
  <cp:revision>4</cp:revision>
  <dcterms:created xsi:type="dcterms:W3CDTF">2023-08-02T19:35:06Z</dcterms:created>
  <dcterms:modified xsi:type="dcterms:W3CDTF">2023-09-08T12:47:00Z</dcterms:modified>
</cp:coreProperties>
</file>