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39"/>
  </p:notesMasterIdLst>
  <p:handoutMasterIdLst>
    <p:handoutMasterId r:id="rId40"/>
  </p:handoutMasterIdLst>
  <p:sldIdLst>
    <p:sldId id="398" r:id="rId3"/>
    <p:sldId id="441" r:id="rId4"/>
    <p:sldId id="443" r:id="rId5"/>
    <p:sldId id="611" r:id="rId6"/>
    <p:sldId id="588" r:id="rId7"/>
    <p:sldId id="584" r:id="rId8"/>
    <p:sldId id="585" r:id="rId9"/>
    <p:sldId id="609" r:id="rId10"/>
    <p:sldId id="586" r:id="rId11"/>
    <p:sldId id="610" r:id="rId12"/>
    <p:sldId id="587" r:id="rId13"/>
    <p:sldId id="256" r:id="rId14"/>
    <p:sldId id="297" r:id="rId15"/>
    <p:sldId id="298" r:id="rId16"/>
    <p:sldId id="299" r:id="rId17"/>
    <p:sldId id="307" r:id="rId18"/>
    <p:sldId id="302" r:id="rId19"/>
    <p:sldId id="303" r:id="rId20"/>
    <p:sldId id="304" r:id="rId21"/>
    <p:sldId id="305" r:id="rId22"/>
    <p:sldId id="306" r:id="rId23"/>
    <p:sldId id="308" r:id="rId24"/>
    <p:sldId id="309" r:id="rId25"/>
    <p:sldId id="311" r:id="rId26"/>
    <p:sldId id="312" r:id="rId27"/>
    <p:sldId id="313" r:id="rId28"/>
    <p:sldId id="314" r:id="rId29"/>
    <p:sldId id="315" r:id="rId30"/>
    <p:sldId id="317" r:id="rId31"/>
    <p:sldId id="318" r:id="rId32"/>
    <p:sldId id="320" r:id="rId33"/>
    <p:sldId id="321" r:id="rId34"/>
    <p:sldId id="592" r:id="rId35"/>
    <p:sldId id="591" r:id="rId36"/>
    <p:sldId id="322" r:id="rId37"/>
    <p:sldId id="323" r:id="rId38"/>
  </p:sldIdLst>
  <p:sldSz cx="9144000" cy="6858000" type="screen4x3"/>
  <p:notesSz cx="6950075" cy="9236075"/>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06"/>
    <a:srgbClr val="4C9A18"/>
    <a:srgbClr val="DB1E31"/>
    <a:srgbClr val="A2813C"/>
    <a:srgbClr val="E0B351"/>
    <a:srgbClr val="5F5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76" autoAdjust="0"/>
  </p:normalViewPr>
  <p:slideViewPr>
    <p:cSldViewPr snapToGrid="0" snapToObjects="1">
      <p:cViewPr varScale="1">
        <p:scale>
          <a:sx n="92" d="100"/>
          <a:sy n="92" d="100"/>
        </p:scale>
        <p:origin x="15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120" y="4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2329" cy="4621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defTabSz="461696">
              <a:defRPr sz="1200">
                <a:latin typeface="Calibri" pitchFamily="34" charset="0"/>
              </a:defRPr>
            </a:lvl1pPr>
          </a:lstStyle>
          <a:p>
            <a:endParaRPr lang="en-US"/>
          </a:p>
        </p:txBody>
      </p:sp>
      <p:sp>
        <p:nvSpPr>
          <p:cNvPr id="3" name="Date Placeholder 2"/>
          <p:cNvSpPr>
            <a:spLocks noGrp="1"/>
          </p:cNvSpPr>
          <p:nvPr>
            <p:ph type="dt" sz="quarter" idx="1"/>
          </p:nvPr>
        </p:nvSpPr>
        <p:spPr bwMode="auto">
          <a:xfrm>
            <a:off x="3936173" y="0"/>
            <a:ext cx="3012329" cy="4621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defTabSz="461696">
              <a:defRPr sz="1200">
                <a:latin typeface="Calibri" pitchFamily="34" charset="0"/>
              </a:defRPr>
            </a:lvl1pPr>
          </a:lstStyle>
          <a:p>
            <a:fld id="{60C609EA-5C93-4DBB-B2CB-912FC58DAD87}" type="datetime1">
              <a:rPr lang="en-US"/>
              <a:pPr/>
              <a:t>04/26/2023</a:t>
            </a:fld>
            <a:endParaRPr lang="en-US"/>
          </a:p>
        </p:txBody>
      </p:sp>
      <p:sp>
        <p:nvSpPr>
          <p:cNvPr id="4" name="Footer Placeholder 3"/>
          <p:cNvSpPr>
            <a:spLocks noGrp="1"/>
          </p:cNvSpPr>
          <p:nvPr>
            <p:ph type="ftr" sz="quarter" idx="2"/>
          </p:nvPr>
        </p:nvSpPr>
        <p:spPr bwMode="auto">
          <a:xfrm>
            <a:off x="0" y="8772378"/>
            <a:ext cx="3012329" cy="46212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defTabSz="461696">
              <a:defRPr sz="12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936173" y="8772378"/>
            <a:ext cx="3012329" cy="46212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defTabSz="461696">
              <a:defRPr sz="1200">
                <a:latin typeface="Calibri" pitchFamily="34" charset="0"/>
              </a:defRPr>
            </a:lvl1pPr>
          </a:lstStyle>
          <a:p>
            <a:fld id="{99234CD3-3FEA-48FA-A5A7-3DB27CC5E960}" type="slidenum">
              <a:rPr lang="en-US"/>
              <a:pPr/>
              <a:t>‹#›</a:t>
            </a:fld>
            <a:endParaRPr lang="en-US"/>
          </a:p>
        </p:txBody>
      </p:sp>
    </p:spTree>
    <p:extLst>
      <p:ext uri="{BB962C8B-B14F-4D97-AF65-F5344CB8AC3E}">
        <p14:creationId xmlns:p14="http://schemas.microsoft.com/office/powerpoint/2010/main" val="79896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2329" cy="4621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defTabSz="461696">
              <a:defRPr sz="1200">
                <a:latin typeface="Calibri" pitchFamily="34" charset="0"/>
              </a:defRPr>
            </a:lvl1pPr>
          </a:lstStyle>
          <a:p>
            <a:endParaRPr lang="en-US"/>
          </a:p>
        </p:txBody>
      </p:sp>
      <p:sp>
        <p:nvSpPr>
          <p:cNvPr id="3" name="Date Placeholder 2"/>
          <p:cNvSpPr>
            <a:spLocks noGrp="1"/>
          </p:cNvSpPr>
          <p:nvPr>
            <p:ph type="dt" idx="1"/>
          </p:nvPr>
        </p:nvSpPr>
        <p:spPr bwMode="auto">
          <a:xfrm>
            <a:off x="3936173" y="0"/>
            <a:ext cx="3012329" cy="4621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defTabSz="461696">
              <a:defRPr sz="1200">
                <a:latin typeface="Calibri" pitchFamily="34" charset="0"/>
              </a:defRPr>
            </a:lvl1pPr>
          </a:lstStyle>
          <a:p>
            <a:fld id="{7E0B0835-DD9B-4465-9E35-628383B5B040}" type="datetime1">
              <a:rPr lang="en-US"/>
              <a:pPr/>
              <a:t>04/26/2023</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wrap="square" lIns="90763" tIns="45382" rIns="90763" bIns="45382"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bwMode="auto">
          <a:xfrm>
            <a:off x="695637" y="4387767"/>
            <a:ext cx="5558801" cy="4155919"/>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auto">
          <a:xfrm>
            <a:off x="0" y="8772378"/>
            <a:ext cx="3012329" cy="46212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defTabSz="461696">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36173" y="8772378"/>
            <a:ext cx="3012329" cy="46212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defTabSz="461696">
              <a:defRPr sz="1200">
                <a:latin typeface="Calibri" pitchFamily="34" charset="0"/>
              </a:defRPr>
            </a:lvl1pPr>
          </a:lstStyle>
          <a:p>
            <a:fld id="{DC5E6EEB-424F-4CA5-BCC8-916C05993E96}" type="slidenum">
              <a:rPr lang="en-US"/>
              <a:pPr/>
              <a:t>‹#›</a:t>
            </a:fld>
            <a:endParaRPr lang="en-US"/>
          </a:p>
        </p:txBody>
      </p:sp>
    </p:spTree>
    <p:extLst>
      <p:ext uri="{BB962C8B-B14F-4D97-AF65-F5344CB8AC3E}">
        <p14:creationId xmlns:p14="http://schemas.microsoft.com/office/powerpoint/2010/main" val="2112365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47689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41303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22304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12</a:t>
            </a:fld>
            <a:endParaRPr lang="en-US"/>
          </a:p>
        </p:txBody>
      </p:sp>
    </p:spTree>
    <p:extLst>
      <p:ext uri="{BB962C8B-B14F-4D97-AF65-F5344CB8AC3E}">
        <p14:creationId xmlns:p14="http://schemas.microsoft.com/office/powerpoint/2010/main" val="168014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13</a:t>
            </a:fld>
            <a:endParaRPr lang="en-US"/>
          </a:p>
        </p:txBody>
      </p:sp>
    </p:spTree>
    <p:extLst>
      <p:ext uri="{BB962C8B-B14F-4D97-AF65-F5344CB8AC3E}">
        <p14:creationId xmlns:p14="http://schemas.microsoft.com/office/powerpoint/2010/main" val="12450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14</a:t>
            </a:fld>
            <a:endParaRPr lang="en-US"/>
          </a:p>
        </p:txBody>
      </p:sp>
    </p:spTree>
    <p:extLst>
      <p:ext uri="{BB962C8B-B14F-4D97-AF65-F5344CB8AC3E}">
        <p14:creationId xmlns:p14="http://schemas.microsoft.com/office/powerpoint/2010/main" val="124502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15</a:t>
            </a:fld>
            <a:endParaRPr lang="en-US"/>
          </a:p>
        </p:txBody>
      </p:sp>
    </p:spTree>
    <p:extLst>
      <p:ext uri="{BB962C8B-B14F-4D97-AF65-F5344CB8AC3E}">
        <p14:creationId xmlns:p14="http://schemas.microsoft.com/office/powerpoint/2010/main" val="124502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16</a:t>
            </a:fld>
            <a:endParaRPr lang="en-US"/>
          </a:p>
        </p:txBody>
      </p:sp>
    </p:spTree>
    <p:extLst>
      <p:ext uri="{BB962C8B-B14F-4D97-AF65-F5344CB8AC3E}">
        <p14:creationId xmlns:p14="http://schemas.microsoft.com/office/powerpoint/2010/main" val="1595732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817"/>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17</a:t>
            </a:fld>
            <a:endParaRPr lang="en-US"/>
          </a:p>
        </p:txBody>
      </p:sp>
    </p:spTree>
    <p:extLst>
      <p:ext uri="{BB962C8B-B14F-4D97-AF65-F5344CB8AC3E}">
        <p14:creationId xmlns:p14="http://schemas.microsoft.com/office/powerpoint/2010/main" val="176740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18</a:t>
            </a:fld>
            <a:endParaRPr lang="en-US"/>
          </a:p>
        </p:txBody>
      </p:sp>
    </p:spTree>
    <p:extLst>
      <p:ext uri="{BB962C8B-B14F-4D97-AF65-F5344CB8AC3E}">
        <p14:creationId xmlns:p14="http://schemas.microsoft.com/office/powerpoint/2010/main" val="176740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19</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85437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20</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817"/>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21</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22</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23</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24</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25</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26</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27</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28</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29</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255487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30</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31</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32</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461696"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1696"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514827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461696"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1696"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51523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DC5E6EEB-424F-4CA5-BCC8-916C05993E96}" type="slidenum">
              <a:rPr lang="en-US" smtClean="0"/>
              <a:pPr/>
              <a:t>35</a:t>
            </a:fld>
            <a:endParaRPr lang="en-US"/>
          </a:p>
        </p:txBody>
      </p:sp>
    </p:spTree>
    <p:extLst>
      <p:ext uri="{BB962C8B-B14F-4D97-AF65-F5344CB8AC3E}">
        <p14:creationId xmlns:p14="http://schemas.microsoft.com/office/powerpoint/2010/main" val="787017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1696"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1696"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9420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85437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50492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370047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412127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103635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578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B9C92603-5705-42F8-90A2-8333761306DD}" type="datetime1">
              <a:rPr lang="en-US"/>
              <a:pPr/>
              <a:t>04/26/2023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29B72851-259F-42D9-90E7-C0BC9DF5F2B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2" y="1"/>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2389"/>
              </a:solidFill>
            </a:endParaRPr>
          </a:p>
        </p:txBody>
      </p:sp>
      <p:sp>
        <p:nvSpPr>
          <p:cNvPr id="2" name="Title 1"/>
          <p:cNvSpPr>
            <a:spLocks noGrp="1"/>
          </p:cNvSpPr>
          <p:nvPr>
            <p:ph type="title" hasCustomPrompt="1"/>
          </p:nvPr>
        </p:nvSpPr>
        <p:spPr>
          <a:xfrm>
            <a:off x="457200" y="2"/>
            <a:ext cx="8229600" cy="1371600"/>
          </a:xfrm>
        </p:spPr>
        <p:txBody>
          <a:bodyPr>
            <a:normAutofit/>
          </a:bodyPr>
          <a:lstStyle>
            <a:lvl1pPr>
              <a:defRPr sz="4000" b="1">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820" y="5907699"/>
            <a:ext cx="8086360" cy="670561"/>
          </a:xfrm>
          <a:prstGeom prst="rect">
            <a:avLst/>
          </a:prstGeom>
        </p:spPr>
      </p:pic>
    </p:spTree>
    <p:extLst>
      <p:ext uri="{BB962C8B-B14F-4D97-AF65-F5344CB8AC3E}">
        <p14:creationId xmlns:p14="http://schemas.microsoft.com/office/powerpoint/2010/main" val="4417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F592A-B352-437C-A23E-1B9C09A2CB2E}"/>
              </a:ext>
            </a:extLst>
          </p:cNvPr>
          <p:cNvPicPr>
            <a:picLocks noChangeAspect="1"/>
          </p:cNvPicPr>
          <p:nvPr userDrawn="1"/>
        </p:nvPicPr>
        <p:blipFill>
          <a:blip r:embed="rId2"/>
          <a:stretch>
            <a:fillRect/>
          </a:stretch>
        </p:blipFill>
        <p:spPr>
          <a:xfrm>
            <a:off x="599056" y="5868464"/>
            <a:ext cx="4988354" cy="660195"/>
          </a:xfrm>
          <a:prstGeom prst="rect">
            <a:avLst/>
          </a:prstGeom>
        </p:spPr>
      </p:pic>
      <p:pic>
        <p:nvPicPr>
          <p:cNvPr id="6" name="Picture 5">
            <a:extLst>
              <a:ext uri="{FF2B5EF4-FFF2-40B4-BE49-F238E27FC236}">
                <a16:creationId xmlns:a16="http://schemas.microsoft.com/office/drawing/2014/main" id="{09C52377-C991-4846-871E-CB77FEBC68BA}"/>
              </a:ext>
            </a:extLst>
          </p:cNvPr>
          <p:cNvPicPr>
            <a:picLocks noChangeAspect="1"/>
          </p:cNvPicPr>
          <p:nvPr userDrawn="1"/>
        </p:nvPicPr>
        <p:blipFill>
          <a:blip r:embed="rId3"/>
          <a:stretch>
            <a:fillRect/>
          </a:stretch>
        </p:blipFill>
        <p:spPr>
          <a:xfrm>
            <a:off x="7478144" y="5968991"/>
            <a:ext cx="1066800" cy="377110"/>
          </a:xfrm>
          <a:prstGeom prst="rect">
            <a:avLst/>
          </a:prstGeom>
        </p:spPr>
      </p:pic>
    </p:spTree>
    <p:extLst>
      <p:ext uri="{BB962C8B-B14F-4D97-AF65-F5344CB8AC3E}">
        <p14:creationId xmlns:p14="http://schemas.microsoft.com/office/powerpoint/2010/main" val="150478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4102273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2855738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344928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33944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820" y="5868351"/>
            <a:ext cx="8086360" cy="670561"/>
          </a:xfrm>
          <a:prstGeom prst="rect">
            <a:avLst/>
          </a:prstGeom>
        </p:spPr>
      </p:pic>
    </p:spTree>
    <p:extLst>
      <p:ext uri="{BB962C8B-B14F-4D97-AF65-F5344CB8AC3E}">
        <p14:creationId xmlns:p14="http://schemas.microsoft.com/office/powerpoint/2010/main" val="391610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2" y="1"/>
            <a:ext cx="9144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238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820" y="5868351"/>
            <a:ext cx="8086360" cy="670561"/>
          </a:xfrm>
          <a:prstGeom prst="rect">
            <a:avLst/>
          </a:prstGeom>
        </p:spPr>
      </p:pic>
    </p:spTree>
    <p:extLst>
      <p:ext uri="{BB962C8B-B14F-4D97-AF65-F5344CB8AC3E}">
        <p14:creationId xmlns:p14="http://schemas.microsoft.com/office/powerpoint/2010/main" val="329675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420496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dirty="0"/>
          </a:p>
        </p:txBody>
      </p:sp>
      <p:pic>
        <p:nvPicPr>
          <p:cNvPr id="8" name="Picture 7">
            <a:extLst>
              <a:ext uri="{FF2B5EF4-FFF2-40B4-BE49-F238E27FC236}">
                <a16:creationId xmlns:a16="http://schemas.microsoft.com/office/drawing/2014/main" id="{09C52377-C991-4846-871E-CB77FEBC68BA}"/>
              </a:ext>
            </a:extLst>
          </p:cNvPr>
          <p:cNvPicPr>
            <a:picLocks noChangeAspect="1"/>
          </p:cNvPicPr>
          <p:nvPr userDrawn="1"/>
        </p:nvPicPr>
        <p:blipFill>
          <a:blip r:embed="rId2"/>
          <a:stretch>
            <a:fillRect/>
          </a:stretch>
        </p:blipFill>
        <p:spPr>
          <a:xfrm>
            <a:off x="7478144" y="5968991"/>
            <a:ext cx="1066800" cy="377110"/>
          </a:xfrm>
          <a:prstGeom prst="rect">
            <a:avLst/>
          </a:prstGeom>
        </p:spPr>
      </p:pic>
    </p:spTree>
    <p:extLst>
      <p:ext uri="{BB962C8B-B14F-4D97-AF65-F5344CB8AC3E}">
        <p14:creationId xmlns:p14="http://schemas.microsoft.com/office/powerpoint/2010/main" val="126694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04/26/2023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dirty="0"/>
          </a:p>
        </p:txBody>
      </p:sp>
      <p:pic>
        <p:nvPicPr>
          <p:cNvPr id="10" name="Picture 9">
            <a:extLst>
              <a:ext uri="{FF2B5EF4-FFF2-40B4-BE49-F238E27FC236}">
                <a16:creationId xmlns:a16="http://schemas.microsoft.com/office/drawing/2014/main" id="{09C52377-C991-4846-871E-CB77FEBC68BA}"/>
              </a:ext>
            </a:extLst>
          </p:cNvPr>
          <p:cNvPicPr>
            <a:picLocks noChangeAspect="1"/>
          </p:cNvPicPr>
          <p:nvPr userDrawn="1"/>
        </p:nvPicPr>
        <p:blipFill>
          <a:blip r:embed="rId2"/>
          <a:stretch>
            <a:fillRect/>
          </a:stretch>
        </p:blipFill>
        <p:spPr>
          <a:xfrm>
            <a:off x="7478144" y="5968991"/>
            <a:ext cx="1066800" cy="377110"/>
          </a:xfrm>
          <a:prstGeom prst="rect">
            <a:avLst/>
          </a:prstGeom>
        </p:spPr>
      </p:pic>
    </p:spTree>
    <p:extLst>
      <p:ext uri="{BB962C8B-B14F-4D97-AF65-F5344CB8AC3E}">
        <p14:creationId xmlns:p14="http://schemas.microsoft.com/office/powerpoint/2010/main" val="174085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2000" b="-2000"/>
          </a:stretch>
        </a:blipFill>
        <a:effectLst/>
      </p:bgPr>
    </p:bg>
    <p:spTree>
      <p:nvGrpSpPr>
        <p:cNvPr id="1" name=""/>
        <p:cNvGrpSpPr/>
        <p:nvPr/>
      </p:nvGrpSpPr>
      <p:grpSpPr>
        <a:xfrm>
          <a:off x="0" y="0"/>
          <a:ext cx="0" cy="0"/>
          <a:chOff x="0" y="0"/>
          <a:chExt cx="0" cy="0"/>
        </a:xfrm>
      </p:grpSpPr>
      <p:pic>
        <p:nvPicPr>
          <p:cNvPr id="1026" name="Picture 6" descr="DOL_PowerpointTemplate_Master_v2.pdf"/>
          <p:cNvPicPr>
            <a:picLocks noChangeAspect="1"/>
          </p:cNvPicPr>
          <p:nvPr/>
        </p:nvPicPr>
        <p:blipFill>
          <a:blip r:embed="rId7"/>
          <a:srcRect/>
          <a:stretch>
            <a:fillRect/>
          </a:stretch>
        </p:blipFill>
        <p:spPr bwMode="auto">
          <a:xfrm>
            <a:off x="-20638" y="-112713"/>
            <a:ext cx="9305926" cy="7083426"/>
          </a:xfrm>
          <a:prstGeom prst="rect">
            <a:avLst/>
          </a:prstGeom>
          <a:noFill/>
          <a:ln w="9525">
            <a:noFill/>
            <a:miter lim="800000"/>
            <a:headEnd/>
            <a:tailEnd/>
          </a:ln>
        </p:spPr>
      </p:pic>
      <p:pic>
        <p:nvPicPr>
          <p:cNvPr id="1027" name="Picture 2" descr="FooterText.pdf"/>
          <p:cNvPicPr>
            <a:picLocks noChangeAspect="1"/>
          </p:cNvPicPr>
          <p:nvPr/>
        </p:nvPicPr>
        <p:blipFill>
          <a:blip r:embed="rId8"/>
          <a:srcRect t="85403" r="44914"/>
          <a:stretch>
            <a:fillRect/>
          </a:stretch>
        </p:blipFill>
        <p:spPr bwMode="auto">
          <a:xfrm>
            <a:off x="284163" y="6237288"/>
            <a:ext cx="2878137"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4" r:id="rId2"/>
    <p:sldLayoutId id="2147483675" r:id="rId3"/>
    <p:sldLayoutId id="2147483676"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04/26/2023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8820" y="5868351"/>
            <a:ext cx="8086360" cy="670561"/>
          </a:xfrm>
          <a:prstGeom prst="rect">
            <a:avLst/>
          </a:prstGeom>
        </p:spPr>
      </p:pic>
    </p:spTree>
    <p:extLst>
      <p:ext uri="{BB962C8B-B14F-4D97-AF65-F5344CB8AC3E}">
        <p14:creationId xmlns:p14="http://schemas.microsoft.com/office/powerpoint/2010/main" val="19295320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agencies/whd/fact-sheets/39-14c-subminimum-wag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l.gov/agencies/whd/fact-sheets/26-H2A"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www.dol.gov/sites/dolgov/files/WHD/legacy/files/whdfs62.pdf" TargetMode="External"/><Relationship Id="rId4" Type="http://schemas.openxmlformats.org/officeDocument/2006/relationships/hyperlink" Target="https://www.dol.gov/agencies/whd/fact-sheets/78-h2b-overvie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20/chapter-V/part-65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ecfr.gov/current/title-29/subtitle-B/chapter-V/subchapter-A/part-50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dol.gov/agencies/whd/contact/local-offic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dol.gov/agencies/whd/fact-sheets/44-flsa-visits-to-employer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l.gov/agencies/whd/immigration/h2b"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dol.gov/agencies/whd"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mailto:decker.sarah@dol.gov" TargetMode="External"/><Relationship Id="rId4" Type="http://schemas.openxmlformats.org/officeDocument/2006/relationships/hyperlink" Target="https://www.dol.gov/agencies/whd/contac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dol.gov/agencies/whd/fact-sheets/62-index-h1b" TargetMode="External"/><Relationship Id="rId13" Type="http://schemas.openxmlformats.org/officeDocument/2006/relationships/image" Target="../media/image11.png"/><Relationship Id="rId3" Type="http://schemas.openxmlformats.org/officeDocument/2006/relationships/hyperlink" Target="https://www.dol.gov/agencies/whd/fact-sheets/14-flsa-coverage" TargetMode="External"/><Relationship Id="rId7" Type="http://schemas.openxmlformats.org/officeDocument/2006/relationships/hyperlink" Target="https://www.dol.gov/agencies/whd/fact-sheets/78-h2b-overview" TargetMode="External"/><Relationship Id="rId12" Type="http://schemas.openxmlformats.org/officeDocument/2006/relationships/hyperlink" Target="https://www.dol.gov/agencies/whd/fact-sheets/51-osh-act-field-sanitation"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www.dol.gov/agencies/whd/fact-sheets/26-H2A" TargetMode="External"/><Relationship Id="rId11" Type="http://schemas.openxmlformats.org/officeDocument/2006/relationships/hyperlink" Target="https://www.dol.gov/agencies/whd/fact-sheets/67-sca" TargetMode="External"/><Relationship Id="rId5" Type="http://schemas.openxmlformats.org/officeDocument/2006/relationships/hyperlink" Target="https://www.dol.gov/agencies/whd/fact-sheets/49-mspa" TargetMode="External"/><Relationship Id="rId10" Type="http://schemas.openxmlformats.org/officeDocument/2006/relationships/image" Target="../media/image10.png"/><Relationship Id="rId4" Type="http://schemas.openxmlformats.org/officeDocument/2006/relationships/hyperlink" Target="https://www.dol.gov/agencies/whd/fact-sheets/28-fmla" TargetMode="External"/><Relationship Id="rId9" Type="http://schemas.openxmlformats.org/officeDocument/2006/relationships/hyperlink" Target="https://www.dol.gov/agencies/whd/fact-sheets/66-dbra" TargetMode="External"/><Relationship Id="rId14" Type="http://schemas.openxmlformats.org/officeDocument/2006/relationships/hyperlink" Target="https://www.dol.gov/agencies/whd/fact-sheets/36-epp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dol.gov/agencies/whd/fact-sheets/14-flsa-coverag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agencies/whd/fact-sheets/43-child-labor-non-agricultur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www.dol.gov/newsroom/releases/whd/whd2023021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dol.gov/agencies/whd/fact-sheets/73-flsa-break-time-nursing-mother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descr="Blue background color"/>
          <p:cNvSpPr/>
          <p:nvPr/>
        </p:nvSpPr>
        <p:spPr>
          <a:xfrm>
            <a:off x="-421" y="0"/>
            <a:ext cx="9144000" cy="539039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172389"/>
              </a:solidFill>
              <a:effectLst/>
              <a:uLnTx/>
              <a:uFillTx/>
              <a:latin typeface="Calibri"/>
              <a:ea typeface="+mn-ea"/>
              <a:cs typeface="+mn-cs"/>
            </a:endParaRPr>
          </a:p>
        </p:txBody>
      </p:sp>
      <p:pic>
        <p:nvPicPr>
          <p:cNvPr id="37" name="Picture 36" descr="Vector image of three workers side by side: construction worker, grocery worker, restaurant server." title="Three workers side by side">
            <a:extLst>
              <a:ext uri="{FF2B5EF4-FFF2-40B4-BE49-F238E27FC236}">
                <a16:creationId xmlns:a16="http://schemas.microsoft.com/office/drawing/2014/main" id="{1233F8E3-7C47-44AB-90A7-4668F6921C04}"/>
              </a:ext>
            </a:extLst>
          </p:cNvPr>
          <p:cNvPicPr>
            <a:picLocks noChangeAspect="1"/>
          </p:cNvPicPr>
          <p:nvPr/>
        </p:nvPicPr>
        <p:blipFill>
          <a:blip r:embed="rId3"/>
          <a:stretch>
            <a:fillRect/>
          </a:stretch>
        </p:blipFill>
        <p:spPr>
          <a:xfrm>
            <a:off x="3148758" y="1340534"/>
            <a:ext cx="2845642" cy="1180270"/>
          </a:xfrm>
          <a:prstGeom prst="rect">
            <a:avLst/>
          </a:prstGeom>
        </p:spPr>
      </p:pic>
      <p:sp>
        <p:nvSpPr>
          <p:cNvPr id="2" name="Title 1"/>
          <p:cNvSpPr>
            <a:spLocks noGrp="1"/>
          </p:cNvSpPr>
          <p:nvPr>
            <p:ph type="ctrTitle"/>
          </p:nvPr>
        </p:nvSpPr>
        <p:spPr>
          <a:xfrm>
            <a:off x="685800" y="2998878"/>
            <a:ext cx="7772400" cy="2199422"/>
          </a:xfrm>
        </p:spPr>
        <p:txBody>
          <a:bodyPr>
            <a:noAutofit/>
          </a:bodyPr>
          <a:lstStyle/>
          <a:p>
            <a:pPr>
              <a:lnSpc>
                <a:spcPct val="80000"/>
              </a:lnSpc>
            </a:pPr>
            <a:r>
              <a:rPr lang="en-US" sz="5400" b="1" spc="300" dirty="0">
                <a:solidFill>
                  <a:schemeClr val="bg1"/>
                </a:solidFill>
                <a:cs typeface="Arial" panose="020B0604020202020204" pitchFamily="34" charset="0"/>
              </a:rPr>
              <a:t>OVERVIEW:</a:t>
            </a:r>
            <a:br>
              <a:rPr lang="en-US" sz="5400" b="1" spc="300" dirty="0">
                <a:solidFill>
                  <a:schemeClr val="bg1"/>
                </a:solidFill>
                <a:cs typeface="Arial" panose="020B0604020202020204" pitchFamily="34" charset="0"/>
              </a:rPr>
            </a:br>
            <a:r>
              <a:rPr lang="en-US" sz="5400" b="1" spc="300" dirty="0">
                <a:solidFill>
                  <a:schemeClr val="bg1"/>
                </a:solidFill>
                <a:cs typeface="Arial" panose="020B0604020202020204" pitchFamily="34" charset="0"/>
              </a:rPr>
              <a:t>WAGE AND HOUR DIVISION</a:t>
            </a:r>
            <a:br>
              <a:rPr lang="en-US" sz="5400" b="1" spc="300" dirty="0">
                <a:solidFill>
                  <a:schemeClr val="bg1"/>
                </a:solidFill>
                <a:cs typeface="Arial" panose="020B0604020202020204" pitchFamily="34" charset="0"/>
              </a:rPr>
            </a:br>
            <a:endParaRPr lang="en-US" sz="5400" dirty="0"/>
          </a:p>
        </p:txBody>
      </p:sp>
      <p:pic>
        <p:nvPicPr>
          <p:cNvPr id="3" name="Picture 2" descr="Department of Labor seal and Wage and Hour logo with text Wage and Hour Division, United States Department of Labor, dol.gov/agencies/whd,1-866487-9248." title="Foo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99" y="5868464"/>
            <a:ext cx="8086360" cy="670561"/>
          </a:xfrm>
          <a:prstGeom prst="rect">
            <a:avLst/>
          </a:prstGeom>
        </p:spPr>
      </p:pic>
    </p:spTree>
    <p:extLst>
      <p:ext uri="{BB962C8B-B14F-4D97-AF65-F5344CB8AC3E}">
        <p14:creationId xmlns:p14="http://schemas.microsoft.com/office/powerpoint/2010/main" val="12280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The FLSA and Section 14(c)</a:t>
            </a:r>
            <a:endParaRPr lang="en-US" dirty="0"/>
          </a:p>
        </p:txBody>
      </p:sp>
      <p:sp>
        <p:nvSpPr>
          <p:cNvPr id="3" name="TextBox 2">
            <a:extLst>
              <a:ext uri="{FF2B5EF4-FFF2-40B4-BE49-F238E27FC236}">
                <a16:creationId xmlns:a16="http://schemas.microsoft.com/office/drawing/2014/main" id="{0BF463B3-D0C8-4F4B-98AA-5A127D194253}"/>
              </a:ext>
            </a:extLst>
          </p:cNvPr>
          <p:cNvSpPr txBox="1"/>
          <p:nvPr/>
        </p:nvSpPr>
        <p:spPr>
          <a:xfrm>
            <a:off x="777669" y="1619676"/>
            <a:ext cx="7438053" cy="4293483"/>
          </a:xfrm>
          <a:prstGeom prst="rect">
            <a:avLst/>
          </a:prstGeom>
          <a:noFill/>
        </p:spPr>
        <p:txBody>
          <a:bodyPr wrap="square" rtlCol="0">
            <a:spAutoFit/>
          </a:bodyPr>
          <a:lstStyle/>
          <a:p>
            <a:pPr marL="0" marR="0" lvl="0" indent="-274320" algn="ctr" defTabSz="457200" rtl="0" eaLnBrk="1" fontAlgn="auto" latinLnBrk="0" hangingPunct="1">
              <a:lnSpc>
                <a:spcPct val="100000"/>
              </a:lnSpc>
              <a:spcBef>
                <a:spcPct val="0"/>
              </a:spcBef>
              <a:spcAft>
                <a:spcPts val="0"/>
              </a:spcAft>
              <a:buClrTx/>
              <a:buSzTx/>
              <a:buFont typeface="Wingdings 2"/>
              <a:buNone/>
              <a:tabLst/>
              <a:defRPr/>
            </a:pPr>
            <a:r>
              <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rPr>
              <a:t>Section 14(c) of the FLSA a</a:t>
            </a:r>
            <a:r>
              <a:rPr kumimoji="0" lang="en-US" sz="1700" b="0" i="0" u="none" strike="noStrike" kern="1200" cap="none" spc="0" normalizeH="0" baseline="0" noProof="0" dirty="0" err="1">
                <a:ln>
                  <a:noFill/>
                </a:ln>
                <a:solidFill>
                  <a:prstClr val="black"/>
                </a:solidFill>
                <a:effectLst/>
                <a:uLnTx/>
                <a:uFillTx/>
                <a:latin typeface="Calibri"/>
                <a:ea typeface="ヒラギノ角ゴ Pro W3" charset="-128"/>
                <a:cs typeface="+mn-cs"/>
              </a:rPr>
              <a:t>uthorizes</a:t>
            </a:r>
            <a:r>
              <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rPr>
              <a:t> the employment of workers with disabilities at subminimum wages when their disabilities impair their productivity </a:t>
            </a:r>
          </a:p>
          <a:p>
            <a:pPr marL="0" marR="0" lvl="0" indent="-274320" algn="ctr" defTabSz="457200" rtl="0" eaLnBrk="1" fontAlgn="auto" latinLnBrk="0" hangingPunct="1">
              <a:lnSpc>
                <a:spcPct val="100000"/>
              </a:lnSpc>
              <a:spcBef>
                <a:spcPct val="0"/>
              </a:spcBef>
              <a:spcAft>
                <a:spcPts val="0"/>
              </a:spcAft>
              <a:buClrTx/>
              <a:buSzTx/>
              <a:buFont typeface="Wingdings 2"/>
              <a:buNone/>
              <a:tabLst/>
              <a:defRPr/>
            </a:pPr>
            <a:r>
              <a:rPr kumimoji="0" lang="en-US" sz="1700" b="0" i="1" u="none" strike="noStrike" kern="1200" cap="none" spc="0" normalizeH="0" baseline="0" noProof="0" dirty="0">
                <a:ln>
                  <a:noFill/>
                </a:ln>
                <a:solidFill>
                  <a:prstClr val="black"/>
                </a:solidFill>
                <a:effectLst/>
                <a:uLnTx/>
                <a:uFillTx/>
                <a:latin typeface="Calibri"/>
                <a:ea typeface="ヒラギノ角ゴ Pro W3" charset="-128"/>
                <a:cs typeface="+mn-cs"/>
              </a:rPr>
              <a:t>for the work being performed</a:t>
            </a:r>
            <a:r>
              <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rPr>
              <a:t>.</a:t>
            </a: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rPr>
              <a:t>A subminimum wage (SMW) can be paid to workers with disabilities when their disability impairs their productive and earning capacities for the work being performed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700" b="0" i="0" u="none" strike="sngStrike" kern="1200" cap="none" spc="0" normalizeH="0" baseline="0" noProof="0" dirty="0">
              <a:ln>
                <a:noFill/>
              </a:ln>
              <a:solidFill>
                <a:prstClr val="black"/>
              </a:solidFill>
              <a:effectLst/>
              <a:uLnTx/>
              <a:uFillTx/>
              <a:latin typeface="Calibri"/>
              <a:ea typeface="ヒラギノ角ゴ Pro W3"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rPr>
              <a:t>SMW must be </a:t>
            </a:r>
            <a:r>
              <a:rPr kumimoji="0" lang="en-US" sz="1700" b="0" i="1" u="none" strike="noStrike" kern="1200" cap="none" spc="0" normalizeH="0" baseline="0" noProof="0" dirty="0">
                <a:ln>
                  <a:noFill/>
                </a:ln>
                <a:solidFill>
                  <a:prstClr val="black"/>
                </a:solidFill>
                <a:effectLst/>
                <a:uLnTx/>
                <a:uFillTx/>
                <a:latin typeface="Calibri"/>
                <a:ea typeface="ヒラギノ角ゴ Pro W3" charset="-128"/>
                <a:cs typeface="+mn-cs"/>
              </a:rPr>
              <a:t>commensurate</a:t>
            </a:r>
            <a:r>
              <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rPr>
              <a:t> with the workers’ productivity as compared to the wage and productivity of experienced workers who are not disabled for the work</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ヒラギノ角ゴ Pro W3" charset="-128"/>
                <a:cs typeface="+mn-cs"/>
              </a:rPr>
              <a:t>SMW can only be paid when authorized by a certificate issued to the employer by DOL. Employing a worker with a disability does not in and of itself justify the payment of a SMW.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
        <p:nvSpPr>
          <p:cNvPr id="5" name="TextBox 4">
            <a:extLst>
              <a:ext uri="{FF2B5EF4-FFF2-40B4-BE49-F238E27FC236}">
                <a16:creationId xmlns:a16="http://schemas.microsoft.com/office/drawing/2014/main" id="{9F9943C2-6398-4E11-87F0-8FD8A45ACC8B}"/>
              </a:ext>
            </a:extLst>
          </p:cNvPr>
          <p:cNvSpPr txBox="1"/>
          <p:nvPr/>
        </p:nvSpPr>
        <p:spPr>
          <a:xfrm>
            <a:off x="7267697" y="5592454"/>
            <a:ext cx="1405962" cy="338554"/>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hlinkClick r:id="rId3"/>
              </a:rPr>
              <a:t>Fact Sheet #39</a:t>
            </a:r>
            <a:endPar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255747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The Visa Programs</a:t>
            </a:r>
            <a:endParaRPr lang="en-US" dirty="0"/>
          </a:p>
        </p:txBody>
      </p:sp>
      <p:sp>
        <p:nvSpPr>
          <p:cNvPr id="3" name="Rectangle 3">
            <a:extLst>
              <a:ext uri="{FF2B5EF4-FFF2-40B4-BE49-F238E27FC236}">
                <a16:creationId xmlns:a16="http://schemas.microsoft.com/office/drawing/2014/main" id="{BD85AF08-C369-4DCE-8545-C24C2114FD5B}"/>
              </a:ext>
            </a:extLst>
          </p:cNvPr>
          <p:cNvSpPr txBox="1">
            <a:spLocks noChangeArrowheads="1"/>
          </p:cNvSpPr>
          <p:nvPr/>
        </p:nvSpPr>
        <p:spPr bwMode="auto">
          <a:xfrm>
            <a:off x="234825" y="1704496"/>
            <a:ext cx="8775700" cy="4573301"/>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ヒラギノ角ゴ Pro W3" pitchFamily="-111" charset="-128"/>
              </a:rPr>
              <a:t>The Wage &amp; Hour Division enforces the employer’s contractual obligations under the following visa programs:</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ヒラギノ角ゴ Pro W3" pitchFamily="-111"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pitchFamily="-111" charset="-128"/>
                <a:hlinkClick r:id="rId3"/>
              </a:rPr>
              <a:t>H-2A</a:t>
            </a:r>
            <a:r>
              <a:rPr kumimoji="0" lang="en-US" sz="2000" b="0" i="0" u="none" strike="noStrike" kern="1200" cap="none" spc="0" normalizeH="0" baseline="0" noProof="0" dirty="0">
                <a:ln>
                  <a:noFill/>
                </a:ln>
                <a:solidFill>
                  <a:prstClr val="black"/>
                </a:solidFill>
                <a:effectLst/>
                <a:uLnTx/>
                <a:uFillTx/>
                <a:latin typeface="Calibri"/>
                <a:ea typeface="ヒラギノ角ゴ Pro W3" pitchFamily="-111" charset="-128"/>
              </a:rPr>
              <a:t>: Where there is a shortage of U.S. workers to perform manual farm work, the H-2A program allows foreign agricultural workers to enter the country on a temporary basis under appropriate conditions.</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800" b="0" i="0" u="none" strike="noStrike" kern="1200" cap="none" spc="0" normalizeH="0" baseline="0" noProof="0" dirty="0">
              <a:ln>
                <a:noFill/>
              </a:ln>
              <a:solidFill>
                <a:prstClr val="black"/>
              </a:solidFill>
              <a:effectLst/>
              <a:uLnTx/>
              <a:uFillTx/>
              <a:latin typeface="Calibri"/>
              <a:ea typeface="ヒラギノ角ゴ Pro W3" pitchFamily="-111"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pitchFamily="-111" charset="-128"/>
                <a:hlinkClick r:id="rId4"/>
              </a:rPr>
              <a:t>H-2B</a:t>
            </a:r>
            <a:r>
              <a:rPr kumimoji="0" lang="en-US" sz="2000" b="0" i="0" u="none" strike="noStrike" kern="1200" cap="none" spc="0" normalizeH="0" baseline="0" noProof="0" dirty="0">
                <a:ln>
                  <a:noFill/>
                </a:ln>
                <a:solidFill>
                  <a:prstClr val="black"/>
                </a:solidFill>
                <a:effectLst/>
                <a:uLnTx/>
                <a:uFillTx/>
                <a:latin typeface="Calibri"/>
                <a:ea typeface="ヒラギノ角ゴ Pro W3" pitchFamily="-111" charset="-128"/>
              </a:rPr>
              <a:t>: The Immigration and Nationality Act (INA) provides for the admission of nonimmigrants in the H-2B visa classification to perform temporary non-agricultural labor or services in the United States.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1000" b="0" i="0" u="none" strike="noStrike" kern="1200" cap="none" spc="0" normalizeH="0" baseline="0" noProof="0" dirty="0">
              <a:ln>
                <a:noFill/>
              </a:ln>
              <a:solidFill>
                <a:prstClr val="black"/>
              </a:solidFill>
              <a:effectLst/>
              <a:uLnTx/>
              <a:uFillTx/>
              <a:latin typeface="Calibri"/>
              <a:ea typeface="ヒラギノ角ゴ Pro W3" pitchFamily="-111"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pitchFamily="-111" charset="-128"/>
                <a:hlinkClick r:id="rId5"/>
              </a:rPr>
              <a:t>H-1B</a:t>
            </a:r>
            <a:r>
              <a:rPr kumimoji="0" lang="en-US" sz="2000" b="0" i="0" u="none" strike="noStrike" kern="1200" cap="none" spc="0" normalizeH="0" baseline="0" noProof="0" dirty="0">
                <a:ln>
                  <a:noFill/>
                </a:ln>
                <a:solidFill>
                  <a:prstClr val="black"/>
                </a:solidFill>
                <a:effectLst/>
                <a:uLnTx/>
                <a:uFillTx/>
                <a:latin typeface="Calibri"/>
                <a:ea typeface="ヒラギノ角ゴ Pro W3" pitchFamily="-111" charset="-128"/>
              </a:rPr>
              <a:t>: Temporary employment of foreign workers in the United States in specialty occupations or as fashion models.</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ヒラギノ角ゴ Pro W3" pitchFamily="-111" charset="-128"/>
            </a:endParaRPr>
          </a:p>
          <a:p>
            <a:pPr marL="0" marR="0" lvl="1"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prstClr val="black"/>
              </a:solidFill>
              <a:effectLst/>
              <a:uLnTx/>
              <a:uFillTx/>
              <a:latin typeface="Adobe Garamond Pro Bold"/>
              <a:ea typeface="ヒラギノ角ゴ Pro W3" pitchFamily="-111" charset="-128"/>
              <a:cs typeface="Times New Roman" panose="02020603050405020304" pitchFamily="18" charset="0"/>
            </a:endParaRPr>
          </a:p>
        </p:txBody>
      </p:sp>
    </p:spTree>
    <p:extLst>
      <p:ext uri="{BB962C8B-B14F-4D97-AF65-F5344CB8AC3E}">
        <p14:creationId xmlns:p14="http://schemas.microsoft.com/office/powerpoint/2010/main" val="204787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138105"/>
            <a:ext cx="9144000" cy="1317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Arial Black" pitchFamily="34" charset="0"/>
              </a:defRPr>
            </a:lvl2pPr>
            <a:lvl3pPr algn="ctr" rtl="0" fontAlgn="base">
              <a:spcBef>
                <a:spcPct val="0"/>
              </a:spcBef>
              <a:spcAft>
                <a:spcPct val="0"/>
              </a:spcAft>
              <a:defRPr sz="3600">
                <a:solidFill>
                  <a:schemeClr val="bg1"/>
                </a:solidFill>
                <a:latin typeface="Arial Black" pitchFamily="34" charset="0"/>
              </a:defRPr>
            </a:lvl3pPr>
            <a:lvl4pPr algn="ctr" rtl="0" fontAlgn="base">
              <a:spcBef>
                <a:spcPct val="0"/>
              </a:spcBef>
              <a:spcAft>
                <a:spcPct val="0"/>
              </a:spcAft>
              <a:defRPr sz="3600">
                <a:solidFill>
                  <a:schemeClr val="bg1"/>
                </a:solidFill>
                <a:latin typeface="Arial Black" pitchFamily="34" charset="0"/>
              </a:defRPr>
            </a:lvl4pPr>
            <a:lvl5pPr algn="ctr" rtl="0" fontAlgn="base">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a:lstStyle>
          <a:p>
            <a:pPr defTabSz="914400"/>
            <a:r>
              <a:rPr lang="en-US" sz="3800" kern="0" dirty="0">
                <a:effectLst>
                  <a:outerShdw blurRad="38100" dist="38100" dir="2700000" algn="tl">
                    <a:srgbClr val="000000">
                      <a:alpha val="43137"/>
                    </a:srgbClr>
                  </a:outerShdw>
                </a:effectLst>
              </a:rPr>
              <a:t>Wage and Hour Division</a:t>
            </a:r>
          </a:p>
        </p:txBody>
      </p:sp>
      <p:sp>
        <p:nvSpPr>
          <p:cNvPr id="8" name="Rectangle 7"/>
          <p:cNvSpPr/>
          <p:nvPr/>
        </p:nvSpPr>
        <p:spPr>
          <a:xfrm>
            <a:off x="3433575" y="6161220"/>
            <a:ext cx="2254527" cy="513602"/>
          </a:xfrm>
          <a:prstGeom prst="rect">
            <a:avLst/>
          </a:prstGeom>
        </p:spPr>
        <p:txBody>
          <a:bodyPr wrap="none">
            <a:spAutoFit/>
          </a:bodyPr>
          <a:lstStyle/>
          <a:p>
            <a:pPr algn="ctr" defTabSz="914400">
              <a:lnSpc>
                <a:spcPct val="90000"/>
              </a:lnSpc>
            </a:pPr>
            <a:r>
              <a:rPr lang="en-US" sz="1500" dirty="0">
                <a:solidFill>
                  <a:srgbClr val="FFFFFF"/>
                </a:solidFill>
                <a:latin typeface="Adobe Garamond Pro Bold" pitchFamily="18" charset="0"/>
                <a:ea typeface="+mn-ea"/>
              </a:rPr>
              <a:t>U.S. Department of Labor</a:t>
            </a:r>
          </a:p>
          <a:p>
            <a:pPr algn="ctr" defTabSz="914400">
              <a:lnSpc>
                <a:spcPct val="90000"/>
              </a:lnSpc>
            </a:pPr>
            <a:r>
              <a:rPr lang="en-US" sz="1500" dirty="0">
                <a:solidFill>
                  <a:srgbClr val="FFFFFF"/>
                </a:solidFill>
                <a:latin typeface="Adobe Garamond Pro Bold" pitchFamily="18" charset="0"/>
                <a:ea typeface="+mn-ea"/>
              </a:rPr>
              <a:t>Wage and Hour Division</a:t>
            </a:r>
          </a:p>
        </p:txBody>
      </p:sp>
      <p:sp>
        <p:nvSpPr>
          <p:cNvPr id="2" name="Title 1"/>
          <p:cNvSpPr>
            <a:spLocks noGrp="1"/>
          </p:cNvSpPr>
          <p:nvPr>
            <p:ph type="title"/>
          </p:nvPr>
        </p:nvSpPr>
        <p:spPr>
          <a:xfrm>
            <a:off x="542042" y="2699651"/>
            <a:ext cx="8229600" cy="1143000"/>
          </a:xfrm>
        </p:spPr>
        <p:txBody>
          <a:bodyPr/>
          <a:lstStyle/>
          <a:p>
            <a:r>
              <a:rPr lang="en-US" dirty="0"/>
              <a:t>H-2B Temporary Nonimmigrant Worker Visa Program Enforcement</a:t>
            </a:r>
            <a:br>
              <a:rPr lang="en-US" i="1" kern="0" dirty="0">
                <a:solidFill>
                  <a:srgbClr val="002060"/>
                </a:solidFill>
                <a:latin typeface="Adobe Garamond Pro Bold" pitchFamily="18" charset="0"/>
              </a:rPr>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68300" y="303213"/>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sz="4000" dirty="0">
                <a:solidFill>
                  <a:schemeClr val="bg1"/>
                </a:solidFill>
                <a:effectLst>
                  <a:outerShdw blurRad="38100" dist="38100" dir="2700000" algn="tl">
                    <a:srgbClr val="000000">
                      <a:alpha val="43137"/>
                    </a:srgbClr>
                  </a:outerShdw>
                </a:effectLst>
                <a:ea typeface="ヒラギノ角ゴ Pro W3" charset="-128"/>
                <a:cs typeface="Arial" charset="0"/>
              </a:rPr>
              <a:t>This Presentation </a:t>
            </a:r>
          </a:p>
        </p:txBody>
      </p:sp>
      <p:sp>
        <p:nvSpPr>
          <p:cNvPr id="3" name="Rectangle 3"/>
          <p:cNvSpPr txBox="1">
            <a:spLocks noChangeArrowheads="1"/>
          </p:cNvSpPr>
          <p:nvPr/>
        </p:nvSpPr>
        <p:spPr bwMode="auto">
          <a:xfrm>
            <a:off x="187325" y="1740413"/>
            <a:ext cx="8775700" cy="4573301"/>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This presentation will:</a:t>
            </a:r>
          </a:p>
          <a:p>
            <a:r>
              <a:rPr lang="en-US" sz="2400" dirty="0"/>
              <a:t>Summarize H-2B program compliance principles under the 2015 Interim Final Rule (2015 Rule); </a:t>
            </a:r>
          </a:p>
          <a:p>
            <a:r>
              <a:rPr lang="en-US" sz="2400" dirty="0"/>
              <a:t>Identify common violations; and </a:t>
            </a:r>
          </a:p>
          <a:p>
            <a:r>
              <a:rPr lang="en-US" sz="2400" dirty="0"/>
              <a:t>Review the investigatory process. </a:t>
            </a:r>
          </a:p>
          <a:p>
            <a:pPr marL="0" indent="0">
              <a:buNone/>
            </a:pPr>
            <a:endParaRPr lang="en-US" sz="2400" dirty="0"/>
          </a:p>
          <a:p>
            <a:pPr marL="0" indent="0">
              <a:buNone/>
            </a:pPr>
            <a:r>
              <a:rPr lang="en-US" sz="2400" dirty="0"/>
              <a:t>This presentation will not:</a:t>
            </a:r>
          </a:p>
          <a:p>
            <a:r>
              <a:rPr lang="en-US" sz="2400" kern="0" dirty="0"/>
              <a:t>Discuss responsibilities of other agencies; or </a:t>
            </a:r>
          </a:p>
          <a:p>
            <a:r>
              <a:rPr lang="en-US" sz="2400" kern="0" dirty="0"/>
              <a:t>Summarize any H-2B rules prior to the 2015 Rule. </a:t>
            </a:r>
          </a:p>
          <a:p>
            <a:pPr marL="0" indent="0">
              <a:buNone/>
            </a:pPr>
            <a:endParaRPr lang="en-US" sz="2400" dirty="0"/>
          </a:p>
          <a:p>
            <a:pPr marL="0" lvl="1" indent="0">
              <a:buNone/>
            </a:pPr>
            <a:endParaRPr lang="en-US" sz="2000" dirty="0">
              <a:latin typeface="Adobe Garamond Pro Bold"/>
              <a:cs typeface="Times New Roman" panose="02020603050405020304" pitchFamily="18" charset="0"/>
            </a:endParaRPr>
          </a:p>
        </p:txBody>
      </p:sp>
    </p:spTree>
    <p:extLst>
      <p:ext uri="{BB962C8B-B14F-4D97-AF65-F5344CB8AC3E}">
        <p14:creationId xmlns:p14="http://schemas.microsoft.com/office/powerpoint/2010/main" val="1576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68300" y="335871"/>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sz="4000" dirty="0">
                <a:solidFill>
                  <a:schemeClr val="bg1"/>
                </a:solidFill>
                <a:effectLst>
                  <a:outerShdw blurRad="38100" dist="38100" dir="2700000" algn="tl">
                    <a:srgbClr val="000000">
                      <a:alpha val="43137"/>
                    </a:srgbClr>
                  </a:outerShdw>
                </a:effectLst>
                <a:ea typeface="ヒラギノ角ゴ Pro W3" charset="-128"/>
                <a:cs typeface="Arial" charset="0"/>
              </a:rPr>
              <a:t>The H-2B Visa Program</a:t>
            </a:r>
          </a:p>
        </p:txBody>
      </p:sp>
      <p:sp>
        <p:nvSpPr>
          <p:cNvPr id="3" name="Rectangle 3"/>
          <p:cNvSpPr txBox="1">
            <a:spLocks noChangeArrowheads="1"/>
          </p:cNvSpPr>
          <p:nvPr/>
        </p:nvSpPr>
        <p:spPr bwMode="auto">
          <a:xfrm>
            <a:off x="187325" y="1478871"/>
            <a:ext cx="8775700" cy="4573301"/>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 Immigration and Nationality Act (INA) provides for the admission of nonimmigrants in the H-2B visa classification to perform </a:t>
            </a:r>
            <a:r>
              <a:rPr lang="en-US" sz="2400" u="sng" dirty="0"/>
              <a:t>temporary non-agricultural</a:t>
            </a:r>
            <a:r>
              <a:rPr lang="en-US" sz="2400" dirty="0"/>
              <a:t> labor or services in the United States. 8 U.S.C. §1101(a)(15)(H)(ii)(b).</a:t>
            </a:r>
          </a:p>
          <a:p>
            <a:pPr marL="0" indent="0">
              <a:buNone/>
            </a:pPr>
            <a:endParaRPr lang="en-US" sz="2400" dirty="0"/>
          </a:p>
          <a:p>
            <a:r>
              <a:rPr lang="en-US" sz="2400" dirty="0"/>
              <a:t>The Department of Homeland Security (DHS) delegated H-2B enforcement responsibility to WHD on </a:t>
            </a:r>
            <a:r>
              <a:rPr lang="en-US" sz="2400" b="1" dirty="0"/>
              <a:t>January 18, 2009</a:t>
            </a:r>
            <a:r>
              <a:rPr lang="en-US" sz="2400" dirty="0"/>
              <a:t> for all Applications for Temporary Employment Certifications filed on or after that date. </a:t>
            </a:r>
          </a:p>
          <a:p>
            <a:endParaRPr lang="en-US" sz="2400" dirty="0"/>
          </a:p>
          <a:p>
            <a:r>
              <a:rPr lang="en-US" sz="2400" dirty="0"/>
              <a:t>Regulations: </a:t>
            </a:r>
            <a:r>
              <a:rPr lang="en-US" sz="2400" dirty="0">
                <a:hlinkClick r:id="rId3"/>
              </a:rPr>
              <a:t>20 CFR part 655</a:t>
            </a:r>
            <a:r>
              <a:rPr lang="en-US" sz="2400" dirty="0"/>
              <a:t>, </a:t>
            </a:r>
            <a:r>
              <a:rPr lang="en-US" sz="2400" dirty="0">
                <a:hlinkClick r:id="rId4"/>
              </a:rPr>
              <a:t>29 CFR part 503</a:t>
            </a:r>
            <a:endParaRPr lang="en-US" sz="2400" dirty="0"/>
          </a:p>
          <a:p>
            <a:pPr marL="0" indent="0">
              <a:buNone/>
            </a:pPr>
            <a:endParaRPr lang="en-US" sz="2400" dirty="0"/>
          </a:p>
          <a:p>
            <a:pPr marL="0" lvl="1" indent="0">
              <a:buNone/>
            </a:pPr>
            <a:endParaRPr lang="en-US" sz="2000" dirty="0">
              <a:latin typeface="Adobe Garamond Pro Bold"/>
              <a:cs typeface="Times New Roman" panose="02020603050405020304" pitchFamily="18" charset="0"/>
            </a:endParaRPr>
          </a:p>
        </p:txBody>
      </p:sp>
    </p:spTree>
    <p:extLst>
      <p:ext uri="{BB962C8B-B14F-4D97-AF65-F5344CB8AC3E}">
        <p14:creationId xmlns:p14="http://schemas.microsoft.com/office/powerpoint/2010/main" val="105623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68300" y="52841"/>
            <a:ext cx="8229600" cy="905106"/>
          </a:xfrm>
          <a:noFill/>
          <a:ln>
            <a:miter lim="800000"/>
            <a:headEnd/>
            <a:tailEnd/>
          </a:ln>
        </p:spPr>
        <p:txBody>
          <a:bodyPr wrap="square" lIns="91440" tIns="45720" rIns="91440" bIns="45720" numCol="1" anchor="t" anchorCtr="0" compatLnSpc="1">
            <a:prstTxWarp prst="textNoShape">
              <a:avLst/>
            </a:prstTxWarp>
          </a:bodyPr>
          <a:lstStyle/>
          <a:p>
            <a:r>
              <a:rPr lang="en-US" sz="4000" dirty="0">
                <a:solidFill>
                  <a:schemeClr val="bg1"/>
                </a:solidFill>
                <a:effectLst>
                  <a:outerShdw blurRad="38100" dist="38100" dir="2700000" algn="tl">
                    <a:srgbClr val="000000">
                      <a:alpha val="43137"/>
                    </a:srgbClr>
                  </a:outerShdw>
                </a:effectLst>
                <a:ea typeface="ヒラギノ角ゴ Pro W3" charset="-128"/>
                <a:cs typeface="Arial" charset="0"/>
              </a:rPr>
              <a:t>WHD’s H-2B Enforcement Responsibility</a:t>
            </a:r>
          </a:p>
        </p:txBody>
      </p:sp>
      <p:sp>
        <p:nvSpPr>
          <p:cNvPr id="3" name="Rectangle 3"/>
          <p:cNvSpPr txBox="1">
            <a:spLocks noChangeArrowheads="1"/>
          </p:cNvSpPr>
          <p:nvPr/>
        </p:nvSpPr>
        <p:spPr bwMode="auto">
          <a:xfrm>
            <a:off x="187325" y="1740413"/>
            <a:ext cx="8775700" cy="4573301"/>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pPr>
            <a:r>
              <a:rPr lang="en-US" sz="2400" dirty="0"/>
              <a:t>Whether the employer conducted the required recruitment for U.S. workers. </a:t>
            </a:r>
          </a:p>
          <a:p>
            <a:pPr eaLnBrk="1" hangingPunct="1">
              <a:lnSpc>
                <a:spcPct val="80000"/>
              </a:lnSpc>
            </a:pPr>
            <a:endParaRPr lang="en-US" sz="2400" dirty="0"/>
          </a:p>
          <a:p>
            <a:pPr eaLnBrk="1" hangingPunct="1">
              <a:lnSpc>
                <a:spcPct val="80000"/>
              </a:lnSpc>
            </a:pPr>
            <a:r>
              <a:rPr lang="en-US" sz="2400" dirty="0"/>
              <a:t>Whether U.S. workers were offered employment.</a:t>
            </a:r>
          </a:p>
          <a:p>
            <a:pPr marL="0" indent="0" eaLnBrk="1" hangingPunct="1">
              <a:lnSpc>
                <a:spcPct val="80000"/>
              </a:lnSpc>
              <a:buNone/>
            </a:pPr>
            <a:endParaRPr lang="en-US" sz="2400" dirty="0"/>
          </a:p>
          <a:p>
            <a:pPr eaLnBrk="1" hangingPunct="1">
              <a:lnSpc>
                <a:spcPct val="80000"/>
              </a:lnSpc>
            </a:pPr>
            <a:r>
              <a:rPr lang="en-US" sz="2400" dirty="0"/>
              <a:t>Whether U.S. workers were improperly laid off or displaced.</a:t>
            </a:r>
          </a:p>
          <a:p>
            <a:pPr eaLnBrk="1" hangingPunct="1">
              <a:lnSpc>
                <a:spcPct val="80000"/>
              </a:lnSpc>
              <a:buFontTx/>
              <a:buNone/>
            </a:pPr>
            <a:endParaRPr lang="en-US" sz="2400" dirty="0"/>
          </a:p>
          <a:p>
            <a:pPr eaLnBrk="1" hangingPunct="1">
              <a:lnSpc>
                <a:spcPct val="80000"/>
              </a:lnSpc>
            </a:pPr>
            <a:r>
              <a:rPr lang="en-US" sz="2400" dirty="0"/>
              <a:t>Review of job order and certification obligations, including wages and working conditions, for H-2B workers and protected</a:t>
            </a:r>
            <a:r>
              <a:rPr lang="en-US" sz="2400" strike="sngStrike" dirty="0"/>
              <a:t> </a:t>
            </a:r>
            <a:r>
              <a:rPr lang="en-US" sz="2400" dirty="0"/>
              <a:t>U.S. workers. </a:t>
            </a:r>
          </a:p>
          <a:p>
            <a:pPr marL="0" indent="0">
              <a:buNone/>
            </a:pPr>
            <a:endParaRPr lang="en-US" sz="2400" dirty="0"/>
          </a:p>
          <a:p>
            <a:pPr marL="0" lvl="1" indent="0">
              <a:buNone/>
            </a:pPr>
            <a:endParaRPr lang="en-US" sz="2000" dirty="0">
              <a:latin typeface="Adobe Garamond Pro Bold"/>
              <a:cs typeface="Times New Roman" panose="02020603050405020304" pitchFamily="18" charset="0"/>
            </a:endParaRPr>
          </a:p>
        </p:txBody>
      </p:sp>
      <p:sp>
        <p:nvSpPr>
          <p:cNvPr id="2" name="TextBox 1">
            <a:extLst>
              <a:ext uri="{FF2B5EF4-FFF2-40B4-BE49-F238E27FC236}">
                <a16:creationId xmlns:a16="http://schemas.microsoft.com/office/drawing/2014/main" id="{95F8E1FB-E72C-0A3A-19BB-479C4AD19B4F}"/>
              </a:ext>
            </a:extLst>
          </p:cNvPr>
          <p:cNvSpPr txBox="1"/>
          <p:nvPr/>
        </p:nvSpPr>
        <p:spPr>
          <a:xfrm>
            <a:off x="7273636" y="5468642"/>
            <a:ext cx="1688283" cy="338554"/>
          </a:xfrm>
          <a:prstGeom prst="rect">
            <a:avLst/>
          </a:prstGeom>
          <a:noFill/>
        </p:spPr>
        <p:txBody>
          <a:bodyPr wrap="none" rtlCol="0">
            <a:spAutoFit/>
          </a:bodyPr>
          <a:lstStyle/>
          <a:p>
            <a:r>
              <a:rPr lang="en-US" sz="1600" dirty="0"/>
              <a:t>Poll Question #1</a:t>
            </a:r>
          </a:p>
        </p:txBody>
      </p:sp>
    </p:spTree>
    <p:extLst>
      <p:ext uri="{BB962C8B-B14F-4D97-AF65-F5344CB8AC3E}">
        <p14:creationId xmlns:p14="http://schemas.microsoft.com/office/powerpoint/2010/main" val="379101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 Worker Protections</a:t>
            </a:r>
          </a:p>
        </p:txBody>
      </p:sp>
      <p:sp>
        <p:nvSpPr>
          <p:cNvPr id="3" name="Title 1"/>
          <p:cNvSpPr txBox="1">
            <a:spLocks/>
          </p:cNvSpPr>
          <p:nvPr/>
        </p:nvSpPr>
        <p:spPr>
          <a:xfrm>
            <a:off x="457200" y="2843661"/>
            <a:ext cx="8229600" cy="1347340"/>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800" dirty="0">
                <a:latin typeface="+mn-lt"/>
              </a:rPr>
              <a:t>Employer Obligations to </a:t>
            </a:r>
            <a:br>
              <a:rPr lang="en-US" sz="3800" dirty="0">
                <a:latin typeface="+mn-lt"/>
              </a:rPr>
            </a:br>
            <a:r>
              <a:rPr lang="en-US" sz="3800" dirty="0">
                <a:latin typeface="+mn-lt"/>
              </a:rPr>
              <a:t>U.S. Workers</a:t>
            </a:r>
          </a:p>
        </p:txBody>
      </p:sp>
    </p:spTree>
    <p:extLst>
      <p:ext uri="{BB962C8B-B14F-4D97-AF65-F5344CB8AC3E}">
        <p14:creationId xmlns:p14="http://schemas.microsoft.com/office/powerpoint/2010/main" val="415619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04"/>
            <a:ext cx="8229600" cy="1143000"/>
          </a:xfrm>
        </p:spPr>
        <p:txBody>
          <a:bodyPr/>
          <a:lstStyle/>
          <a:p>
            <a:r>
              <a:rPr lang="en-US" sz="4000" dirty="0">
                <a:solidFill>
                  <a:schemeClr val="bg1"/>
                </a:solidFill>
              </a:rPr>
              <a:t>U.S. Worker Recruitment Requirements</a:t>
            </a:r>
          </a:p>
        </p:txBody>
      </p:sp>
      <p:sp>
        <p:nvSpPr>
          <p:cNvPr id="3" name="Rectangle 3"/>
          <p:cNvSpPr txBox="1">
            <a:spLocks noChangeArrowheads="1"/>
          </p:cNvSpPr>
          <p:nvPr/>
        </p:nvSpPr>
        <p:spPr bwMode="auto">
          <a:xfrm>
            <a:off x="187325" y="1696869"/>
            <a:ext cx="8775700" cy="4257617"/>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200" dirty="0"/>
              <a:t>The employer must:</a:t>
            </a:r>
          </a:p>
          <a:p>
            <a:pPr marL="342900" lvl="1" indent="-342900" eaLnBrk="1" hangingPunct="1">
              <a:buFont typeface="Arial" panose="020B0604020202020204" pitchFamily="34" charset="0"/>
              <a:buChar char="•"/>
            </a:pPr>
            <a:r>
              <a:rPr lang="en-US" sz="2200" dirty="0"/>
              <a:t>Submit a job order to the State Workforce Agency (SWA), which must remain open until 21 days before the employer’s first date of need; </a:t>
            </a:r>
          </a:p>
          <a:p>
            <a:pPr marL="342900" lvl="1" indent="-342900" eaLnBrk="1" hangingPunct="1">
              <a:buFont typeface="Arial" panose="020B0604020202020204" pitchFamily="34" charset="0"/>
              <a:buChar char="•"/>
            </a:pPr>
            <a:endParaRPr lang="en-US" sz="2200" dirty="0"/>
          </a:p>
          <a:p>
            <a:pPr marL="342900" lvl="1" indent="-342900" eaLnBrk="1" hangingPunct="1">
              <a:buFont typeface="Arial" panose="020B0604020202020204" pitchFamily="34" charset="0"/>
              <a:buChar char="•"/>
            </a:pPr>
            <a:r>
              <a:rPr lang="en-US" sz="2200" dirty="0"/>
              <a:t>Place a newspaper advertisement on two separate days, one of which must be a Sunday; </a:t>
            </a:r>
          </a:p>
          <a:p>
            <a:pPr marL="342900" lvl="1" indent="-342900" eaLnBrk="1" hangingPunct="1">
              <a:buFont typeface="Arial" panose="020B0604020202020204" pitchFamily="34" charset="0"/>
              <a:buChar char="•"/>
            </a:pPr>
            <a:endParaRPr lang="en-US" sz="2200" dirty="0"/>
          </a:p>
          <a:p>
            <a:pPr marL="342900" lvl="1" indent="-342900" eaLnBrk="1" hangingPunct="1">
              <a:buFont typeface="Arial" panose="020B0604020202020204" pitchFamily="34" charset="0"/>
              <a:buChar char="•"/>
            </a:pPr>
            <a:r>
              <a:rPr lang="en-US" sz="2200" dirty="0"/>
              <a:t>Contact its former U.S. employees; </a:t>
            </a:r>
          </a:p>
          <a:p>
            <a:pPr marL="342900" lvl="1" indent="-342900" eaLnBrk="1" hangingPunct="1">
              <a:buFont typeface="Arial" panose="020B0604020202020204" pitchFamily="34" charset="0"/>
              <a:buChar char="•"/>
            </a:pPr>
            <a:endParaRPr lang="en-US" sz="2200" dirty="0"/>
          </a:p>
          <a:p>
            <a:pPr marL="342900" lvl="1" indent="-342900" eaLnBrk="1" hangingPunct="1">
              <a:buFont typeface="Arial" panose="020B0604020202020204" pitchFamily="34" charset="0"/>
              <a:buChar char="•"/>
            </a:pPr>
            <a:r>
              <a:rPr lang="en-US" sz="2200" dirty="0"/>
              <a:t>Maintain a recruitment report.</a:t>
            </a:r>
          </a:p>
          <a:p>
            <a:pPr marL="0" indent="0">
              <a:buNone/>
            </a:pPr>
            <a:endParaRPr lang="en-US" sz="1500" dirty="0"/>
          </a:p>
          <a:p>
            <a:pPr marL="0" lvl="1" indent="0">
              <a:buNone/>
            </a:pPr>
            <a:endParaRPr lang="en-US" sz="2000" dirty="0">
              <a:latin typeface="Adobe Garamond Pro Bold"/>
              <a:cs typeface="Times New Roman" panose="02020603050405020304" pitchFamily="18" charset="0"/>
            </a:endParaRPr>
          </a:p>
        </p:txBody>
      </p:sp>
    </p:spTree>
    <p:extLst>
      <p:ext uri="{BB962C8B-B14F-4D97-AF65-F5344CB8AC3E}">
        <p14:creationId xmlns:p14="http://schemas.microsoft.com/office/powerpoint/2010/main" val="140734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04"/>
            <a:ext cx="8229600" cy="1143000"/>
          </a:xfrm>
        </p:spPr>
        <p:txBody>
          <a:bodyPr/>
          <a:lstStyle/>
          <a:p>
            <a:r>
              <a:rPr lang="en-US" sz="4000" dirty="0">
                <a:solidFill>
                  <a:schemeClr val="bg1"/>
                </a:solidFill>
              </a:rPr>
              <a:t>U.S. Worker Hiring</a:t>
            </a:r>
            <a:br>
              <a:rPr lang="en-US" sz="4000" dirty="0">
                <a:solidFill>
                  <a:schemeClr val="bg1"/>
                </a:solidFill>
              </a:rPr>
            </a:br>
            <a:r>
              <a:rPr lang="en-US" sz="4000" dirty="0">
                <a:solidFill>
                  <a:schemeClr val="bg1"/>
                </a:solidFill>
              </a:rPr>
              <a:t>Requirements</a:t>
            </a:r>
          </a:p>
        </p:txBody>
      </p:sp>
      <p:sp>
        <p:nvSpPr>
          <p:cNvPr id="3" name="Rectangle 3"/>
          <p:cNvSpPr txBox="1">
            <a:spLocks noChangeArrowheads="1"/>
          </p:cNvSpPr>
          <p:nvPr/>
        </p:nvSpPr>
        <p:spPr bwMode="auto">
          <a:xfrm>
            <a:off x="187325" y="1696869"/>
            <a:ext cx="8775700" cy="4257617"/>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sz="2200" dirty="0"/>
              <a:t>The employer must </a:t>
            </a:r>
            <a:r>
              <a:rPr lang="en-US" sz="2200" dirty="0">
                <a:solidFill>
                  <a:prstClr val="black"/>
                </a:solidFill>
              </a:rPr>
              <a:t>hire qualified U.S. applicants and may not refuse to hire the U.S. applicants for discriminatory reasons. </a:t>
            </a:r>
          </a:p>
          <a:p>
            <a:pPr marL="0" indent="0">
              <a:buNone/>
            </a:pPr>
            <a:endParaRPr lang="en-US" sz="2200" dirty="0"/>
          </a:p>
          <a:p>
            <a:r>
              <a:rPr lang="en-US" sz="2200" dirty="0"/>
              <a:t>Employers must not impose any restrictions or obligations on U.S. workers that will not also be imposed on H-2B workers.</a:t>
            </a:r>
          </a:p>
          <a:p>
            <a:pPr lvl="1"/>
            <a:r>
              <a:rPr lang="en-US" sz="2200" dirty="0"/>
              <a:t>Each job qualification and requirement must be listed in the job order</a:t>
            </a:r>
          </a:p>
          <a:p>
            <a:pPr lvl="1"/>
            <a:endParaRPr lang="en-US" sz="2200" dirty="0">
              <a:cs typeface="Times New Roman" panose="02020603050405020304" pitchFamily="18" charset="0"/>
            </a:endParaRPr>
          </a:p>
          <a:p>
            <a:pPr lvl="1"/>
            <a:endParaRPr lang="en-US" sz="2200" dirty="0">
              <a:cs typeface="Times New Roman" panose="02020603050405020304" pitchFamily="18" charset="0"/>
            </a:endParaRPr>
          </a:p>
          <a:p>
            <a:pPr lvl="1"/>
            <a:endParaRPr lang="en-US" sz="2200" dirty="0">
              <a:cs typeface="Times New Roman" panose="02020603050405020304" pitchFamily="18" charset="0"/>
            </a:endParaRPr>
          </a:p>
          <a:p>
            <a:pPr lvl="1"/>
            <a:endParaRPr lang="en-US" sz="2200" dirty="0">
              <a:latin typeface="Adobe Garamond Pro Bold"/>
              <a:cs typeface="Times New Roman" panose="02020603050405020304" pitchFamily="18" charset="0"/>
            </a:endParaRPr>
          </a:p>
        </p:txBody>
      </p:sp>
      <p:sp>
        <p:nvSpPr>
          <p:cNvPr id="5" name="TextBox 4">
            <a:extLst>
              <a:ext uri="{FF2B5EF4-FFF2-40B4-BE49-F238E27FC236}">
                <a16:creationId xmlns:a16="http://schemas.microsoft.com/office/drawing/2014/main" id="{A7DCF191-B70C-AB9D-0963-8D03354BF0E9}"/>
              </a:ext>
            </a:extLst>
          </p:cNvPr>
          <p:cNvSpPr txBox="1"/>
          <p:nvPr/>
        </p:nvSpPr>
        <p:spPr>
          <a:xfrm>
            <a:off x="7273636" y="5468642"/>
            <a:ext cx="1688283" cy="338554"/>
          </a:xfrm>
          <a:prstGeom prst="rect">
            <a:avLst/>
          </a:prstGeom>
          <a:noFill/>
        </p:spPr>
        <p:txBody>
          <a:bodyPr wrap="none" rtlCol="0">
            <a:spAutoFit/>
          </a:bodyPr>
          <a:lstStyle/>
          <a:p>
            <a:r>
              <a:rPr lang="en-US" sz="1600" dirty="0"/>
              <a:t>Poll Question #2</a:t>
            </a:r>
          </a:p>
        </p:txBody>
      </p:sp>
    </p:spTree>
    <p:extLst>
      <p:ext uri="{BB962C8B-B14F-4D97-AF65-F5344CB8AC3E}">
        <p14:creationId xmlns:p14="http://schemas.microsoft.com/office/powerpoint/2010/main" val="21578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4"/>
            <a:ext cx="8229600" cy="1143000"/>
          </a:xfrm>
        </p:spPr>
        <p:txBody>
          <a:bodyPr/>
          <a:lstStyle/>
          <a:p>
            <a:r>
              <a:rPr lang="en-US" sz="4200" dirty="0">
                <a:solidFill>
                  <a:schemeClr val="bg1"/>
                </a:solidFill>
              </a:rPr>
              <a:t>Prohibition of Preferential Treatment </a:t>
            </a:r>
          </a:p>
        </p:txBody>
      </p:sp>
      <p:sp>
        <p:nvSpPr>
          <p:cNvPr id="3" name="Rectangle 3"/>
          <p:cNvSpPr txBox="1">
            <a:spLocks noChangeArrowheads="1"/>
          </p:cNvSpPr>
          <p:nvPr/>
        </p:nvSpPr>
        <p:spPr bwMode="auto">
          <a:xfrm>
            <a:off x="187325" y="1696869"/>
            <a:ext cx="8775700" cy="4257617"/>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sz="2400" dirty="0">
              <a:latin typeface="Calibri" pitchFamily="34" charset="0"/>
            </a:endParaRPr>
          </a:p>
          <a:p>
            <a:pPr eaLnBrk="1" hangingPunct="1"/>
            <a:r>
              <a:rPr lang="en-US" sz="2400" dirty="0">
                <a:latin typeface="Calibri" pitchFamily="34" charset="0"/>
              </a:rPr>
              <a:t>An employer must offer U.S. workers terms and working conditions at least as favorable as those offered or provided to H-2B workers.</a:t>
            </a:r>
          </a:p>
          <a:p>
            <a:pPr eaLnBrk="1" hangingPunct="1"/>
            <a:endParaRPr lang="en-US" sz="2400" dirty="0">
              <a:latin typeface="Calibri" pitchFamily="34" charset="0"/>
            </a:endParaRPr>
          </a:p>
        </p:txBody>
      </p:sp>
    </p:spTree>
    <p:extLst>
      <p:ext uri="{BB962C8B-B14F-4D97-AF65-F5344CB8AC3E}">
        <p14:creationId xmlns:p14="http://schemas.microsoft.com/office/powerpoint/2010/main" val="219637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WHD MISSION</a:t>
            </a:r>
            <a:endParaRPr lang="en-US" dirty="0"/>
          </a:p>
        </p:txBody>
      </p:sp>
      <p:sp>
        <p:nvSpPr>
          <p:cNvPr id="3" name="Rectangle 2"/>
          <p:cNvSpPr/>
          <p:nvPr/>
        </p:nvSpPr>
        <p:spPr>
          <a:xfrm>
            <a:off x="1202498" y="1578281"/>
            <a:ext cx="7039627" cy="138499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ヒラギノ角ゴ Pro W3" charset="-128"/>
                <a:cs typeface="+mn-cs"/>
              </a:rPr>
              <a:t>To promote and achieve compliance with labor standards to protect and enhance the welfare of the nation's workforce.</a:t>
            </a:r>
          </a:p>
        </p:txBody>
      </p:sp>
      <p:pic>
        <p:nvPicPr>
          <p:cNvPr id="5" name="Picture 4" descr="iStockConstruction_000003083074Medium"/>
          <p:cNvPicPr>
            <a:picLocks noChangeAspect="1" noChangeArrowheads="1"/>
          </p:cNvPicPr>
          <p:nvPr/>
        </p:nvPicPr>
        <p:blipFill>
          <a:blip r:embed="rId3"/>
          <a:srcRect/>
          <a:stretch>
            <a:fillRect/>
          </a:stretch>
        </p:blipFill>
        <p:spPr bwMode="auto">
          <a:xfrm>
            <a:off x="2069541" y="2963276"/>
            <a:ext cx="5004921" cy="2862580"/>
          </a:xfrm>
          <a:prstGeom prst="rect">
            <a:avLst/>
          </a:prstGeom>
          <a:ln>
            <a:noFill/>
          </a:ln>
          <a:effectLst>
            <a:softEdge rad="215900"/>
          </a:effectLst>
        </p:spPr>
      </p:pic>
    </p:spTree>
    <p:extLst>
      <p:ext uri="{BB962C8B-B14F-4D97-AF65-F5344CB8AC3E}">
        <p14:creationId xmlns:p14="http://schemas.microsoft.com/office/powerpoint/2010/main" val="421238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4"/>
            <a:ext cx="8229600" cy="1143000"/>
          </a:xfrm>
        </p:spPr>
        <p:txBody>
          <a:bodyPr/>
          <a:lstStyle/>
          <a:p>
            <a:r>
              <a:rPr lang="en-US" sz="3800" dirty="0">
                <a:solidFill>
                  <a:schemeClr val="bg1"/>
                </a:solidFill>
              </a:rPr>
              <a:t>Prohibition of U.S. Worker </a:t>
            </a:r>
            <a:br>
              <a:rPr lang="en-US" sz="3800" dirty="0">
                <a:solidFill>
                  <a:schemeClr val="bg1"/>
                </a:solidFill>
              </a:rPr>
            </a:br>
            <a:r>
              <a:rPr lang="en-US" sz="3800" dirty="0">
                <a:solidFill>
                  <a:schemeClr val="bg1"/>
                </a:solidFill>
              </a:rPr>
              <a:t>Layoff or Displacement</a:t>
            </a:r>
            <a:endParaRPr lang="en-US" sz="3800" dirty="0">
              <a:solidFill>
                <a:schemeClr val="bg1"/>
              </a:solidFill>
              <a:latin typeface="Adobe Garamond Pro Bold"/>
            </a:endParaRPr>
          </a:p>
        </p:txBody>
      </p:sp>
      <p:sp>
        <p:nvSpPr>
          <p:cNvPr id="3" name="Rectangle 3"/>
          <p:cNvSpPr txBox="1">
            <a:spLocks noChangeArrowheads="1"/>
          </p:cNvSpPr>
          <p:nvPr/>
        </p:nvSpPr>
        <p:spPr bwMode="auto">
          <a:xfrm>
            <a:off x="187325" y="1696869"/>
            <a:ext cx="8775700" cy="4257617"/>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11" charset="-128"/>
                <a:cs typeface="ヒラギノ角ゴ Pro W3" pitchFamily="-11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11" charset="-128"/>
                <a:cs typeface="ヒラギノ角ゴ Pro W3"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80000"/>
              </a:lnSpc>
            </a:pPr>
            <a:r>
              <a:rPr lang="en-US" sz="2400" dirty="0"/>
              <a:t>The employer may not layoff its U.S. employees in the period beginning 120 days before the date of need through the end of the certification. </a:t>
            </a:r>
          </a:p>
          <a:p>
            <a:pPr eaLnBrk="1" hangingPunct="1">
              <a:lnSpc>
                <a:spcPct val="80000"/>
              </a:lnSpc>
            </a:pPr>
            <a:endParaRPr lang="en-US" sz="1200" dirty="0"/>
          </a:p>
          <a:p>
            <a:pPr lvl="1" eaLnBrk="1" hangingPunct="1">
              <a:lnSpc>
                <a:spcPct val="80000"/>
              </a:lnSpc>
            </a:pPr>
            <a:r>
              <a:rPr lang="en-US" sz="2200" dirty="0"/>
              <a:t>If such a layoff has occurred in the period beginning 120 days before the first date of need, the employer must contact those former workers and solicit their return to the job.</a:t>
            </a:r>
          </a:p>
          <a:p>
            <a:pPr lvl="1" eaLnBrk="1" hangingPunct="1">
              <a:lnSpc>
                <a:spcPct val="80000"/>
              </a:lnSpc>
            </a:pPr>
            <a:endParaRPr lang="en-US" sz="2200" dirty="0"/>
          </a:p>
          <a:p>
            <a:pPr lvl="1" eaLnBrk="1" hangingPunct="1">
              <a:lnSpc>
                <a:spcPct val="80000"/>
              </a:lnSpc>
            </a:pPr>
            <a:r>
              <a:rPr lang="en-US" sz="2200" dirty="0"/>
              <a:t>If a lawful, job-related layoff is necessary after H-2B workers have arrived, the employer must layoff all H-2B workers before laying off U.S. workers.  </a:t>
            </a:r>
          </a:p>
          <a:p>
            <a:pPr eaLnBrk="1" hangingPunct="1">
              <a:lnSpc>
                <a:spcPct val="80000"/>
              </a:lnSpc>
              <a:buFontTx/>
              <a:buNone/>
            </a:pPr>
            <a:endParaRPr lang="en-US" sz="1200" dirty="0">
              <a:latin typeface="Adobe Garamond Pro Bold"/>
            </a:endParaRPr>
          </a:p>
        </p:txBody>
      </p:sp>
    </p:spTree>
    <p:extLst>
      <p:ext uri="{BB962C8B-B14F-4D97-AF65-F5344CB8AC3E}">
        <p14:creationId xmlns:p14="http://schemas.microsoft.com/office/powerpoint/2010/main" val="49199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4060"/>
            <a:ext cx="8229600" cy="1143000"/>
          </a:xfrm>
        </p:spPr>
        <p:txBody>
          <a:bodyPr/>
          <a:lstStyle/>
          <a:p>
            <a:r>
              <a:rPr lang="en-US" sz="4000" dirty="0"/>
              <a:t>Additional Assurances and Obligations</a:t>
            </a:r>
          </a:p>
        </p:txBody>
      </p:sp>
    </p:spTree>
    <p:extLst>
      <p:ext uri="{BB962C8B-B14F-4D97-AF65-F5344CB8AC3E}">
        <p14:creationId xmlns:p14="http://schemas.microsoft.com/office/powerpoint/2010/main" val="205980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065"/>
            <a:ext cx="8229600" cy="813938"/>
          </a:xfrm>
        </p:spPr>
        <p:txBody>
          <a:bodyPr/>
          <a:lstStyle/>
          <a:p>
            <a:r>
              <a:rPr lang="en-US" sz="3800" dirty="0">
                <a:solidFill>
                  <a:schemeClr val="bg1"/>
                </a:solidFill>
              </a:rPr>
              <a:t>Payment of Required Wages</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eaLnBrk="1" hangingPunct="1">
              <a:buFont typeface="Arial" panose="020B0604020202020204" pitchFamily="34" charset="0"/>
              <a:buChar char="•"/>
            </a:pPr>
            <a:r>
              <a:rPr lang="en-US" sz="2400" dirty="0">
                <a:latin typeface="+mn-lt"/>
              </a:rPr>
              <a:t>The offered wage must equal or exceed the highest of the:</a:t>
            </a:r>
          </a:p>
          <a:p>
            <a:pPr marL="800100" lvl="1" indent="-342900" algn="l" eaLnBrk="1" hangingPunct="1">
              <a:buFont typeface="Arial" panose="020B0604020202020204" pitchFamily="34" charset="0"/>
              <a:buChar char="•"/>
            </a:pPr>
            <a:r>
              <a:rPr lang="en-US" sz="2000" dirty="0">
                <a:latin typeface="+mn-lt"/>
              </a:rPr>
              <a:t>Prevailing wage obtained from ETA, or</a:t>
            </a:r>
          </a:p>
          <a:p>
            <a:pPr marL="800100" lvl="1" indent="-342900" algn="l" eaLnBrk="1" hangingPunct="1">
              <a:buFont typeface="Arial" panose="020B0604020202020204" pitchFamily="34" charset="0"/>
              <a:buChar char="•"/>
            </a:pPr>
            <a:r>
              <a:rPr lang="en-US" sz="2000" dirty="0">
                <a:latin typeface="+mn-lt"/>
              </a:rPr>
              <a:t>federal, state, or local minimum wage.</a:t>
            </a:r>
          </a:p>
          <a:p>
            <a:pPr marL="628650" lvl="1" indent="-171450" algn="l" eaLnBrk="1" hangingPunct="1">
              <a:buFont typeface="Arial" panose="020B0604020202020204" pitchFamily="34" charset="0"/>
              <a:buChar char="•"/>
            </a:pPr>
            <a:endParaRPr lang="en-US" sz="1000" dirty="0">
              <a:latin typeface="+mn-lt"/>
            </a:endParaRPr>
          </a:p>
          <a:p>
            <a:pPr marL="628650" lvl="1" indent="-171450" algn="l" eaLnBrk="1" hangingPunct="1">
              <a:buFont typeface="Arial" panose="020B0604020202020204" pitchFamily="34" charset="0"/>
              <a:buChar char="•"/>
            </a:pPr>
            <a:endParaRPr lang="en-US" sz="1000" dirty="0">
              <a:latin typeface="+mn-lt"/>
            </a:endParaRPr>
          </a:p>
          <a:p>
            <a:pPr marL="342900" indent="-342900" algn="l" eaLnBrk="1" hangingPunct="1">
              <a:buFont typeface="Arial" panose="020B0604020202020204" pitchFamily="34" charset="0"/>
              <a:buChar char="•"/>
            </a:pPr>
            <a:r>
              <a:rPr lang="en-US" sz="2400" dirty="0">
                <a:latin typeface="+mn-lt"/>
              </a:rPr>
              <a:t>The employer must pay the offered wage during the entire period of employment. </a:t>
            </a:r>
          </a:p>
          <a:p>
            <a:pPr marL="342900" indent="-342900" algn="l" eaLnBrk="1" hangingPunct="1">
              <a:buFont typeface="Arial" panose="020B0604020202020204" pitchFamily="34" charset="0"/>
              <a:buChar char="•"/>
            </a:pPr>
            <a:endParaRPr lang="en-US" sz="2400" dirty="0">
              <a:latin typeface="+mn-lt"/>
            </a:endParaRPr>
          </a:p>
          <a:p>
            <a:pPr marL="342900" indent="-342900" algn="l" eaLnBrk="1" hangingPunct="1">
              <a:buFont typeface="Arial" panose="020B0604020202020204" pitchFamily="34" charset="0"/>
              <a:buChar char="•"/>
            </a:pPr>
            <a:r>
              <a:rPr lang="en-US" sz="2400" dirty="0">
                <a:latin typeface="+mn-lt"/>
              </a:rPr>
              <a:t>Wages must be paid free-and-clear.</a:t>
            </a:r>
          </a:p>
          <a:p>
            <a:pPr marL="171450" indent="-171450" algn="l" eaLnBrk="1" hangingPunct="1">
              <a:buFont typeface="Arial" panose="020B0604020202020204" pitchFamily="34" charset="0"/>
              <a:buChar char="•"/>
            </a:pPr>
            <a:endParaRPr lang="en-US" sz="1000" dirty="0">
              <a:latin typeface="+mn-lt"/>
            </a:endParaRPr>
          </a:p>
          <a:p>
            <a:pPr marL="171450" indent="-171450" algn="l" eaLnBrk="1" hangingPunct="1">
              <a:buFont typeface="Arial" panose="020B0604020202020204" pitchFamily="34" charset="0"/>
              <a:buChar char="•"/>
            </a:pPr>
            <a:endParaRPr lang="en-US" sz="1000" dirty="0">
              <a:latin typeface="+mn-lt"/>
            </a:endParaRPr>
          </a:p>
          <a:p>
            <a:pPr marL="342900" indent="-342900" algn="l" eaLnBrk="1" hangingPunct="1">
              <a:buFont typeface="Arial" panose="020B0604020202020204" pitchFamily="34" charset="0"/>
              <a:buChar char="•"/>
            </a:pPr>
            <a:r>
              <a:rPr lang="en-US" sz="2400" dirty="0">
                <a:latin typeface="+mn-lt"/>
              </a:rPr>
              <a:t>The employer must pay at least every two weeks, or the prevailing frequency in the geographical area.</a:t>
            </a:r>
          </a:p>
          <a:p>
            <a:endParaRPr lang="en-US" sz="3400" dirty="0">
              <a:solidFill>
                <a:schemeClr val="bg1"/>
              </a:solidFill>
              <a:latin typeface="Adobe Garamond Pro Bold"/>
            </a:endParaRPr>
          </a:p>
        </p:txBody>
      </p:sp>
    </p:spTree>
    <p:extLst>
      <p:ext uri="{BB962C8B-B14F-4D97-AF65-F5344CB8AC3E}">
        <p14:creationId xmlns:p14="http://schemas.microsoft.com/office/powerpoint/2010/main" val="378810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065"/>
            <a:ext cx="8229600" cy="1358220"/>
          </a:xfrm>
        </p:spPr>
        <p:txBody>
          <a:bodyPr/>
          <a:lstStyle/>
          <a:p>
            <a:r>
              <a:rPr lang="en-US" sz="3800" dirty="0">
                <a:solidFill>
                  <a:schemeClr val="bg1"/>
                </a:solidFill>
              </a:rPr>
              <a:t>Travel Time and Hours Worked </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457200" indent="-457200" algn="l" eaLnBrk="1" hangingPunct="1">
              <a:buFont typeface="Arial" panose="020B0604020202020204" pitchFamily="34" charset="0"/>
              <a:buChar char="•"/>
            </a:pPr>
            <a:r>
              <a:rPr lang="en-US" sz="2200" dirty="0">
                <a:latin typeface="+mn-lt"/>
              </a:rPr>
              <a:t>Ordinary home-to-work travel is not work time</a:t>
            </a:r>
          </a:p>
          <a:p>
            <a:pPr marL="457200" indent="-457200" algn="l" eaLnBrk="1" hangingPunct="1">
              <a:buFont typeface="Arial" panose="020B0604020202020204" pitchFamily="34" charset="0"/>
              <a:buChar char="•"/>
            </a:pPr>
            <a:endParaRPr lang="en-US" sz="2200" dirty="0">
              <a:latin typeface="+mn-lt"/>
            </a:endParaRPr>
          </a:p>
          <a:p>
            <a:pPr marL="457200" indent="-457200" algn="l" eaLnBrk="1" hangingPunct="1">
              <a:buFont typeface="Arial" panose="020B0604020202020204" pitchFamily="34" charset="0"/>
              <a:buChar char="•"/>
            </a:pPr>
            <a:r>
              <a:rPr lang="en-US" sz="2200" dirty="0">
                <a:latin typeface="+mn-lt"/>
              </a:rPr>
              <a:t>Travel between job sites during the normal work day is work time</a:t>
            </a:r>
          </a:p>
          <a:p>
            <a:pPr marL="800100" lvl="1" indent="-342900" algn="l" eaLnBrk="1" hangingPunct="1">
              <a:buFont typeface="Arial" panose="020B0604020202020204" pitchFamily="34" charset="0"/>
              <a:buChar char="•"/>
            </a:pPr>
            <a:r>
              <a:rPr lang="en-US" sz="2200" dirty="0">
                <a:latin typeface="+mn-lt"/>
              </a:rPr>
              <a:t>If an employee is required to report to a meeting place to receive instructions, perform other work there, or to pick up equipment or tools, the travel from the designated meeting place to the work places is part of the day’s work and must be counted as hours worked.  </a:t>
            </a:r>
          </a:p>
          <a:p>
            <a:pPr marL="800100" lvl="1" indent="-342900" algn="l" eaLnBrk="1" hangingPunct="1">
              <a:buFont typeface="Arial" panose="020B0604020202020204" pitchFamily="34" charset="0"/>
              <a:buChar char="•"/>
            </a:pPr>
            <a:endParaRPr lang="en-US" sz="2200" dirty="0">
              <a:latin typeface="+mn-lt"/>
            </a:endParaRPr>
          </a:p>
          <a:p>
            <a:pPr marL="800100" lvl="1" indent="-342900" algn="l" eaLnBrk="1" hangingPunct="1">
              <a:buFont typeface="Arial" panose="020B0604020202020204" pitchFamily="34" charset="0"/>
              <a:buChar char="•"/>
            </a:pPr>
            <a:r>
              <a:rPr lang="en-US" sz="2200" dirty="0">
                <a:latin typeface="+mn-lt"/>
              </a:rPr>
              <a:t>If the employee is required to return to the employer’s office or job site, the travel time back to the office is counted as hours worked. </a:t>
            </a:r>
          </a:p>
          <a:p>
            <a:endParaRPr lang="en-US" sz="3400" dirty="0">
              <a:solidFill>
                <a:schemeClr val="bg1"/>
              </a:solidFill>
              <a:latin typeface="Adobe Garamond Pro Bold"/>
            </a:endParaRPr>
          </a:p>
        </p:txBody>
      </p:sp>
    </p:spTree>
    <p:extLst>
      <p:ext uri="{BB962C8B-B14F-4D97-AF65-F5344CB8AC3E}">
        <p14:creationId xmlns:p14="http://schemas.microsoft.com/office/powerpoint/2010/main" val="1853096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065"/>
            <a:ext cx="8229600" cy="1358220"/>
          </a:xfrm>
        </p:spPr>
        <p:txBody>
          <a:bodyPr/>
          <a:lstStyle/>
          <a:p>
            <a:r>
              <a:rPr lang="en-US" sz="4000" dirty="0">
                <a:solidFill>
                  <a:schemeClr val="bg1"/>
                </a:solidFill>
              </a:rPr>
              <a:t>Tools, Equipment, and Deductions</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buFont typeface="Arial" panose="020B0604020202020204" pitchFamily="34" charset="0"/>
              <a:buChar char="•"/>
            </a:pPr>
            <a:r>
              <a:rPr lang="en-US" sz="2200" dirty="0">
                <a:latin typeface="+mn-lt"/>
              </a:rPr>
              <a:t>Employers must make all deductions required by law.</a:t>
            </a:r>
          </a:p>
          <a:p>
            <a:pPr marL="171450" indent="-171450" algn="l">
              <a:buFont typeface="Arial" panose="020B0604020202020204" pitchFamily="34" charset="0"/>
              <a:buChar char="•"/>
            </a:pPr>
            <a:endParaRPr lang="en-US" sz="2200" dirty="0">
              <a:latin typeface="+mn-lt"/>
            </a:endParaRPr>
          </a:p>
          <a:p>
            <a:pPr marL="342900" indent="-342900" algn="l">
              <a:buFont typeface="Arial" panose="020B0604020202020204" pitchFamily="34" charset="0"/>
              <a:buChar char="•"/>
            </a:pPr>
            <a:r>
              <a:rPr lang="en-US" sz="2200" dirty="0">
                <a:latin typeface="+mn-lt"/>
              </a:rPr>
              <a:t>Deductions not required by law must be disclosed in the job order and must be reasonable.</a:t>
            </a:r>
            <a:endParaRPr lang="en-US" sz="2200" b="1" dirty="0">
              <a:latin typeface="+mn-lt"/>
            </a:endParaRPr>
          </a:p>
          <a:p>
            <a:pPr marL="171450" indent="-171450" algn="l">
              <a:buFont typeface="Arial" panose="020B0604020202020204" pitchFamily="34" charset="0"/>
              <a:buChar char="•"/>
            </a:pPr>
            <a:endParaRPr lang="en-US" sz="2200" dirty="0">
              <a:latin typeface="+mn-lt"/>
            </a:endParaRPr>
          </a:p>
          <a:p>
            <a:pPr marL="342900" indent="-342900" algn="l">
              <a:lnSpc>
                <a:spcPct val="90000"/>
              </a:lnSpc>
              <a:buFont typeface="Arial" panose="020B0604020202020204" pitchFamily="34" charset="0"/>
              <a:buChar char="•"/>
            </a:pPr>
            <a:r>
              <a:rPr lang="en-US" sz="2200" dirty="0">
                <a:latin typeface="+mn-lt"/>
              </a:rPr>
              <a:t>Deductions for expenses that are for the primary benefit of the employer are not reasonable and therefore </a:t>
            </a:r>
            <a:r>
              <a:rPr lang="en-US" sz="2200" u="sng" dirty="0">
                <a:latin typeface="+mn-lt"/>
              </a:rPr>
              <a:t>may not</a:t>
            </a:r>
            <a:r>
              <a:rPr lang="en-US" sz="2200" dirty="0">
                <a:latin typeface="+mn-lt"/>
              </a:rPr>
              <a:t> bring an employee’s wages below the H-2B required wage rate. </a:t>
            </a:r>
          </a:p>
          <a:p>
            <a:pPr marL="342900" indent="-342900" algn="l">
              <a:lnSpc>
                <a:spcPct val="90000"/>
              </a:lnSpc>
              <a:buFont typeface="Arial" panose="020B0604020202020204" pitchFamily="34" charset="0"/>
              <a:buChar char="•"/>
            </a:pPr>
            <a:endParaRPr lang="en-US" sz="2200" dirty="0">
              <a:latin typeface="+mn-lt"/>
            </a:endParaRPr>
          </a:p>
          <a:p>
            <a:pPr marL="342900" indent="-342900" algn="l">
              <a:lnSpc>
                <a:spcPct val="90000"/>
              </a:lnSpc>
              <a:buFont typeface="Arial" panose="020B0604020202020204" pitchFamily="34" charset="0"/>
              <a:buChar char="•"/>
            </a:pPr>
            <a:r>
              <a:rPr lang="en-US" sz="2200" dirty="0">
                <a:latin typeface="+mn-lt"/>
              </a:rPr>
              <a:t>The employer must provide workers all tools, supplies, and equipment required to perform the assigned duties at no cost to the worker. </a:t>
            </a:r>
          </a:p>
          <a:p>
            <a:endParaRPr lang="en-US" sz="3400" dirty="0">
              <a:solidFill>
                <a:schemeClr val="bg1"/>
              </a:solidFill>
              <a:latin typeface="Adobe Garamond Pro Bold"/>
            </a:endParaRPr>
          </a:p>
        </p:txBody>
      </p:sp>
    </p:spTree>
    <p:extLst>
      <p:ext uri="{BB962C8B-B14F-4D97-AF65-F5344CB8AC3E}">
        <p14:creationId xmlns:p14="http://schemas.microsoft.com/office/powerpoint/2010/main" val="109417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065"/>
            <a:ext cx="8229600" cy="1358220"/>
          </a:xfrm>
        </p:spPr>
        <p:txBody>
          <a:bodyPr/>
          <a:lstStyle/>
          <a:p>
            <a:r>
              <a:rPr lang="en-US" sz="3800" dirty="0">
                <a:solidFill>
                  <a:schemeClr val="bg1"/>
                </a:solidFill>
              </a:rPr>
              <a:t>Disclosure</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lnSpc>
                <a:spcPct val="80000"/>
              </a:lnSpc>
              <a:buFont typeface="Arial" panose="020B0604020202020204" pitchFamily="34" charset="0"/>
              <a:buChar char="•"/>
            </a:pPr>
            <a:r>
              <a:rPr lang="en-US" sz="2200" dirty="0">
                <a:latin typeface="+mn-lt"/>
              </a:rPr>
              <a:t>The employer must provide a copy of the job order to both the H-2B workers and protected U.S. workers.</a:t>
            </a:r>
          </a:p>
          <a:p>
            <a:pPr marL="342900" indent="-342900" algn="l">
              <a:lnSpc>
                <a:spcPct val="80000"/>
              </a:lnSpc>
              <a:buFont typeface="Arial" panose="020B0604020202020204" pitchFamily="34" charset="0"/>
              <a:buChar char="•"/>
            </a:pPr>
            <a:endParaRPr lang="en-US" sz="2200" dirty="0">
              <a:latin typeface="+mn-lt"/>
            </a:endParaRPr>
          </a:p>
          <a:p>
            <a:pPr marL="800100" lvl="1" indent="-342900" algn="l">
              <a:lnSpc>
                <a:spcPct val="80000"/>
              </a:lnSpc>
              <a:buFont typeface="Arial" panose="020B0604020202020204" pitchFamily="34" charset="0"/>
              <a:buChar char="•"/>
            </a:pPr>
            <a:r>
              <a:rPr lang="en-US" sz="2200" u="sng" dirty="0">
                <a:latin typeface="+mn-lt"/>
              </a:rPr>
              <a:t>H-2B workers who are abroad</a:t>
            </a:r>
            <a:r>
              <a:rPr lang="en-US" sz="2200" dirty="0">
                <a:latin typeface="+mn-lt"/>
              </a:rPr>
              <a:t> must receive the job order no later than when they apply for the visa.</a:t>
            </a:r>
          </a:p>
          <a:p>
            <a:pPr marL="800100" lvl="1" indent="-342900" algn="l">
              <a:lnSpc>
                <a:spcPct val="80000"/>
              </a:lnSpc>
              <a:buFont typeface="Arial" panose="020B0604020202020204" pitchFamily="34" charset="0"/>
              <a:buChar char="•"/>
            </a:pPr>
            <a:endParaRPr lang="en-US" sz="2200" dirty="0">
              <a:latin typeface="+mn-lt"/>
            </a:endParaRPr>
          </a:p>
          <a:p>
            <a:pPr marL="800100" lvl="1" indent="-342900" algn="l">
              <a:lnSpc>
                <a:spcPct val="80000"/>
              </a:lnSpc>
              <a:buFont typeface="Arial" panose="020B0604020202020204" pitchFamily="34" charset="0"/>
              <a:buChar char="•"/>
            </a:pPr>
            <a:r>
              <a:rPr lang="en-US" sz="2200" u="sng" dirty="0">
                <a:latin typeface="+mn-lt"/>
              </a:rPr>
              <a:t>H-2B workers already in the U.S.</a:t>
            </a:r>
            <a:r>
              <a:rPr lang="en-US" sz="2200" dirty="0">
                <a:latin typeface="+mn-lt"/>
              </a:rPr>
              <a:t> must receive the job order no later than when the job offer is made.</a:t>
            </a:r>
          </a:p>
          <a:p>
            <a:pPr marL="342900" indent="-342900" algn="l">
              <a:lnSpc>
                <a:spcPct val="80000"/>
              </a:lnSpc>
              <a:buFont typeface="Arial" panose="020B0604020202020204" pitchFamily="34" charset="0"/>
              <a:buChar char="•"/>
            </a:pPr>
            <a:endParaRPr lang="en-US" sz="2200" dirty="0">
              <a:latin typeface="+mn-lt"/>
            </a:endParaRPr>
          </a:p>
          <a:p>
            <a:pPr marL="342900" indent="-342900" algn="l">
              <a:lnSpc>
                <a:spcPct val="80000"/>
              </a:lnSpc>
              <a:buFont typeface="Arial" panose="020B0604020202020204" pitchFamily="34" charset="0"/>
              <a:buChar char="•"/>
            </a:pPr>
            <a:r>
              <a:rPr lang="en-US" sz="2200" dirty="0">
                <a:latin typeface="+mn-lt"/>
              </a:rPr>
              <a:t>Job order must be provided in a language understood by the worker.</a:t>
            </a:r>
          </a:p>
          <a:p>
            <a:endParaRPr lang="en-US" sz="3400" dirty="0">
              <a:solidFill>
                <a:schemeClr val="bg1"/>
              </a:solidFill>
              <a:latin typeface="Adobe Garamond Pro Bold"/>
            </a:endParaRPr>
          </a:p>
        </p:txBody>
      </p:sp>
    </p:spTree>
    <p:extLst>
      <p:ext uri="{BB962C8B-B14F-4D97-AF65-F5344CB8AC3E}">
        <p14:creationId xmlns:p14="http://schemas.microsoft.com/office/powerpoint/2010/main" val="233233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065"/>
            <a:ext cx="8229600" cy="1358220"/>
          </a:xfrm>
        </p:spPr>
        <p:txBody>
          <a:bodyPr/>
          <a:lstStyle/>
          <a:p>
            <a:r>
              <a:rPr lang="en-US" sz="4000" dirty="0">
                <a:solidFill>
                  <a:schemeClr val="bg1"/>
                </a:solidFill>
              </a:rPr>
              <a:t>Transportation and Visa Fees</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lnSpc>
                <a:spcPct val="90000"/>
              </a:lnSpc>
            </a:pPr>
            <a:r>
              <a:rPr lang="en-US" sz="2400" dirty="0">
                <a:latin typeface="+mn-lt"/>
              </a:rPr>
              <a:t>Inbound transportation: </a:t>
            </a:r>
          </a:p>
          <a:p>
            <a:pPr marL="342900" indent="-342900" algn="l" eaLnBrk="1" hangingPunct="1">
              <a:lnSpc>
                <a:spcPct val="90000"/>
              </a:lnSpc>
              <a:buFont typeface="Arial" panose="020B0604020202020204" pitchFamily="34" charset="0"/>
              <a:buChar char="•"/>
            </a:pPr>
            <a:r>
              <a:rPr lang="en-US" sz="2400" dirty="0">
                <a:latin typeface="+mn-lt"/>
              </a:rPr>
              <a:t>The employer must provide </a:t>
            </a:r>
            <a:r>
              <a:rPr lang="en-US" sz="2400" i="1" dirty="0">
                <a:latin typeface="+mn-lt"/>
              </a:rPr>
              <a:t>or</a:t>
            </a:r>
            <a:r>
              <a:rPr lang="en-US" sz="2400" dirty="0">
                <a:latin typeface="+mn-lt"/>
              </a:rPr>
              <a:t> pay for transportation and daily subsistence to the place of employment </a:t>
            </a:r>
            <a:r>
              <a:rPr lang="en-US" sz="2400" i="1" dirty="0">
                <a:latin typeface="+mn-lt"/>
              </a:rPr>
              <a:t>or</a:t>
            </a:r>
            <a:r>
              <a:rPr lang="en-US" sz="2400" dirty="0">
                <a:latin typeface="+mn-lt"/>
              </a:rPr>
              <a:t> reimburse workers </a:t>
            </a:r>
            <a:r>
              <a:rPr lang="en-US" sz="2400" u="sng" dirty="0">
                <a:latin typeface="+mn-lt"/>
              </a:rPr>
              <a:t>when 50% of the job order has elapsed.</a:t>
            </a:r>
          </a:p>
          <a:p>
            <a:pPr marL="342900" indent="-342900" algn="l" eaLnBrk="1" hangingPunct="1">
              <a:lnSpc>
                <a:spcPct val="90000"/>
              </a:lnSpc>
              <a:buFont typeface="Arial" panose="020B0604020202020204" pitchFamily="34" charset="0"/>
              <a:buChar char="•"/>
            </a:pPr>
            <a:endParaRPr lang="en-US" sz="1200" dirty="0">
              <a:latin typeface="+mn-lt"/>
            </a:endParaRPr>
          </a:p>
          <a:p>
            <a:pPr algn="l" eaLnBrk="1" hangingPunct="1">
              <a:lnSpc>
                <a:spcPct val="90000"/>
              </a:lnSpc>
            </a:pPr>
            <a:r>
              <a:rPr lang="en-US" sz="2400" dirty="0">
                <a:latin typeface="+mn-lt"/>
              </a:rPr>
              <a:t>Outbound transportation: </a:t>
            </a:r>
          </a:p>
          <a:p>
            <a:pPr marL="342900" indent="-342900" algn="l" eaLnBrk="1" hangingPunct="1">
              <a:lnSpc>
                <a:spcPct val="90000"/>
              </a:lnSpc>
              <a:buFont typeface="Arial" panose="020B0604020202020204" pitchFamily="34" charset="0"/>
              <a:buChar char="•"/>
            </a:pPr>
            <a:r>
              <a:rPr lang="en-US" sz="2400" dirty="0">
                <a:latin typeface="+mn-lt"/>
              </a:rPr>
              <a:t>The employer must provide </a:t>
            </a:r>
            <a:r>
              <a:rPr lang="en-US" sz="2400" i="1" dirty="0">
                <a:latin typeface="+mn-lt"/>
              </a:rPr>
              <a:t>or</a:t>
            </a:r>
            <a:r>
              <a:rPr lang="en-US" sz="2400" dirty="0">
                <a:latin typeface="+mn-lt"/>
              </a:rPr>
              <a:t> pay for return transportation and subsistence if the worker completes the job order period or is dismissed early with or without cause.</a:t>
            </a:r>
          </a:p>
          <a:p>
            <a:pPr marL="171450" indent="-171450" algn="l" eaLnBrk="1" hangingPunct="1">
              <a:lnSpc>
                <a:spcPct val="90000"/>
              </a:lnSpc>
              <a:buFont typeface="Arial" panose="020B0604020202020204" pitchFamily="34" charset="0"/>
              <a:buChar char="•"/>
            </a:pPr>
            <a:endParaRPr lang="en-US" sz="1200" dirty="0">
              <a:latin typeface="+mn-lt"/>
              <a:cs typeface="Arial" charset="0"/>
            </a:endParaRPr>
          </a:p>
          <a:p>
            <a:pPr algn="l" eaLnBrk="1" fontAlgn="ctr" hangingPunct="1">
              <a:lnSpc>
                <a:spcPct val="90000"/>
              </a:lnSpc>
            </a:pPr>
            <a:r>
              <a:rPr lang="en-US" sz="2400" dirty="0">
                <a:latin typeface="+mn-lt"/>
                <a:cs typeface="Arial" charset="0"/>
              </a:rPr>
              <a:t>Visa fees:</a:t>
            </a:r>
          </a:p>
          <a:p>
            <a:pPr marL="342900" indent="-342900" algn="l" eaLnBrk="1" fontAlgn="ctr" hangingPunct="1">
              <a:lnSpc>
                <a:spcPct val="90000"/>
              </a:lnSpc>
              <a:buFont typeface="Arial" panose="020B0604020202020204" pitchFamily="34" charset="0"/>
              <a:buChar char="•"/>
            </a:pPr>
            <a:r>
              <a:rPr lang="en-US" sz="2400" dirty="0">
                <a:latin typeface="+mn-lt"/>
                <a:cs typeface="Arial" charset="0"/>
              </a:rPr>
              <a:t>Employer is always liable for visa fees &amp; related expenses in or before the first workweek.</a:t>
            </a:r>
          </a:p>
          <a:p>
            <a:endParaRPr lang="en-US" sz="3400" dirty="0">
              <a:solidFill>
                <a:schemeClr val="bg1"/>
              </a:solidFill>
              <a:latin typeface="Adobe Garamond Pro Bold"/>
            </a:endParaRPr>
          </a:p>
        </p:txBody>
      </p:sp>
    </p:spTree>
    <p:extLst>
      <p:ext uri="{BB962C8B-B14F-4D97-AF65-F5344CB8AC3E}">
        <p14:creationId xmlns:p14="http://schemas.microsoft.com/office/powerpoint/2010/main" val="891265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3"/>
            <a:ext cx="8229600" cy="1358220"/>
          </a:xfrm>
        </p:spPr>
        <p:txBody>
          <a:bodyPr/>
          <a:lstStyle/>
          <a:p>
            <a:r>
              <a:rPr lang="en-US" sz="3800" dirty="0">
                <a:solidFill>
                  <a:schemeClr val="bg1"/>
                </a:solidFill>
              </a:rPr>
              <a:t>Place of Intended Employment &amp; </a:t>
            </a:r>
            <a:br>
              <a:rPr lang="en-US" sz="3800" dirty="0">
                <a:solidFill>
                  <a:schemeClr val="bg1"/>
                </a:solidFill>
              </a:rPr>
            </a:br>
            <a:r>
              <a:rPr lang="en-US" sz="3800" dirty="0">
                <a:solidFill>
                  <a:schemeClr val="bg1"/>
                </a:solidFill>
              </a:rPr>
              <a:t>Job Classification</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lnSpc>
                <a:spcPct val="90000"/>
              </a:lnSpc>
              <a:buFont typeface="Arial" panose="020B0604020202020204" pitchFamily="34" charset="0"/>
              <a:buChar char="•"/>
            </a:pPr>
            <a:r>
              <a:rPr lang="en-US" sz="2400" dirty="0">
                <a:latin typeface="+mn-lt"/>
              </a:rPr>
              <a:t>The employer must not place an H-2B worker outside the area of intended employment listed on the job order. </a:t>
            </a:r>
          </a:p>
          <a:p>
            <a:pPr marL="342900" indent="-342900" algn="l">
              <a:lnSpc>
                <a:spcPct val="90000"/>
              </a:lnSpc>
              <a:buFont typeface="Arial" panose="020B0604020202020204" pitchFamily="34" charset="0"/>
              <a:buChar char="•"/>
            </a:pPr>
            <a:endParaRPr lang="en-US" sz="2400" dirty="0">
              <a:latin typeface="+mn-lt"/>
            </a:endParaRPr>
          </a:p>
          <a:p>
            <a:pPr marL="342900" indent="-342900" algn="l">
              <a:lnSpc>
                <a:spcPct val="90000"/>
              </a:lnSpc>
              <a:buFont typeface="Arial" panose="020B0604020202020204" pitchFamily="34" charset="0"/>
              <a:buChar char="•"/>
            </a:pPr>
            <a:r>
              <a:rPr lang="en-US" sz="2400" dirty="0">
                <a:latin typeface="+mn-lt"/>
              </a:rPr>
              <a:t>The employer is also prohibited from placing H-2B workers outside the certified occupation listed on the job order.</a:t>
            </a:r>
          </a:p>
          <a:p>
            <a:endParaRPr lang="en-US" sz="3400" dirty="0">
              <a:solidFill>
                <a:schemeClr val="bg1"/>
              </a:solidFill>
              <a:latin typeface="Adobe Garamond Pro Bold"/>
            </a:endParaRPr>
          </a:p>
        </p:txBody>
      </p:sp>
      <p:sp>
        <p:nvSpPr>
          <p:cNvPr id="3" name="TextBox 2">
            <a:extLst>
              <a:ext uri="{FF2B5EF4-FFF2-40B4-BE49-F238E27FC236}">
                <a16:creationId xmlns:a16="http://schemas.microsoft.com/office/drawing/2014/main" id="{FC8DBE4E-CD8A-8C50-6D33-6BB16B727FF8}"/>
              </a:ext>
            </a:extLst>
          </p:cNvPr>
          <p:cNvSpPr txBox="1"/>
          <p:nvPr/>
        </p:nvSpPr>
        <p:spPr>
          <a:xfrm>
            <a:off x="7273636" y="5468642"/>
            <a:ext cx="1688283" cy="338554"/>
          </a:xfrm>
          <a:prstGeom prst="rect">
            <a:avLst/>
          </a:prstGeom>
          <a:noFill/>
        </p:spPr>
        <p:txBody>
          <a:bodyPr wrap="none" rtlCol="0">
            <a:spAutoFit/>
          </a:bodyPr>
          <a:lstStyle/>
          <a:p>
            <a:r>
              <a:rPr lang="en-US" sz="1600" dirty="0"/>
              <a:t>Poll Question #3</a:t>
            </a:r>
          </a:p>
        </p:txBody>
      </p:sp>
    </p:spTree>
    <p:extLst>
      <p:ext uri="{BB962C8B-B14F-4D97-AF65-F5344CB8AC3E}">
        <p14:creationId xmlns:p14="http://schemas.microsoft.com/office/powerpoint/2010/main" val="364592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320669"/>
            <a:ext cx="8229600" cy="757019"/>
          </a:xfrm>
        </p:spPr>
        <p:txBody>
          <a:bodyPr/>
          <a:lstStyle/>
          <a:p>
            <a:r>
              <a:rPr lang="en-US" sz="3800" dirty="0">
                <a:solidFill>
                  <a:schemeClr val="bg1"/>
                </a:solidFill>
              </a:rPr>
              <a:t>Prohibited Fees	</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buFont typeface="Arial" panose="020B0604020202020204" pitchFamily="34" charset="0"/>
              <a:buChar char="•"/>
            </a:pPr>
            <a:r>
              <a:rPr lang="en-US" sz="2400" dirty="0">
                <a:latin typeface="+mn-lt"/>
              </a:rPr>
              <a:t>The employer, its agent, and its attorneys must not seek or receive payments from workers related to the certification, including agent or attorney fees and recruitment costs. </a:t>
            </a:r>
          </a:p>
          <a:p>
            <a:pPr marL="342900" indent="-342900" algn="l">
              <a:buFont typeface="Arial" panose="020B0604020202020204" pitchFamily="34" charset="0"/>
              <a:buChar char="•"/>
            </a:pPr>
            <a:endParaRPr lang="en-US" sz="2400" dirty="0">
              <a:latin typeface="+mn-lt"/>
            </a:endParaRPr>
          </a:p>
          <a:p>
            <a:pPr marL="342900" indent="-342900" algn="l">
              <a:buFont typeface="Arial" panose="020B0604020202020204" pitchFamily="34" charset="0"/>
              <a:buChar char="•"/>
            </a:pPr>
            <a:r>
              <a:rPr lang="en-US" sz="2400" dirty="0">
                <a:latin typeface="+mn-lt"/>
              </a:rPr>
              <a:t>The employer must contractually forbid any agent or recruiter whom the employer engages directly or indirectly in international recruiting from seeking or receiving payments from prospective workers.  </a:t>
            </a:r>
          </a:p>
          <a:p>
            <a:endParaRPr lang="en-US" sz="2300" dirty="0"/>
          </a:p>
          <a:p>
            <a:endParaRPr lang="en-US" sz="3400" dirty="0">
              <a:solidFill>
                <a:schemeClr val="bg1"/>
              </a:solidFill>
              <a:latin typeface="Adobe Garamond Pro Bold"/>
            </a:endParaRPr>
          </a:p>
        </p:txBody>
      </p:sp>
    </p:spTree>
    <p:extLst>
      <p:ext uri="{BB962C8B-B14F-4D97-AF65-F5344CB8AC3E}">
        <p14:creationId xmlns:p14="http://schemas.microsoft.com/office/powerpoint/2010/main" val="2910425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361723"/>
            <a:ext cx="8229600" cy="922796"/>
          </a:xfrm>
        </p:spPr>
        <p:txBody>
          <a:bodyPr/>
          <a:lstStyle/>
          <a:p>
            <a:r>
              <a:rPr lang="en-US" sz="3800" dirty="0">
                <a:solidFill>
                  <a:schemeClr val="bg1"/>
                </a:solidFill>
              </a:rPr>
              <a:t>Other H-2B Program Obligations</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80000"/>
              </a:lnSpc>
              <a:buNone/>
            </a:pPr>
            <a:endParaRPr lang="en-US" sz="2400" dirty="0">
              <a:latin typeface="Adobe Garamond Pro Bold"/>
            </a:endParaRPr>
          </a:p>
          <a:p>
            <a:pPr marL="342900" indent="-342900" algn="l">
              <a:lnSpc>
                <a:spcPct val="80000"/>
              </a:lnSpc>
              <a:buFont typeface="Arial" panose="020B0604020202020204" pitchFamily="34" charset="0"/>
              <a:buChar char="•"/>
            </a:pPr>
            <a:r>
              <a:rPr lang="en-US" sz="2400" dirty="0">
                <a:latin typeface="+mn-lt"/>
              </a:rPr>
              <a:t>The job must be a bona-fide, full-time temporary position, with full time defined as 35 or more hours per week </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There must be no strike or lockout at any of the employer’s worksites in the same geographic area </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Display workers’ rights poster</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Provide an earnings statement to each worker on or before each payday.</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Retain required documents for 3 years.</a:t>
            </a:r>
          </a:p>
          <a:p>
            <a:pPr>
              <a:lnSpc>
                <a:spcPct val="80000"/>
              </a:lnSpc>
            </a:pPr>
            <a:endParaRPr lang="en-US" sz="2400" dirty="0">
              <a:latin typeface="Calibri" pitchFamily="34" charset="0"/>
            </a:endParaRPr>
          </a:p>
          <a:p>
            <a:endParaRPr lang="en-US" sz="3400" dirty="0">
              <a:solidFill>
                <a:schemeClr val="bg1"/>
              </a:solidFill>
              <a:latin typeface="Adobe Garamond Pro Bold"/>
            </a:endParaRPr>
          </a:p>
        </p:txBody>
      </p:sp>
    </p:spTree>
    <p:extLst>
      <p:ext uri="{BB962C8B-B14F-4D97-AF65-F5344CB8AC3E}">
        <p14:creationId xmlns:p14="http://schemas.microsoft.com/office/powerpoint/2010/main" val="80344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ea typeface="ヒラギノ角ゴ Pro W3" charset="-128"/>
                <a:cs typeface="Arial" charset="0"/>
              </a:rPr>
              <a:t>WHD OFFICES </a:t>
            </a:r>
            <a:endParaRPr lang="en-US" dirty="0"/>
          </a:p>
        </p:txBody>
      </p:sp>
      <p:pic>
        <p:nvPicPr>
          <p:cNvPr id="4" name="Picture 3" descr="Map of US with dots where Wage and Hour Offices are located." title="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 y="1531622"/>
            <a:ext cx="6934664" cy="4398243"/>
          </a:xfrm>
          <a:prstGeom prst="rect">
            <a:avLst/>
          </a:prstGeom>
        </p:spPr>
      </p:pic>
      <p:sp>
        <p:nvSpPr>
          <p:cNvPr id="3" name="TextBox 2">
            <a:extLst>
              <a:ext uri="{FF2B5EF4-FFF2-40B4-BE49-F238E27FC236}">
                <a16:creationId xmlns:a16="http://schemas.microsoft.com/office/drawing/2014/main" id="{A9DB39F0-0A23-30B4-28C7-ACD6CBCE0136}"/>
              </a:ext>
            </a:extLst>
          </p:cNvPr>
          <p:cNvSpPr txBox="1"/>
          <p:nvPr/>
        </p:nvSpPr>
        <p:spPr>
          <a:xfrm>
            <a:off x="6877513" y="4473920"/>
            <a:ext cx="2034541" cy="584775"/>
          </a:xfrm>
          <a:prstGeom prst="rect">
            <a:avLst/>
          </a:prstGeom>
          <a:noFill/>
        </p:spPr>
        <p:txBody>
          <a:bodyPr wrap="square" rtlCol="0">
            <a:spAutoFit/>
          </a:bodyPr>
          <a:lstStyle/>
          <a:p>
            <a:r>
              <a:rPr lang="en-US" sz="1600" dirty="0"/>
              <a:t>Find the office closest to you </a:t>
            </a:r>
            <a:r>
              <a:rPr lang="en-US" sz="1600" dirty="0">
                <a:hlinkClick r:id="rId4"/>
              </a:rPr>
              <a:t>here</a:t>
            </a:r>
            <a:r>
              <a:rPr lang="en-US" sz="1600" dirty="0"/>
              <a:t>.</a:t>
            </a:r>
          </a:p>
        </p:txBody>
      </p:sp>
    </p:spTree>
    <p:extLst>
      <p:ext uri="{BB962C8B-B14F-4D97-AF65-F5344CB8AC3E}">
        <p14:creationId xmlns:p14="http://schemas.microsoft.com/office/powerpoint/2010/main" val="120966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23"/>
            <a:ext cx="8229600" cy="1358220"/>
          </a:xfrm>
        </p:spPr>
        <p:txBody>
          <a:bodyPr/>
          <a:lstStyle/>
          <a:p>
            <a:r>
              <a:rPr lang="en-US" sz="3800" dirty="0">
                <a:solidFill>
                  <a:schemeClr val="bg1"/>
                </a:solidFill>
              </a:rPr>
              <a:t>Other H-2B Program Obligations</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indent="0">
              <a:lnSpc>
                <a:spcPct val="80000"/>
              </a:lnSpc>
              <a:buNone/>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Cooperate with WHD investigators.</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Notify ETA and DHS in writing within two days if a worker separates prior to the end date of employment certified in the Application. </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Not intimidate, threaten, discharge, or discriminate against any person who has exercised their rights under the H-2B program.</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Comply with other applicable laws.</a:t>
            </a:r>
          </a:p>
          <a:p>
            <a:pPr marL="800100" lvl="1" indent="-342900" algn="l">
              <a:lnSpc>
                <a:spcPct val="80000"/>
              </a:lnSpc>
              <a:buFont typeface="Arial" panose="020B0604020202020204" pitchFamily="34" charset="0"/>
              <a:buChar char="•"/>
            </a:pPr>
            <a:r>
              <a:rPr lang="en-US" sz="2000" dirty="0">
                <a:latin typeface="+mn-lt"/>
              </a:rPr>
              <a:t>FLSA overtime </a:t>
            </a:r>
          </a:p>
          <a:p>
            <a:pPr marL="0" indent="0" algn="r">
              <a:lnSpc>
                <a:spcPct val="80000"/>
              </a:lnSpc>
              <a:buNone/>
            </a:pPr>
            <a:endParaRPr lang="en-US" sz="2400" b="1" dirty="0">
              <a:latin typeface="Calibri" pitchFamily="34" charset="0"/>
            </a:endParaRPr>
          </a:p>
          <a:p>
            <a:endParaRPr lang="en-US" sz="3400" dirty="0">
              <a:solidFill>
                <a:schemeClr val="bg1"/>
              </a:solidFill>
              <a:latin typeface="Adobe Garamond Pro Bold"/>
            </a:endParaRPr>
          </a:p>
        </p:txBody>
      </p:sp>
      <p:sp>
        <p:nvSpPr>
          <p:cNvPr id="3" name="TextBox 2">
            <a:extLst>
              <a:ext uri="{FF2B5EF4-FFF2-40B4-BE49-F238E27FC236}">
                <a16:creationId xmlns:a16="http://schemas.microsoft.com/office/drawing/2014/main" id="{44A316BF-9AE8-A414-526F-F24176214FD6}"/>
              </a:ext>
            </a:extLst>
          </p:cNvPr>
          <p:cNvSpPr txBox="1"/>
          <p:nvPr/>
        </p:nvSpPr>
        <p:spPr>
          <a:xfrm>
            <a:off x="7273636" y="5468642"/>
            <a:ext cx="1688283" cy="338554"/>
          </a:xfrm>
          <a:prstGeom prst="rect">
            <a:avLst/>
          </a:prstGeom>
          <a:noFill/>
        </p:spPr>
        <p:txBody>
          <a:bodyPr wrap="none" rtlCol="0">
            <a:spAutoFit/>
          </a:bodyPr>
          <a:lstStyle/>
          <a:p>
            <a:r>
              <a:rPr lang="en-US" sz="1600" dirty="0"/>
              <a:t>Poll Question #4</a:t>
            </a:r>
          </a:p>
        </p:txBody>
      </p:sp>
    </p:spTree>
    <p:extLst>
      <p:ext uri="{BB962C8B-B14F-4D97-AF65-F5344CB8AC3E}">
        <p14:creationId xmlns:p14="http://schemas.microsoft.com/office/powerpoint/2010/main" val="758976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407"/>
            <a:ext cx="8229600" cy="803053"/>
          </a:xfrm>
        </p:spPr>
        <p:txBody>
          <a:bodyPr/>
          <a:lstStyle/>
          <a:p>
            <a:r>
              <a:rPr lang="en-US" sz="4000" dirty="0">
                <a:solidFill>
                  <a:schemeClr val="bg1"/>
                </a:solidFill>
              </a:rPr>
              <a:t>Investigations</a:t>
            </a:r>
            <a:endParaRPr lang="en-US" sz="3800" dirty="0">
              <a:solidFill>
                <a:schemeClr val="bg1"/>
              </a:solidFill>
            </a:endParaRP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lnSpc>
                <a:spcPct val="80000"/>
              </a:lnSpc>
              <a:buFont typeface="Arial" panose="020B0604020202020204" pitchFamily="34" charset="0"/>
              <a:buChar char="•"/>
            </a:pPr>
            <a:r>
              <a:rPr lang="en-US" sz="2400" dirty="0">
                <a:latin typeface="+mn-lt"/>
              </a:rPr>
              <a:t>Meeting(s) with the employer </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Tour of the establishment </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Records review </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Confidential interviews with employees</a:t>
            </a:r>
          </a:p>
          <a:p>
            <a:pPr marL="342900" indent="-342900" algn="l">
              <a:lnSpc>
                <a:spcPct val="80000"/>
              </a:lnSpc>
              <a:buFont typeface="Arial" panose="020B0604020202020204" pitchFamily="34" charset="0"/>
              <a:buChar char="•"/>
            </a:pPr>
            <a:endParaRPr lang="en-US" sz="2400" dirty="0">
              <a:latin typeface="+mn-lt"/>
            </a:endParaRPr>
          </a:p>
          <a:p>
            <a:pPr marL="342900" indent="-342900" algn="l">
              <a:lnSpc>
                <a:spcPct val="80000"/>
              </a:lnSpc>
              <a:buFont typeface="Arial" panose="020B0604020202020204" pitchFamily="34" charset="0"/>
              <a:buChar char="•"/>
            </a:pPr>
            <a:r>
              <a:rPr lang="en-US" sz="2400" dirty="0">
                <a:latin typeface="+mn-lt"/>
              </a:rPr>
              <a:t>Determination Letters (if applicable) </a:t>
            </a:r>
          </a:p>
          <a:p>
            <a:pPr>
              <a:lnSpc>
                <a:spcPct val="80000"/>
              </a:lnSpc>
            </a:pPr>
            <a:endParaRPr lang="en-US" sz="2400" dirty="0">
              <a:latin typeface="Calibri" pitchFamily="34" charset="0"/>
            </a:endParaRPr>
          </a:p>
          <a:p>
            <a:pPr>
              <a:lnSpc>
                <a:spcPct val="80000"/>
              </a:lnSpc>
            </a:pPr>
            <a:endParaRPr lang="en-US" sz="2400" dirty="0">
              <a:latin typeface="Calibri" pitchFamily="34" charset="0"/>
            </a:endParaRPr>
          </a:p>
          <a:p>
            <a:pPr>
              <a:lnSpc>
                <a:spcPct val="80000"/>
              </a:lnSpc>
            </a:pPr>
            <a:endParaRPr lang="en-US" sz="2400" dirty="0">
              <a:latin typeface="Calibri" pitchFamily="34" charset="0"/>
            </a:endParaRPr>
          </a:p>
        </p:txBody>
      </p:sp>
      <p:sp>
        <p:nvSpPr>
          <p:cNvPr id="4" name="TextBox 3"/>
          <p:cNvSpPr txBox="1"/>
          <p:nvPr/>
        </p:nvSpPr>
        <p:spPr>
          <a:xfrm>
            <a:off x="6220118" y="5415675"/>
            <a:ext cx="2923882" cy="707886"/>
          </a:xfrm>
          <a:prstGeom prst="rect">
            <a:avLst/>
          </a:prstGeom>
          <a:noFill/>
        </p:spPr>
        <p:txBody>
          <a:bodyPr wrap="square" rtlCol="0">
            <a:spAutoFit/>
          </a:bodyPr>
          <a:lstStyle/>
          <a:p>
            <a:pPr lvl="0" algn="ctr"/>
            <a:r>
              <a:rPr lang="en-US" sz="1600" dirty="0">
                <a:solidFill>
                  <a:schemeClr val="bg1"/>
                </a:solidFill>
                <a:uFill>
                  <a:solidFill>
                    <a:srgbClr val="0000FF"/>
                  </a:solidFill>
                </a:uFill>
                <a:latin typeface="+mn-lt"/>
                <a:hlinkClick r:id="rId3"/>
              </a:rPr>
              <a:t>Fact Sheet #44</a:t>
            </a:r>
            <a:endParaRPr lang="en-US" sz="1600" dirty="0">
              <a:solidFill>
                <a:schemeClr val="bg1"/>
              </a:solidFill>
              <a:uFill>
                <a:solidFill>
                  <a:srgbClr val="0000FF"/>
                </a:solidFill>
              </a:uFill>
              <a:latin typeface="+mn-lt"/>
            </a:endParaRPr>
          </a:p>
          <a:p>
            <a:pPr algn="ctr"/>
            <a:endParaRPr lang="en-US" dirty="0"/>
          </a:p>
        </p:txBody>
      </p:sp>
    </p:spTree>
    <p:extLst>
      <p:ext uri="{BB962C8B-B14F-4D97-AF65-F5344CB8AC3E}">
        <p14:creationId xmlns:p14="http://schemas.microsoft.com/office/powerpoint/2010/main" val="363492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23"/>
            <a:ext cx="8229600" cy="726853"/>
          </a:xfrm>
        </p:spPr>
        <p:txBody>
          <a:bodyPr/>
          <a:lstStyle/>
          <a:p>
            <a:r>
              <a:rPr lang="en-US" sz="4000" dirty="0">
                <a:solidFill>
                  <a:schemeClr val="bg1"/>
                </a:solidFill>
              </a:rPr>
              <a:t>Sanctions and Remedies</a:t>
            </a:r>
            <a:endParaRPr lang="en-US" sz="3800" dirty="0">
              <a:solidFill>
                <a:schemeClr val="bg1"/>
              </a:solidFill>
            </a:endParaRP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lnSpc>
                <a:spcPct val="80000"/>
              </a:lnSpc>
              <a:buFont typeface="Arial" panose="020B0604020202020204" pitchFamily="34" charset="0"/>
              <a:buChar char="•"/>
            </a:pPr>
            <a:endParaRPr lang="en-US" sz="2400" dirty="0">
              <a:latin typeface="Calibri" pitchFamily="34" charset="0"/>
            </a:endParaRPr>
          </a:p>
          <a:p>
            <a:pPr marL="342900" indent="-342900" algn="l">
              <a:buFont typeface="Arial" panose="020B0604020202020204" pitchFamily="34" charset="0"/>
              <a:buChar char="•"/>
            </a:pPr>
            <a:r>
              <a:rPr lang="en-US" sz="2400" dirty="0">
                <a:latin typeface="+mn-lt"/>
              </a:rPr>
              <a:t>Recover unpaid wages</a:t>
            </a:r>
          </a:p>
          <a:p>
            <a:pPr marL="342900" indent="-342900" algn="l">
              <a:buFont typeface="Arial" panose="020B0604020202020204" pitchFamily="34" charset="0"/>
              <a:buChar char="•"/>
            </a:pPr>
            <a:endParaRPr lang="en-US" sz="1500" dirty="0">
              <a:latin typeface="+mn-lt"/>
            </a:endParaRPr>
          </a:p>
          <a:p>
            <a:pPr marL="342900" indent="-342900" algn="l">
              <a:buFont typeface="Arial" panose="020B0604020202020204" pitchFamily="34" charset="0"/>
              <a:buChar char="•"/>
            </a:pPr>
            <a:r>
              <a:rPr lang="en-US" sz="2400" dirty="0">
                <a:latin typeface="+mn-lt"/>
              </a:rPr>
              <a:t>Seek make whole relief, instatement, or reinstatement for laid off or improperly rejected U.S. workers</a:t>
            </a:r>
          </a:p>
          <a:p>
            <a:pPr marL="342900" indent="-342900" algn="l">
              <a:buFont typeface="Arial" panose="020B0604020202020204" pitchFamily="34" charset="0"/>
              <a:buChar char="•"/>
            </a:pPr>
            <a:endParaRPr lang="en-US" sz="1500" dirty="0">
              <a:latin typeface="+mn-lt"/>
            </a:endParaRPr>
          </a:p>
          <a:p>
            <a:pPr marL="342900" indent="-342900" algn="l">
              <a:buFont typeface="Arial" panose="020B0604020202020204" pitchFamily="34" charset="0"/>
              <a:buChar char="•"/>
            </a:pPr>
            <a:r>
              <a:rPr lang="en-US" sz="2400" dirty="0">
                <a:latin typeface="+mn-lt"/>
              </a:rPr>
              <a:t>Assess civil money penalties</a:t>
            </a:r>
          </a:p>
          <a:p>
            <a:pPr marL="342900" indent="-342900" algn="l">
              <a:buFont typeface="Arial" panose="020B0604020202020204" pitchFamily="34" charset="0"/>
              <a:buChar char="•"/>
            </a:pPr>
            <a:endParaRPr lang="en-US" sz="1500" dirty="0">
              <a:latin typeface="+mn-lt"/>
            </a:endParaRPr>
          </a:p>
          <a:p>
            <a:pPr marL="342900" indent="-342900" algn="l">
              <a:buFont typeface="Arial" panose="020B0604020202020204" pitchFamily="34" charset="0"/>
              <a:buChar char="•"/>
            </a:pPr>
            <a:r>
              <a:rPr lang="en-US" sz="2400" dirty="0">
                <a:latin typeface="+mn-lt"/>
              </a:rPr>
              <a:t>Debar the employer, attorney, and/or agent for up to 5 years</a:t>
            </a:r>
          </a:p>
          <a:p>
            <a:pPr marL="342900" indent="-342900" algn="l">
              <a:buFont typeface="Arial" panose="020B0604020202020204" pitchFamily="34" charset="0"/>
              <a:buChar char="•"/>
            </a:pPr>
            <a:endParaRPr lang="en-US" sz="1500" dirty="0">
              <a:latin typeface="+mn-lt"/>
            </a:endParaRPr>
          </a:p>
          <a:p>
            <a:pPr marL="342900" indent="-342900" algn="l">
              <a:buFont typeface="Arial" panose="020B0604020202020204" pitchFamily="34" charset="0"/>
              <a:buChar char="•"/>
            </a:pPr>
            <a:r>
              <a:rPr lang="en-US" sz="2400" dirty="0">
                <a:latin typeface="+mn-lt"/>
              </a:rPr>
              <a:t>Recommend to ETA that current certification be revoked</a:t>
            </a:r>
          </a:p>
        </p:txBody>
      </p:sp>
      <p:sp>
        <p:nvSpPr>
          <p:cNvPr id="4" name="TextBox 3"/>
          <p:cNvSpPr txBox="1"/>
          <p:nvPr/>
        </p:nvSpPr>
        <p:spPr>
          <a:xfrm>
            <a:off x="2437828" y="6257338"/>
            <a:ext cx="4637881" cy="707886"/>
          </a:xfrm>
          <a:prstGeom prst="rect">
            <a:avLst/>
          </a:prstGeom>
          <a:noFill/>
        </p:spPr>
        <p:txBody>
          <a:bodyPr wrap="square" rtlCol="0">
            <a:spAutoFit/>
          </a:bodyPr>
          <a:lstStyle/>
          <a:p>
            <a:pPr lvl="0" algn="ctr"/>
            <a:r>
              <a:rPr lang="en-US" sz="1600" dirty="0">
                <a:solidFill>
                  <a:schemeClr val="bg1"/>
                </a:solidFill>
                <a:uFill>
                  <a:solidFill>
                    <a:srgbClr val="0000FF"/>
                  </a:solidFill>
                </a:uFill>
                <a:latin typeface="Adobe Garamond Pro Bold"/>
              </a:rPr>
              <a:t>WHD Fact Sheet #44</a:t>
            </a:r>
          </a:p>
          <a:p>
            <a:pPr algn="ctr"/>
            <a:endParaRPr lang="en-US" dirty="0"/>
          </a:p>
        </p:txBody>
      </p:sp>
    </p:spTree>
    <p:extLst>
      <p:ext uri="{BB962C8B-B14F-4D97-AF65-F5344CB8AC3E}">
        <p14:creationId xmlns:p14="http://schemas.microsoft.com/office/powerpoint/2010/main" val="96719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23"/>
            <a:ext cx="8229600" cy="726853"/>
          </a:xfrm>
        </p:spPr>
        <p:txBody>
          <a:bodyPr/>
          <a:lstStyle/>
          <a:p>
            <a:r>
              <a:rPr lang="en-US" sz="4000" dirty="0">
                <a:solidFill>
                  <a:schemeClr val="bg1"/>
                </a:solidFill>
              </a:rPr>
              <a:t>Statutes Prohibiting Retaliation</a:t>
            </a:r>
            <a:endParaRPr lang="en-US" sz="3800" dirty="0">
              <a:solidFill>
                <a:schemeClr val="bg1"/>
              </a:solidFill>
            </a:endParaRP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marR="0" lvl="0" indent="-342900" algn="l" defTabSz="457200" rtl="0" eaLnBrk="0" fontAlgn="base" latinLnBrk="0" hangingPunct="0">
              <a:lnSpc>
                <a:spcPct val="8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ヒラギノ角ゴ Pro W3" pitchFamily="-111" charset="-128"/>
            </a:endParaRPr>
          </a:p>
        </p:txBody>
      </p:sp>
      <p:sp>
        <p:nvSpPr>
          <p:cNvPr id="4" name="TextBox 3"/>
          <p:cNvSpPr txBox="1"/>
          <p:nvPr/>
        </p:nvSpPr>
        <p:spPr>
          <a:xfrm>
            <a:off x="2437828" y="6257338"/>
            <a:ext cx="4637881"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
                  <a:solidFill>
                    <a:srgbClr val="0000FF"/>
                  </a:solidFill>
                </a:uFill>
                <a:latin typeface="Adobe Garamond Pro Bold"/>
                <a:ea typeface="ヒラギノ角ゴ Pro W3" charset="-128"/>
                <a:cs typeface="+mn-cs"/>
              </a:rPr>
              <a:t>WHD Fact Sheet #44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ヒラギノ角ゴ Pro W3" charset="-128"/>
              <a:cs typeface="+mn-cs"/>
            </a:endParaRPr>
          </a:p>
        </p:txBody>
      </p:sp>
      <p:sp>
        <p:nvSpPr>
          <p:cNvPr id="3" name="Content Placeholder 6">
            <a:extLst>
              <a:ext uri="{FF2B5EF4-FFF2-40B4-BE49-F238E27FC236}">
                <a16:creationId xmlns:a16="http://schemas.microsoft.com/office/drawing/2014/main" id="{0349455C-B3D7-6A60-1921-4C732123DE41}"/>
              </a:ext>
            </a:extLst>
          </p:cNvPr>
          <p:cNvSpPr txBox="1">
            <a:spLocks/>
          </p:cNvSpPr>
          <p:nvPr/>
        </p:nvSpPr>
        <p:spPr>
          <a:xfrm>
            <a:off x="292925" y="1851066"/>
            <a:ext cx="8645236" cy="3906982"/>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mj-lt"/>
                <a:ea typeface="+mn-ea"/>
                <a:cs typeface="Arial"/>
              </a:rPr>
              <a:t>An employer is prohibited from retaliating against an individual or threatening to retaliate against an individual for exercising or attempting to exercise </a:t>
            </a:r>
            <a:r>
              <a:rPr lang="en-US" sz="2200" dirty="0">
                <a:solidFill>
                  <a:prstClr val="black"/>
                </a:solidFill>
                <a:latin typeface="+mj-lt"/>
                <a:cs typeface="Arial"/>
              </a:rPr>
              <a:t>their</a:t>
            </a:r>
            <a:r>
              <a:rPr kumimoji="0" lang="en-US" sz="2200" b="0" i="0" u="none" strike="noStrike" kern="1200" cap="none" spc="0" normalizeH="0" baseline="0" noProof="0" dirty="0">
                <a:ln>
                  <a:noFill/>
                </a:ln>
                <a:solidFill>
                  <a:prstClr val="black"/>
                </a:solidFill>
                <a:effectLst/>
                <a:uLnTx/>
                <a:uFillTx/>
                <a:latin typeface="+mj-lt"/>
                <a:ea typeface="+mn-ea"/>
                <a:cs typeface="Arial"/>
              </a:rPr>
              <a:t> workplace rights under these laws and programs: </a:t>
            </a:r>
          </a:p>
          <a:p>
            <a:pPr marL="0" marR="0" lvl="0" indent="0" algn="l" defTabSz="457200" rtl="0" eaLnBrk="1" fontAlgn="auto" latinLnBrk="0" hangingPunct="1">
              <a:lnSpc>
                <a:spcPct val="12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Arial"/>
            </a:endParaRP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j-lt"/>
                <a:ea typeface="+mn-ea"/>
                <a:cs typeface="Arial"/>
              </a:rPr>
              <a:t>The Fair Labor Standards Act (FLSA)</a:t>
            </a:r>
            <a:endParaRPr kumimoji="0" lang="en-US" sz="21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j-lt"/>
                <a:ea typeface="+mn-ea"/>
                <a:cs typeface="Arial"/>
              </a:rPr>
              <a:t>The Family and Medical Leave Act (FMLA)</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j-lt"/>
                <a:ea typeface="+mn-ea"/>
                <a:cs typeface="Arial"/>
              </a:rPr>
              <a:t>The H-2A Visa program (H-2A)</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1" i="0" u="none" strike="noStrike" kern="1200" cap="none" spc="0" normalizeH="0" baseline="0" noProof="0" dirty="0">
                <a:ln>
                  <a:noFill/>
                </a:ln>
                <a:solidFill>
                  <a:prstClr val="black"/>
                </a:solidFill>
                <a:effectLst/>
                <a:uLnTx/>
                <a:uFillTx/>
                <a:latin typeface="+mj-lt"/>
                <a:ea typeface="+mn-ea"/>
                <a:cs typeface="Arial"/>
              </a:rPr>
              <a:t>The H-2B Visa program (H-2B)</a:t>
            </a:r>
            <a:endParaRPr kumimoji="0" lang="en-US" sz="2100" b="1"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j-lt"/>
                <a:ea typeface="+mn-ea"/>
                <a:cs typeface="Arial"/>
              </a:rPr>
              <a:t>The Migrant and Seasonal Agricultural Worker Protection Act (MSPA)</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j-lt"/>
                <a:ea typeface="+mn-ea"/>
                <a:cs typeface="Arial"/>
              </a:rPr>
              <a:t>Executive Order Establishing a Minimum Wage for Contractors (E.O. 13658)</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j-lt"/>
                <a:ea typeface="+mn-ea"/>
                <a:cs typeface="Arial"/>
              </a:rPr>
              <a:t>Executive Order Establishing Paid Sick Leave for Federal Contractors (E.O.13706)</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mj-lt"/>
                <a:ea typeface="+mn-ea"/>
                <a:cs typeface="Arial"/>
              </a:rPr>
              <a:t>Executive Order Increasing the Minimum Wage for Federal Contractors (E.O. 14026)</a:t>
            </a:r>
            <a:endParaRPr kumimoji="0" lang="en-US" sz="1800" b="0" i="0" u="none" strike="noStrike" kern="1200" cap="none" spc="0" normalizeH="0" baseline="0" noProof="0" dirty="0">
              <a:ln>
                <a:noFill/>
              </a:ln>
              <a:solidFill>
                <a:prstClr val="black"/>
              </a:solidFill>
              <a:effectLst/>
              <a:uLnTx/>
              <a:uFillTx/>
              <a:latin typeface="+mj-lt"/>
              <a:ea typeface="+mn-ea"/>
              <a:cs typeface="Arial"/>
            </a:endParaRPr>
          </a:p>
        </p:txBody>
      </p:sp>
    </p:spTree>
    <p:extLst>
      <p:ext uri="{BB962C8B-B14F-4D97-AF65-F5344CB8AC3E}">
        <p14:creationId xmlns:p14="http://schemas.microsoft.com/office/powerpoint/2010/main" val="145593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153"/>
            <a:ext cx="8229600" cy="737738"/>
          </a:xfrm>
        </p:spPr>
        <p:txBody>
          <a:bodyPr/>
          <a:lstStyle/>
          <a:p>
            <a:r>
              <a:rPr lang="en-US" sz="3800" dirty="0">
                <a:solidFill>
                  <a:schemeClr val="bg1"/>
                </a:solidFill>
              </a:rPr>
              <a:t>H-2B Resources</a:t>
            </a:r>
          </a:p>
        </p:txBody>
      </p:sp>
      <p:sp>
        <p:nvSpPr>
          <p:cNvPr id="5" name="Title 1"/>
          <p:cNvSpPr txBox="1">
            <a:spLocks/>
          </p:cNvSpPr>
          <p:nvPr/>
        </p:nvSpPr>
        <p:spPr>
          <a:xfrm>
            <a:off x="500743" y="2037805"/>
            <a:ext cx="8229600" cy="3860075"/>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marR="0" lvl="0" indent="-342900"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700" i="0" u="none" strike="noStrike" kern="1200" cap="none" spc="0" normalizeH="0" baseline="0" noProof="0" dirty="0">
                <a:ln>
                  <a:noFill/>
                </a:ln>
                <a:solidFill>
                  <a:prstClr val="black"/>
                </a:solidFill>
                <a:effectLst/>
                <a:uLnTx/>
                <a:uFillTx/>
                <a:latin typeface="Calibri"/>
                <a:ea typeface="ヒラギノ角ゴ Pro W3" charset="-128"/>
              </a:rPr>
              <a:t>Visit the Wage &amp; Hour Division’s H-2B website </a:t>
            </a:r>
            <a:r>
              <a:rPr kumimoji="0" lang="en-US" sz="2700" i="0" u="none" strike="noStrike" kern="1200" cap="none" spc="0" normalizeH="0" baseline="0" noProof="0" dirty="0">
                <a:ln>
                  <a:noFill/>
                </a:ln>
                <a:solidFill>
                  <a:prstClr val="black"/>
                </a:solidFill>
                <a:effectLst/>
                <a:uLnTx/>
                <a:uFillTx/>
                <a:latin typeface="Calibri"/>
                <a:ea typeface="ヒラギノ角ゴ Pro W3" charset="-128"/>
                <a:hlinkClick r:id="rId3"/>
              </a:rPr>
              <a:t>https://www.dol.gov/agencies/whd/immigration/h2b</a:t>
            </a:r>
            <a:r>
              <a:rPr kumimoji="0" lang="en-US" sz="2700" i="0" u="none" strike="noStrike" kern="1200" cap="none" spc="0" normalizeH="0" baseline="0" noProof="0" dirty="0">
                <a:ln>
                  <a:noFill/>
                </a:ln>
                <a:solidFill>
                  <a:prstClr val="black"/>
                </a:solidFill>
                <a:effectLst/>
                <a:uLnTx/>
                <a:uFillTx/>
                <a:latin typeface="Calibri"/>
                <a:ea typeface="ヒラギノ角ゴ Pro W3" charset="-128"/>
              </a:rPr>
              <a:t> where you will find...</a:t>
            </a:r>
          </a:p>
          <a:p>
            <a:pPr marR="0" lvl="0" algn="l" defTabSz="342900" rtl="0" eaLnBrk="1" fontAlgn="base" latinLnBrk="0" hangingPunct="1">
              <a:lnSpc>
                <a:spcPct val="100000"/>
              </a:lnSpc>
              <a:spcBef>
                <a:spcPct val="0"/>
              </a:spcBef>
              <a:spcAft>
                <a:spcPct val="0"/>
              </a:spcAft>
              <a:buClrTx/>
              <a:buSzTx/>
              <a:tabLst/>
              <a:defRPr/>
            </a:pPr>
            <a:endParaRPr kumimoji="0" lang="en-US" sz="1000" i="0" u="none" strike="noStrike" kern="1200" cap="none" spc="0" normalizeH="0" baseline="0" noProof="0" dirty="0">
              <a:ln>
                <a:noFill/>
              </a:ln>
              <a:solidFill>
                <a:prstClr val="black"/>
              </a:solidFill>
              <a:effectLst/>
              <a:uLnTx/>
              <a:uFillTx/>
              <a:latin typeface="Calibri"/>
              <a:ea typeface="ヒラギノ角ゴ Pro W3" charset="-128"/>
            </a:endParaRPr>
          </a:p>
          <a:p>
            <a:pPr marL="800100" lvl="1" indent="-342900" algn="l" defTabSz="342900" eaLnBrk="1" hangingPunct="1">
              <a:buFont typeface="Arial" panose="020B0604020202020204" pitchFamily="34" charset="0"/>
              <a:buChar char="•"/>
              <a:defRPr/>
            </a:pPr>
            <a:r>
              <a:rPr kumimoji="0" lang="en-US" sz="2700" i="0" u="none" strike="noStrike" kern="1200" cap="none" spc="0" normalizeH="0" baseline="0" noProof="0" dirty="0">
                <a:ln>
                  <a:noFill/>
                </a:ln>
                <a:solidFill>
                  <a:prstClr val="black"/>
                </a:solidFill>
                <a:effectLst/>
                <a:uLnTx/>
                <a:uFillTx/>
                <a:latin typeface="Calibri"/>
                <a:ea typeface="ヒラギノ角ゴ Pro W3" charset="-128"/>
              </a:rPr>
              <a:t>H-2B Posters</a:t>
            </a:r>
            <a:endParaRPr lang="en-US" sz="2700" dirty="0">
              <a:solidFill>
                <a:prstClr val="black"/>
              </a:solidFill>
              <a:latin typeface="Calibri"/>
              <a:ea typeface="ヒラギノ角ゴ Pro W3" charset="-128"/>
            </a:endParaRPr>
          </a:p>
          <a:p>
            <a:pPr marL="800100" lvl="1" indent="-342900" algn="l" defTabSz="342900" eaLnBrk="1" hangingPunct="1">
              <a:buFont typeface="Arial" panose="020B0604020202020204" pitchFamily="34" charset="0"/>
              <a:buChar char="•"/>
              <a:defRPr/>
            </a:pPr>
            <a:r>
              <a:rPr kumimoji="0" lang="en-US" sz="2700" i="0" u="none" strike="noStrike" kern="1200" cap="none" spc="0" normalizeH="0" baseline="0" noProof="0" dirty="0">
                <a:ln>
                  <a:noFill/>
                </a:ln>
                <a:solidFill>
                  <a:prstClr val="black"/>
                </a:solidFill>
                <a:effectLst/>
                <a:uLnTx/>
                <a:uFillTx/>
                <a:latin typeface="Calibri"/>
                <a:ea typeface="ヒラギノ角ゴ Pro W3" charset="-128"/>
              </a:rPr>
              <a:t>Fact Sheets</a:t>
            </a:r>
          </a:p>
          <a:p>
            <a:pPr marL="800100" lvl="1" indent="-342900" algn="l" defTabSz="342900" eaLnBrk="1" hangingPunct="1">
              <a:buFont typeface="Arial" panose="020B0604020202020204" pitchFamily="34" charset="0"/>
              <a:buChar char="•"/>
              <a:defRPr/>
            </a:pPr>
            <a:r>
              <a:rPr lang="en-US" sz="2700" dirty="0">
                <a:solidFill>
                  <a:prstClr val="black"/>
                </a:solidFill>
                <a:latin typeface="Calibri"/>
                <a:ea typeface="ヒラギノ角ゴ Pro W3" charset="-128"/>
              </a:rPr>
              <a:t>General Guidance</a:t>
            </a:r>
          </a:p>
          <a:p>
            <a:pPr marL="800100" lvl="1" indent="-342900" algn="l" defTabSz="342900" eaLnBrk="1" hangingPunct="1">
              <a:buFont typeface="Arial" panose="020B0604020202020204" pitchFamily="34" charset="0"/>
              <a:buChar char="•"/>
              <a:defRPr/>
            </a:pPr>
            <a:r>
              <a:rPr kumimoji="0" lang="en-US" sz="2700" i="0" u="none" strike="noStrike" kern="1200" cap="none" spc="0" normalizeH="0" baseline="0" noProof="0" dirty="0">
                <a:ln>
                  <a:noFill/>
                </a:ln>
                <a:solidFill>
                  <a:prstClr val="black"/>
                </a:solidFill>
                <a:effectLst/>
                <a:uLnTx/>
                <a:uFillTx/>
                <a:latin typeface="Calibri"/>
                <a:ea typeface="ヒラギノ角ゴ Pro W3" charset="-128"/>
              </a:rPr>
              <a:t>The </a:t>
            </a:r>
            <a:r>
              <a:rPr lang="en-US" sz="2700" dirty="0">
                <a:solidFill>
                  <a:prstClr val="black"/>
                </a:solidFill>
                <a:latin typeface="Calibri"/>
                <a:ea typeface="ヒラギノ角ゴ Pro W3" charset="-128"/>
              </a:rPr>
              <a:t>Regulations</a:t>
            </a:r>
          </a:p>
          <a:p>
            <a:pPr marL="800100" lvl="1" indent="-342900" algn="l" defTabSz="342900" eaLnBrk="1" hangingPunct="1">
              <a:buFont typeface="Arial" panose="020B0604020202020204" pitchFamily="34" charset="0"/>
              <a:buChar char="•"/>
              <a:defRPr/>
            </a:pPr>
            <a:r>
              <a:rPr kumimoji="0" lang="en-US" sz="2700" i="0" u="none" strike="noStrike" kern="1200" cap="none" spc="0" normalizeH="0" baseline="0" noProof="0" dirty="0">
                <a:ln>
                  <a:noFill/>
                </a:ln>
                <a:solidFill>
                  <a:prstClr val="black"/>
                </a:solidFill>
                <a:effectLst/>
                <a:uLnTx/>
                <a:uFillTx/>
                <a:latin typeface="Calibri"/>
                <a:ea typeface="ヒラギノ角ゴ Pro W3" charset="-128"/>
              </a:rPr>
              <a:t>Key News, and more.</a:t>
            </a:r>
          </a:p>
        </p:txBody>
      </p:sp>
    </p:spTree>
    <p:extLst>
      <p:ext uri="{BB962C8B-B14F-4D97-AF65-F5344CB8AC3E}">
        <p14:creationId xmlns:p14="http://schemas.microsoft.com/office/powerpoint/2010/main" val="149270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153"/>
            <a:ext cx="8229600" cy="737738"/>
          </a:xfrm>
        </p:spPr>
        <p:txBody>
          <a:bodyPr/>
          <a:lstStyle/>
          <a:p>
            <a:r>
              <a:rPr lang="en-US" sz="3800" dirty="0">
                <a:solidFill>
                  <a:schemeClr val="bg1"/>
                </a:solidFill>
              </a:rPr>
              <a:t>Additional Information </a:t>
            </a:r>
          </a:p>
        </p:txBody>
      </p:sp>
      <p:sp>
        <p:nvSpPr>
          <p:cNvPr id="5" name="Title 1"/>
          <p:cNvSpPr txBox="1">
            <a:spLocks/>
          </p:cNvSpPr>
          <p:nvPr/>
        </p:nvSpPr>
        <p:spPr>
          <a:xfrm>
            <a:off x="500743" y="1687285"/>
            <a:ext cx="8229600" cy="4234544"/>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defTabSz="342900" eaLnBrk="1" hangingPunct="1">
              <a:spcBef>
                <a:spcPct val="0"/>
              </a:spcBef>
              <a:buFont typeface="Arial" panose="020B0604020202020204" pitchFamily="34" charset="0"/>
              <a:buChar char="•"/>
              <a:defRPr/>
            </a:pPr>
            <a:r>
              <a:rPr lang="en-US" sz="2000" b="1" dirty="0">
                <a:solidFill>
                  <a:prstClr val="black"/>
                </a:solidFill>
                <a:ea typeface="ヒラギノ角ゴ Pro W3" charset="-128"/>
              </a:rPr>
              <a:t>Visit </a:t>
            </a:r>
            <a:r>
              <a:rPr lang="en-US" sz="2000" dirty="0">
                <a:solidFill>
                  <a:prstClr val="black"/>
                </a:solidFill>
                <a:ea typeface="ヒラギノ角ゴ Pro W3" charset="-128"/>
                <a:hlinkClick r:id="rId3"/>
              </a:rPr>
              <a:t>www.dol.gov/agencies/whd</a:t>
            </a:r>
            <a:r>
              <a:rPr lang="en-US" sz="2000" dirty="0">
                <a:solidFill>
                  <a:prstClr val="black"/>
                </a:solidFill>
                <a:ea typeface="ヒラギノ角ゴ Pro W3" charset="-128"/>
              </a:rPr>
              <a:t> </a:t>
            </a:r>
          </a:p>
          <a:p>
            <a:pPr marL="0" indent="0" algn="l" defTabSz="342900" eaLnBrk="1" hangingPunct="1">
              <a:spcBef>
                <a:spcPct val="0"/>
              </a:spcBef>
              <a:buFontTx/>
              <a:buNone/>
              <a:defRPr/>
            </a:pPr>
            <a:endParaRPr lang="en-US" sz="2000" b="1" dirty="0">
              <a:solidFill>
                <a:prstClr val="black"/>
              </a:solidFill>
              <a:ea typeface="ヒラギノ角ゴ Pro W3" charset="-128"/>
            </a:endParaRPr>
          </a:p>
          <a:p>
            <a:pPr marL="342900" indent="-342900" algn="l" defTabSz="342900" eaLnBrk="1" hangingPunct="1">
              <a:spcBef>
                <a:spcPct val="0"/>
              </a:spcBef>
              <a:buFont typeface="Arial" panose="020B0604020202020204" pitchFamily="34" charset="0"/>
              <a:buChar char="•"/>
              <a:defRPr/>
            </a:pPr>
            <a:r>
              <a:rPr lang="en-US" sz="2000" dirty="0">
                <a:solidFill>
                  <a:prstClr val="black"/>
                </a:solidFill>
                <a:ea typeface="ヒラギノ角ゴ Pro W3" charset="-128"/>
              </a:rPr>
              <a:t>Call our toll-free information and helpline </a:t>
            </a:r>
            <a:br>
              <a:rPr lang="en-US" sz="2000" dirty="0">
                <a:solidFill>
                  <a:prstClr val="black"/>
                </a:solidFill>
                <a:ea typeface="ヒラギノ角ゴ Pro W3" charset="-128"/>
              </a:rPr>
            </a:br>
            <a:r>
              <a:rPr lang="en-US" sz="2000" dirty="0">
                <a:solidFill>
                  <a:prstClr val="black"/>
                </a:solidFill>
                <a:ea typeface="ヒラギノ角ゴ Pro W3" charset="-128"/>
              </a:rPr>
              <a:t>at </a:t>
            </a:r>
            <a:r>
              <a:rPr lang="en-US" sz="2000" b="1" dirty="0">
                <a:solidFill>
                  <a:prstClr val="black"/>
                </a:solidFill>
                <a:ea typeface="ヒラギノ角ゴ Pro W3" charset="-128"/>
              </a:rPr>
              <a:t>1-866-4US-WAGE (1-866-487-9243) </a:t>
            </a:r>
          </a:p>
          <a:p>
            <a:pPr marL="0" indent="0" algn="l" defTabSz="342900" eaLnBrk="1" hangingPunct="1">
              <a:spcBef>
                <a:spcPct val="0"/>
              </a:spcBef>
              <a:buFontTx/>
              <a:buNone/>
              <a:defRPr/>
            </a:pPr>
            <a:endParaRPr lang="en-US" sz="2000" b="1" dirty="0">
              <a:solidFill>
                <a:prstClr val="black"/>
              </a:solidFill>
              <a:ea typeface="ヒラギノ角ゴ Pro W3" charset="-128"/>
            </a:endParaRPr>
          </a:p>
          <a:p>
            <a:pPr marL="342900" indent="-342900" algn="l" defTabSz="342900" eaLnBrk="1" hangingPunct="1">
              <a:spcBef>
                <a:spcPct val="0"/>
              </a:spcBef>
              <a:buFont typeface="Arial" panose="020B0604020202020204" pitchFamily="34" charset="0"/>
              <a:buChar char="•"/>
              <a:defRPr/>
            </a:pPr>
            <a:r>
              <a:rPr lang="en-US" sz="2000" dirty="0">
                <a:ea typeface="ヒラギノ角ゴ Pro W3" charset="-128"/>
              </a:rPr>
              <a:t>Call or visit the nearest Wage and Hour Division Office: </a:t>
            </a:r>
            <a:r>
              <a:rPr lang="en-US" sz="2000" dirty="0">
                <a:ea typeface="ヒラギノ角ゴ Pro W3" charset="-128"/>
                <a:hlinkClick r:id="rId4"/>
              </a:rPr>
              <a:t>https://www.dol.gov/agencies/whd/contact</a:t>
            </a:r>
            <a:r>
              <a:rPr lang="en-US" sz="2000" dirty="0">
                <a:ea typeface="ヒラギノ角ゴ Pro W3" charset="-128"/>
              </a:rPr>
              <a:t> </a:t>
            </a:r>
          </a:p>
          <a:p>
            <a:pPr marL="0" indent="0" algn="l" defTabSz="342900" eaLnBrk="1" hangingPunct="1">
              <a:spcBef>
                <a:spcPct val="0"/>
              </a:spcBef>
              <a:buFontTx/>
              <a:buNone/>
              <a:defRPr/>
            </a:pPr>
            <a:endParaRPr lang="en-US" sz="2000" b="1" dirty="0">
              <a:solidFill>
                <a:prstClr val="black"/>
              </a:solidFill>
              <a:ea typeface="ヒラギノ角ゴ Pro W3" charset="-128"/>
            </a:endParaRPr>
          </a:p>
          <a:p>
            <a:pPr marL="342900" indent="-342900" algn="l" defTabSz="342900" eaLnBrk="1" hangingPunct="1">
              <a:spcBef>
                <a:spcPct val="0"/>
              </a:spcBef>
              <a:buFont typeface="Arial" panose="020B0604020202020204" pitchFamily="34" charset="0"/>
              <a:buChar char="•"/>
              <a:defRPr/>
            </a:pPr>
            <a:r>
              <a:rPr lang="en-US" sz="2000" dirty="0">
                <a:solidFill>
                  <a:prstClr val="black"/>
                </a:solidFill>
                <a:ea typeface="ヒラギノ角ゴ Pro W3" charset="-128"/>
              </a:rPr>
              <a:t>Sarah Decker</a:t>
            </a:r>
            <a:br>
              <a:rPr lang="en-US" sz="2000" b="1" dirty="0">
                <a:solidFill>
                  <a:prstClr val="black"/>
                </a:solidFill>
                <a:ea typeface="ヒラギノ角ゴ Pro W3" charset="-128"/>
              </a:rPr>
            </a:br>
            <a:r>
              <a:rPr lang="en-US" sz="2000" dirty="0">
                <a:solidFill>
                  <a:prstClr val="black"/>
                </a:solidFill>
                <a:ea typeface="ヒラギノ角ゴ Pro W3" charset="-128"/>
              </a:rPr>
              <a:t>Outreach Specialist</a:t>
            </a:r>
            <a:br>
              <a:rPr lang="en-US" sz="2000" dirty="0">
                <a:solidFill>
                  <a:prstClr val="black"/>
                </a:solidFill>
                <a:ea typeface="ヒラギノ角ゴ Pro W3" charset="-128"/>
              </a:rPr>
            </a:br>
            <a:r>
              <a:rPr lang="en-US" sz="2000" dirty="0">
                <a:solidFill>
                  <a:prstClr val="black"/>
                </a:solidFill>
                <a:ea typeface="ヒラギノ角ゴ Pro W3" charset="-128"/>
              </a:rPr>
              <a:t>Albany, NY District Office</a:t>
            </a:r>
            <a:br>
              <a:rPr lang="en-US" sz="2000" dirty="0">
                <a:solidFill>
                  <a:prstClr val="black"/>
                </a:solidFill>
                <a:ea typeface="ヒラギノ角ゴ Pro W3" charset="-128"/>
              </a:rPr>
            </a:br>
            <a:r>
              <a:rPr lang="en-US" sz="2000" dirty="0">
                <a:solidFill>
                  <a:prstClr val="black"/>
                </a:solidFill>
                <a:ea typeface="ヒラギノ角ゴ Pro W3" charset="-128"/>
              </a:rPr>
              <a:t>Phone: (518) 844-4178</a:t>
            </a:r>
            <a:br>
              <a:rPr lang="en-US" sz="2000" dirty="0">
                <a:solidFill>
                  <a:prstClr val="black"/>
                </a:solidFill>
                <a:ea typeface="ヒラギノ角ゴ Pro W3" charset="-128"/>
              </a:rPr>
            </a:br>
            <a:r>
              <a:rPr lang="en-US" sz="2000" dirty="0">
                <a:solidFill>
                  <a:prstClr val="black"/>
                </a:solidFill>
                <a:ea typeface="ヒラギノ角ゴ Pro W3" charset="-128"/>
              </a:rPr>
              <a:t>Email: </a:t>
            </a:r>
            <a:r>
              <a:rPr lang="en-US" sz="2000" dirty="0">
                <a:solidFill>
                  <a:prstClr val="black"/>
                </a:solidFill>
                <a:ea typeface="ヒラギノ角ゴ Pro W3" charset="-128"/>
                <a:hlinkClick r:id="rId5"/>
              </a:rPr>
              <a:t>decker.sarah@dol.gov</a:t>
            </a:r>
            <a:r>
              <a:rPr lang="en-US" sz="2000" dirty="0">
                <a:solidFill>
                  <a:prstClr val="black"/>
                </a:solidFill>
                <a:ea typeface="ヒラギノ角ゴ Pro W3" charset="-128"/>
              </a:rPr>
              <a:t> </a:t>
            </a:r>
            <a:endParaRPr lang="en-US" sz="2000" b="1" dirty="0">
              <a:solidFill>
                <a:prstClr val="black"/>
              </a:solidFill>
              <a:ea typeface="ヒラギノ角ゴ Pro W3" charset="-128"/>
            </a:endParaRPr>
          </a:p>
          <a:p>
            <a:endParaRPr lang="en-US" sz="2000" dirty="0">
              <a:latin typeface="+mn-lt"/>
            </a:endParaRPr>
          </a:p>
        </p:txBody>
      </p:sp>
    </p:spTree>
    <p:extLst>
      <p:ext uri="{BB962C8B-B14F-4D97-AF65-F5344CB8AC3E}">
        <p14:creationId xmlns:p14="http://schemas.microsoft.com/office/powerpoint/2010/main" val="2050584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596" y="1774302"/>
            <a:ext cx="8229600" cy="1143000"/>
          </a:xfrm>
        </p:spPr>
        <p:txBody>
          <a:bodyPr/>
          <a:lstStyle/>
          <a:p>
            <a:pPr marL="0" marR="0">
              <a:spcBef>
                <a:spcPts val="0"/>
              </a:spcBef>
              <a:spcAft>
                <a:spcPts val="0"/>
              </a:spcAft>
            </a:pPr>
            <a:r>
              <a:rPr lang="en-US" sz="2000" dirty="0">
                <a:solidFill>
                  <a:srgbClr val="1F497D"/>
                </a:solidFill>
                <a:latin typeface="Calibri" panose="020F0502020204030204" pitchFamily="34" charset="0"/>
                <a:ea typeface="Calibri" panose="020F0502020204030204" pitchFamily="34" charset="0"/>
              </a:rPr>
              <a:t>This presentation is intended as general information only and does not carry the force of legal opinion.</a:t>
            </a:r>
            <a:br>
              <a:rPr lang="en-US" sz="2000" dirty="0">
                <a:solidFill>
                  <a:srgbClr val="1F497D"/>
                </a:solidFill>
                <a:latin typeface="Calibri" panose="020F0502020204030204" pitchFamily="34" charset="0"/>
                <a:ea typeface="Calibri" panose="020F0502020204030204" pitchFamily="34" charset="0"/>
              </a:rPr>
            </a:br>
            <a:br>
              <a:rPr lang="en-US" sz="2000" dirty="0">
                <a:latin typeface="Calibri" panose="020F0502020204030204" pitchFamily="34" charset="0"/>
                <a:ea typeface="Calibri" panose="020F0502020204030204" pitchFamily="34" charset="0"/>
              </a:rPr>
            </a:br>
            <a:r>
              <a:rPr lang="en-US" sz="2000" dirty="0">
                <a:solidFill>
                  <a:srgbClr val="1F497D"/>
                </a:solidFill>
                <a:latin typeface="Calibri" panose="020F0502020204030204" pitchFamily="34" charset="0"/>
                <a:ea typeface="Calibri" panose="020F0502020204030204" pitchFamily="34" charset="0"/>
              </a:rPr>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a:t>
            </a:r>
            <a:r>
              <a:rPr lang="en-US" sz="2000" b="1" dirty="0">
                <a:solidFill>
                  <a:srgbClr val="1F497D"/>
                </a:solidFill>
                <a:latin typeface="Calibri" panose="020F0502020204030204" pitchFamily="34" charset="0"/>
                <a:ea typeface="Calibri" panose="020F0502020204030204" pitchFamily="34" charset="0"/>
              </a:rPr>
              <a:t>The </a:t>
            </a:r>
            <a:r>
              <a:rPr lang="en-US" sz="2000" b="1" i="1" dirty="0">
                <a:solidFill>
                  <a:srgbClr val="1F497D"/>
                </a:solidFill>
                <a:latin typeface="Calibri" panose="020F0502020204030204" pitchFamily="34" charset="0"/>
                <a:ea typeface="Calibri" panose="020F0502020204030204" pitchFamily="34" charset="0"/>
              </a:rPr>
              <a:t>Federal </a:t>
            </a:r>
            <a:r>
              <a:rPr lang="en-US" sz="2000" b="1" dirty="0">
                <a:solidFill>
                  <a:srgbClr val="1F497D"/>
                </a:solidFill>
                <a:latin typeface="Calibri" panose="020F0502020204030204" pitchFamily="34" charset="0"/>
                <a:ea typeface="Calibri" panose="020F0502020204030204" pitchFamily="34" charset="0"/>
              </a:rPr>
              <a:t>Register and the </a:t>
            </a:r>
            <a:r>
              <a:rPr lang="en-US" sz="2000" b="1" i="1" dirty="0">
                <a:solidFill>
                  <a:srgbClr val="1F497D"/>
                </a:solidFill>
                <a:latin typeface="Calibri" panose="020F0502020204030204" pitchFamily="34" charset="0"/>
                <a:ea typeface="Calibri" panose="020F0502020204030204" pitchFamily="34" charset="0"/>
              </a:rPr>
              <a:t>Code of Federal Regulations</a:t>
            </a:r>
            <a:r>
              <a:rPr lang="en-US" sz="2000" b="1" dirty="0">
                <a:solidFill>
                  <a:srgbClr val="1F497D"/>
                </a:solidFill>
                <a:latin typeface="Calibri" panose="020F0502020204030204" pitchFamily="34" charset="0"/>
                <a:ea typeface="Calibri" panose="020F0502020204030204" pitchFamily="34" charset="0"/>
              </a:rPr>
              <a:t> remain the official source for regulatory information published by the Department of Labor. </a:t>
            </a:r>
            <a:r>
              <a:rPr lang="en-US" sz="2000" dirty="0">
                <a:solidFill>
                  <a:srgbClr val="1F497D"/>
                </a:solidFill>
                <a:latin typeface="Calibri" panose="020F0502020204030204" pitchFamily="34" charset="0"/>
                <a:ea typeface="Calibri" panose="020F0502020204030204" pitchFamily="34" charset="0"/>
              </a:rPr>
              <a:t>We will make every effort to keep this information current and to correct errors brought to our attention.</a:t>
            </a:r>
            <a:br>
              <a:rPr lang="en-US" sz="2000" dirty="0">
                <a:latin typeface="Calibri" panose="020F0502020204030204" pitchFamily="34" charset="0"/>
                <a:ea typeface="Calibri" panose="020F0502020204030204" pitchFamily="34" charset="0"/>
              </a:rPr>
            </a:br>
            <a:endParaRPr lang="en-US" sz="2000" dirty="0"/>
          </a:p>
        </p:txBody>
      </p:sp>
      <p:sp>
        <p:nvSpPr>
          <p:cNvPr id="2" name="Title 1">
            <a:extLst>
              <a:ext uri="{FF2B5EF4-FFF2-40B4-BE49-F238E27FC236}">
                <a16:creationId xmlns:a16="http://schemas.microsoft.com/office/drawing/2014/main" id="{E022256F-3FE4-61C3-FEEB-59120DA86AFC}"/>
              </a:ext>
            </a:extLst>
          </p:cNvPr>
          <p:cNvSpPr txBox="1">
            <a:spLocks/>
          </p:cNvSpPr>
          <p:nvPr/>
        </p:nvSpPr>
        <p:spPr>
          <a:xfrm>
            <a:off x="457200" y="416153"/>
            <a:ext cx="8229600" cy="737738"/>
          </a:xfrm>
          <a:prstGeom prst="rect">
            <a:avLst/>
          </a:prstGeom>
        </p:spPr>
        <p:txBody>
          <a:bodyPr vert="horz"/>
          <a:lst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800" dirty="0">
                <a:solidFill>
                  <a:schemeClr val="bg1"/>
                </a:solidFill>
              </a:rPr>
              <a:t>Disclaimer</a:t>
            </a:r>
          </a:p>
        </p:txBody>
      </p:sp>
    </p:spTree>
    <p:extLst>
      <p:ext uri="{BB962C8B-B14F-4D97-AF65-F5344CB8AC3E}">
        <p14:creationId xmlns:p14="http://schemas.microsoft.com/office/powerpoint/2010/main" val="15675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LAWS ENFORCED BY WHD</a:t>
            </a:r>
            <a:endParaRPr lang="en-US" dirty="0"/>
          </a:p>
        </p:txBody>
      </p:sp>
      <p:sp>
        <p:nvSpPr>
          <p:cNvPr id="27" name="TextBox 26">
            <a:extLst>
              <a:ext uri="{FF2B5EF4-FFF2-40B4-BE49-F238E27FC236}">
                <a16:creationId xmlns:a16="http://schemas.microsoft.com/office/drawing/2014/main" id="{C0C878DE-AE9F-4EEF-B0B4-992C5F87FC71}"/>
              </a:ext>
            </a:extLst>
          </p:cNvPr>
          <p:cNvSpPr txBox="1"/>
          <p:nvPr/>
        </p:nvSpPr>
        <p:spPr>
          <a:xfrm>
            <a:off x="1747628" y="2091179"/>
            <a:ext cx="2130355" cy="590931"/>
          </a:xfrm>
          <a:prstGeom prst="rect">
            <a:avLst/>
          </a:prstGeom>
          <a:noFill/>
        </p:spPr>
        <p:txBody>
          <a:bodyPr wrap="square" rtlCol="0">
            <a:spAutoFit/>
          </a:body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3"/>
              </a:rPr>
              <a:t>Fair Labor Standards Act</a:t>
            </a:r>
            <a:endPar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sp>
        <p:nvSpPr>
          <p:cNvPr id="45" name="TextBox 44">
            <a:extLst>
              <a:ext uri="{FF2B5EF4-FFF2-40B4-BE49-F238E27FC236}">
                <a16:creationId xmlns:a16="http://schemas.microsoft.com/office/drawing/2014/main" id="{181A449B-98FC-4AC7-9530-FFE58AD470D6}"/>
              </a:ext>
            </a:extLst>
          </p:cNvPr>
          <p:cNvSpPr txBox="1"/>
          <p:nvPr/>
        </p:nvSpPr>
        <p:spPr>
          <a:xfrm>
            <a:off x="1747628" y="2964217"/>
            <a:ext cx="2640718"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4"/>
              </a:rPr>
              <a:t>Family and Medical Leave Act </a:t>
            </a:r>
            <a:endPar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sp>
        <p:nvSpPr>
          <p:cNvPr id="46" name="TextBox 45">
            <a:extLst>
              <a:ext uri="{FF2B5EF4-FFF2-40B4-BE49-F238E27FC236}">
                <a16:creationId xmlns:a16="http://schemas.microsoft.com/office/drawing/2014/main" id="{D7B18546-F57E-46AA-A3F8-1678D3C55AFA}"/>
              </a:ext>
            </a:extLst>
          </p:cNvPr>
          <p:cNvSpPr txBox="1"/>
          <p:nvPr/>
        </p:nvSpPr>
        <p:spPr>
          <a:xfrm>
            <a:off x="1747628" y="3910561"/>
            <a:ext cx="2999228"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5"/>
              </a:rPr>
              <a:t>The Migrant and Seasonal Agricultural Worker Protection Act</a:t>
            </a:r>
            <a:endPar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sp>
        <p:nvSpPr>
          <p:cNvPr id="47" name="TextBox 46">
            <a:extLst>
              <a:ext uri="{FF2B5EF4-FFF2-40B4-BE49-F238E27FC236}">
                <a16:creationId xmlns:a16="http://schemas.microsoft.com/office/drawing/2014/main" id="{E44DAD36-F65A-4C49-9FAB-C7495DD5B88D}"/>
              </a:ext>
            </a:extLst>
          </p:cNvPr>
          <p:cNvSpPr txBox="1"/>
          <p:nvPr/>
        </p:nvSpPr>
        <p:spPr>
          <a:xfrm>
            <a:off x="5643919" y="2032701"/>
            <a:ext cx="3250699"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Temporary Worker Programs (</a:t>
            </a: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6"/>
              </a:rPr>
              <a:t>H-2A</a:t>
            </a: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7"/>
              </a:rPr>
              <a:t>H-2B</a:t>
            </a: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 and </a:t>
            </a: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8"/>
              </a:rPr>
              <a:t>H-1B</a:t>
            </a: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sp>
        <p:nvSpPr>
          <p:cNvPr id="48" name="TextBox 47">
            <a:extLst>
              <a:ext uri="{FF2B5EF4-FFF2-40B4-BE49-F238E27FC236}">
                <a16:creationId xmlns:a16="http://schemas.microsoft.com/office/drawing/2014/main" id="{A93A087C-698C-4785-A7A8-CDCA42AAA668}"/>
              </a:ext>
            </a:extLst>
          </p:cNvPr>
          <p:cNvSpPr txBox="1"/>
          <p:nvPr/>
        </p:nvSpPr>
        <p:spPr>
          <a:xfrm>
            <a:off x="5602737" y="3028075"/>
            <a:ext cx="2959372"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9"/>
              </a:rPr>
              <a:t>Davis Bacon and Related Acts </a:t>
            </a:r>
            <a:endPar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pic>
        <p:nvPicPr>
          <p:cNvPr id="4" name="Picture 3" descr="Vector image of looking glass." title="Looking glass icon">
            <a:extLst>
              <a:ext uri="{FF2B5EF4-FFF2-40B4-BE49-F238E27FC236}">
                <a16:creationId xmlns:a16="http://schemas.microsoft.com/office/drawing/2014/main" id="{BDBA6E31-0F58-41F9-BB2F-8A3E3A94D7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623" y="2110545"/>
            <a:ext cx="548640" cy="548640"/>
          </a:xfrm>
          <a:prstGeom prst="rect">
            <a:avLst/>
          </a:prstGeom>
        </p:spPr>
      </p:pic>
      <p:pic>
        <p:nvPicPr>
          <p:cNvPr id="50" name="Picture 49" descr="Vector image of looking glass.">
            <a:extLst>
              <a:ext uri="{FF2B5EF4-FFF2-40B4-BE49-F238E27FC236}">
                <a16:creationId xmlns:a16="http://schemas.microsoft.com/office/drawing/2014/main" id="{D8D47A9F-09DE-403C-B9AA-48A3E09A74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623" y="2994446"/>
            <a:ext cx="548640" cy="548640"/>
          </a:xfrm>
          <a:prstGeom prst="rect">
            <a:avLst/>
          </a:prstGeom>
        </p:spPr>
      </p:pic>
      <p:pic>
        <p:nvPicPr>
          <p:cNvPr id="51" name="Picture 50" descr="Vector image of looking glass.">
            <a:extLst>
              <a:ext uri="{FF2B5EF4-FFF2-40B4-BE49-F238E27FC236}">
                <a16:creationId xmlns:a16="http://schemas.microsoft.com/office/drawing/2014/main" id="{3E76B015-B57F-480D-BA6A-73E54CB1CB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623" y="3956281"/>
            <a:ext cx="548640" cy="548640"/>
          </a:xfrm>
          <a:prstGeom prst="rect">
            <a:avLst/>
          </a:prstGeom>
        </p:spPr>
      </p:pic>
      <p:pic>
        <p:nvPicPr>
          <p:cNvPr id="52" name="Picture 51" descr="Vector image of looking glass.">
            <a:extLst>
              <a:ext uri="{FF2B5EF4-FFF2-40B4-BE49-F238E27FC236}">
                <a16:creationId xmlns:a16="http://schemas.microsoft.com/office/drawing/2014/main" id="{FD2BE5CB-D5DC-4375-B4D9-0D1C31E483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1691" y="2133470"/>
            <a:ext cx="548640" cy="548640"/>
          </a:xfrm>
          <a:prstGeom prst="rect">
            <a:avLst/>
          </a:prstGeom>
        </p:spPr>
      </p:pic>
      <p:pic>
        <p:nvPicPr>
          <p:cNvPr id="53" name="Picture 52" descr="Vector image of looking glass.">
            <a:extLst>
              <a:ext uri="{FF2B5EF4-FFF2-40B4-BE49-F238E27FC236}">
                <a16:creationId xmlns:a16="http://schemas.microsoft.com/office/drawing/2014/main" id="{F9105DAE-0676-4B41-91E0-2A86C14CE7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1691" y="2981911"/>
            <a:ext cx="548640" cy="548640"/>
          </a:xfrm>
          <a:prstGeom prst="rect">
            <a:avLst/>
          </a:prstGeom>
        </p:spPr>
      </p:pic>
      <p:pic>
        <p:nvPicPr>
          <p:cNvPr id="14" name="Picture 13" descr="Vector image of looking glass.">
            <a:extLst>
              <a:ext uri="{FF2B5EF4-FFF2-40B4-BE49-F238E27FC236}">
                <a16:creationId xmlns:a16="http://schemas.microsoft.com/office/drawing/2014/main" id="{F9105DAE-0676-4B41-91E0-2A86C14CE7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3993" y="3910561"/>
            <a:ext cx="548640" cy="548640"/>
          </a:xfrm>
          <a:prstGeom prst="rect">
            <a:avLst/>
          </a:prstGeom>
        </p:spPr>
      </p:pic>
      <p:pic>
        <p:nvPicPr>
          <p:cNvPr id="15" name="Picture 14" descr="Vector image of looking glass.">
            <a:extLst>
              <a:ext uri="{FF2B5EF4-FFF2-40B4-BE49-F238E27FC236}">
                <a16:creationId xmlns:a16="http://schemas.microsoft.com/office/drawing/2014/main" id="{F9105DAE-0676-4B41-91E0-2A86C14CE7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623" y="5002154"/>
            <a:ext cx="548640" cy="548640"/>
          </a:xfrm>
          <a:prstGeom prst="rect">
            <a:avLst/>
          </a:prstGeom>
        </p:spPr>
      </p:pic>
      <p:sp>
        <p:nvSpPr>
          <p:cNvPr id="16" name="TextBox 15">
            <a:extLst>
              <a:ext uri="{FF2B5EF4-FFF2-40B4-BE49-F238E27FC236}">
                <a16:creationId xmlns:a16="http://schemas.microsoft.com/office/drawing/2014/main" id="{A93A087C-698C-4785-A7A8-CDCA42AAA668}"/>
              </a:ext>
            </a:extLst>
          </p:cNvPr>
          <p:cNvSpPr txBox="1"/>
          <p:nvPr/>
        </p:nvSpPr>
        <p:spPr>
          <a:xfrm>
            <a:off x="5602736" y="4030546"/>
            <a:ext cx="3084065"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11"/>
              </a:rPr>
              <a:t>The Service Contract Act</a:t>
            </a:r>
            <a:endPar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sp>
        <p:nvSpPr>
          <p:cNvPr id="17" name="TextBox 16">
            <a:extLst>
              <a:ext uri="{FF2B5EF4-FFF2-40B4-BE49-F238E27FC236}">
                <a16:creationId xmlns:a16="http://schemas.microsoft.com/office/drawing/2014/main" id="{A93A087C-698C-4785-A7A8-CDCA42AAA668}"/>
              </a:ext>
            </a:extLst>
          </p:cNvPr>
          <p:cNvSpPr txBox="1"/>
          <p:nvPr/>
        </p:nvSpPr>
        <p:spPr>
          <a:xfrm>
            <a:off x="1747628" y="5039656"/>
            <a:ext cx="2640718"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12"/>
              </a:rPr>
              <a:t>OSHA Field Sanitation Standards</a:t>
            </a:r>
            <a:endParaRPr kumimoji="0" lang="en-US" sz="36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pic>
        <p:nvPicPr>
          <p:cNvPr id="6" name="Picture 5" descr="Vector image of looking glass.">
            <a:extLst>
              <a:ext uri="{FF2B5EF4-FFF2-40B4-BE49-F238E27FC236}">
                <a16:creationId xmlns:a16="http://schemas.microsoft.com/office/drawing/2014/main" id="{68111CDC-C6C7-5E4C-F731-32FFD86E302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11691" y="4965861"/>
            <a:ext cx="548640" cy="548640"/>
          </a:xfrm>
          <a:prstGeom prst="rect">
            <a:avLst/>
          </a:prstGeom>
        </p:spPr>
      </p:pic>
      <p:sp>
        <p:nvSpPr>
          <p:cNvPr id="7" name="TextBox 6">
            <a:extLst>
              <a:ext uri="{FF2B5EF4-FFF2-40B4-BE49-F238E27FC236}">
                <a16:creationId xmlns:a16="http://schemas.microsoft.com/office/drawing/2014/main" id="{F735AC70-0781-EE29-E28B-13A75CDFEBB7}"/>
              </a:ext>
            </a:extLst>
          </p:cNvPr>
          <p:cNvSpPr txBox="1"/>
          <p:nvPr/>
        </p:nvSpPr>
        <p:spPr>
          <a:xfrm>
            <a:off x="5651618" y="4925604"/>
            <a:ext cx="3084065"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hlinkClick r:id="rId14"/>
              </a:rPr>
              <a:t>Employee Polygraph Protection Act</a:t>
            </a:r>
            <a:endParaRPr kumimoji="0" lang="en-US" sz="2000" b="0" i="0" u="none" strike="noStrike" kern="1200" cap="none" spc="0" normalizeH="0" baseline="0" noProof="0" dirty="0">
              <a:ln>
                <a:noFill/>
              </a:ln>
              <a:solidFill>
                <a:prstClr val="black"/>
              </a:solidFill>
              <a:effectLst/>
              <a:uLnTx/>
              <a:uFillTx/>
              <a:latin typeface="Calibri"/>
              <a:ea typeface="ヒラギノ角ゴ Pro W3" charset="-128"/>
              <a:cs typeface="Arial" panose="020B0604020202020204" pitchFamily="34" charset="0"/>
            </a:endParaRPr>
          </a:p>
        </p:txBody>
      </p:sp>
    </p:spTree>
    <p:extLst>
      <p:ext uri="{BB962C8B-B14F-4D97-AF65-F5344CB8AC3E}">
        <p14:creationId xmlns:p14="http://schemas.microsoft.com/office/powerpoint/2010/main" val="264066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Enforcement Regardless of Immigration Status</a:t>
            </a:r>
            <a:endParaRPr lang="en-US" dirty="0"/>
          </a:p>
        </p:txBody>
      </p:sp>
      <p:sp>
        <p:nvSpPr>
          <p:cNvPr id="3" name="TextBox 2">
            <a:extLst>
              <a:ext uri="{FF2B5EF4-FFF2-40B4-BE49-F238E27FC236}">
                <a16:creationId xmlns:a16="http://schemas.microsoft.com/office/drawing/2014/main" id="{D50F57E7-A494-4695-B1EE-3E0AAE0D39EE}"/>
              </a:ext>
            </a:extLst>
          </p:cNvPr>
          <p:cNvSpPr txBox="1"/>
          <p:nvPr/>
        </p:nvSpPr>
        <p:spPr>
          <a:xfrm>
            <a:off x="1223381" y="1767006"/>
            <a:ext cx="6697238" cy="3323987"/>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ヒラギノ角ゴ Pro W3" charset="-128"/>
                <a:cs typeface="+mn-cs"/>
              </a:rPr>
              <a:t>Labor laws cover all workers, regardless of immigration status</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ヒラギノ角ゴ Pro W3" charset="-128"/>
                <a:cs typeface="+mn-cs"/>
              </a:rPr>
              <a:t>Protections apply regardless of immigration status</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ヒラギノ角ゴ Pro W3" charset="-128"/>
                <a:cs typeface="+mn-cs"/>
              </a:rPr>
              <a:t>WHD does not ask workers about their immigration status</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26703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The Fair Labor Standards Act (FLSA)</a:t>
            </a:r>
            <a:endParaRPr lang="en-US" dirty="0"/>
          </a:p>
        </p:txBody>
      </p:sp>
      <p:sp>
        <p:nvSpPr>
          <p:cNvPr id="3" name="Content Placeholder 2">
            <a:extLst>
              <a:ext uri="{FF2B5EF4-FFF2-40B4-BE49-F238E27FC236}">
                <a16:creationId xmlns:a16="http://schemas.microsoft.com/office/drawing/2014/main" id="{00A5D668-996A-4524-BD5D-AFD15AD7299F}"/>
              </a:ext>
            </a:extLst>
          </p:cNvPr>
          <p:cNvSpPr txBox="1">
            <a:spLocks/>
          </p:cNvSpPr>
          <p:nvPr/>
        </p:nvSpPr>
        <p:spPr>
          <a:xfrm>
            <a:off x="3569579" y="2028705"/>
            <a:ext cx="5120705" cy="339447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90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Essential</a:t>
            </a:r>
            <a:r>
              <a:rPr kumimoji="0" lang="en-US" sz="2100" b="1" i="0" u="none" strike="noStrike" kern="1200" cap="none" spc="0" normalizeH="0" baseline="0" noProof="0" dirty="0">
                <a:ln>
                  <a:noFill/>
                </a:ln>
                <a:solidFill>
                  <a:prstClr val="black"/>
                </a:solidFill>
                <a:effectLst/>
                <a:uLnTx/>
                <a:uFillTx/>
                <a:latin typeface="Calibri"/>
                <a:ea typeface="+mn-ea"/>
                <a:cs typeface="+mn-cs"/>
              </a:rPr>
              <a:t> </a:t>
            </a:r>
            <a:r>
              <a:rPr kumimoji="0" lang="en-US" sz="2100" b="0" i="0" u="none" strike="noStrike" kern="1200" cap="none" spc="0" normalizeH="0" baseline="0" noProof="0" dirty="0">
                <a:ln>
                  <a:noFill/>
                </a:ln>
                <a:solidFill>
                  <a:prstClr val="black"/>
                </a:solidFill>
                <a:effectLst/>
                <a:uLnTx/>
                <a:uFillTx/>
                <a:latin typeface="Calibri"/>
                <a:ea typeface="+mn-ea"/>
                <a:cs typeface="+mn-cs"/>
              </a:rPr>
              <a:t>Protections</a:t>
            </a:r>
            <a:r>
              <a:rPr kumimoji="0" lang="en-US" sz="2100" b="1" i="0" u="none" strike="noStrike" kern="1200" cap="none" spc="0" normalizeH="0" baseline="0" noProof="0" dirty="0">
                <a:ln>
                  <a:noFill/>
                </a:ln>
                <a:solidFill>
                  <a:prstClr val="black"/>
                </a:solidFill>
                <a:effectLst/>
                <a:uLnTx/>
                <a:uFillTx/>
                <a:latin typeface="Calibri"/>
                <a:ea typeface="+mn-ea"/>
                <a:cs typeface="+mn-cs"/>
              </a:rPr>
              <a:t>:</a:t>
            </a:r>
          </a:p>
          <a:p>
            <a:pPr marL="214313" marR="0" lvl="0" indent="-214313" algn="l" defTabSz="457200" rtl="0" eaLnBrk="1" fontAlgn="auto" latinLnBrk="0" hangingPunct="1">
              <a:lnSpc>
                <a:spcPct val="100000"/>
              </a:lnSpc>
              <a:spcBef>
                <a:spcPct val="20000"/>
              </a:spcBef>
              <a:spcAft>
                <a:spcPts val="9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Minimum wage: $7.25 per hour </a:t>
            </a:r>
          </a:p>
          <a:p>
            <a:pPr marL="214313" marR="0" lvl="0" indent="-214313" algn="l" defTabSz="457200" rtl="0" eaLnBrk="1" fontAlgn="auto" latinLnBrk="0" hangingPunct="1">
              <a:lnSpc>
                <a:spcPts val="2250"/>
              </a:lnSpc>
              <a:spcBef>
                <a:spcPct val="20000"/>
              </a:spcBef>
              <a:spcAft>
                <a:spcPts val="9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Overtime at “time and one-half” for hours worked over forty in a workweek</a:t>
            </a:r>
          </a:p>
          <a:p>
            <a:pPr marL="214313" marR="0" lvl="0" indent="-214313" algn="l" defTabSz="457200" rtl="0" eaLnBrk="1" fontAlgn="auto" latinLnBrk="0" hangingPunct="1">
              <a:lnSpc>
                <a:spcPct val="100000"/>
              </a:lnSpc>
              <a:spcBef>
                <a:spcPct val="20000"/>
              </a:spcBef>
              <a:spcAft>
                <a:spcPts val="9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Recordkeeping requirements</a:t>
            </a:r>
          </a:p>
          <a:p>
            <a:pPr marL="214313" marR="0" lvl="0" indent="-214313" algn="l" defTabSz="457200" rtl="0" eaLnBrk="1" fontAlgn="auto" latinLnBrk="0" hangingPunct="1">
              <a:lnSpc>
                <a:spcPct val="100000"/>
              </a:lnSpc>
              <a:spcBef>
                <a:spcPct val="20000"/>
              </a:spcBef>
              <a:spcAft>
                <a:spcPts val="9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Prohibited youth employment</a:t>
            </a:r>
          </a:p>
          <a:p>
            <a:pPr marL="214313" marR="0" lvl="0" indent="-214313" algn="l" defTabSz="457200" rtl="0" eaLnBrk="1" fontAlgn="auto" latinLnBrk="0" hangingPunct="1">
              <a:lnSpc>
                <a:spcPct val="100000"/>
              </a:lnSpc>
              <a:spcBef>
                <a:spcPct val="20000"/>
              </a:spcBef>
              <a:spcAft>
                <a:spcPts val="9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Anti-retaliation provisions </a:t>
            </a:r>
          </a:p>
        </p:txBody>
      </p:sp>
      <p:pic>
        <p:nvPicPr>
          <p:cNvPr id="4" name="Picture 3" descr="Protester with sign reading &quot;We want the 40 hour week&quot;" title="Protester with sign">
            <a:extLst>
              <a:ext uri="{FF2B5EF4-FFF2-40B4-BE49-F238E27FC236}">
                <a16:creationId xmlns:a16="http://schemas.microsoft.com/office/drawing/2014/main" id="{9B5B2561-FFD6-4231-949C-6B8C28505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43" y="2028705"/>
            <a:ext cx="2403275" cy="3104441"/>
          </a:xfrm>
          <a:prstGeom prst="rect">
            <a:avLst/>
          </a:prstGeom>
        </p:spPr>
      </p:pic>
      <p:sp>
        <p:nvSpPr>
          <p:cNvPr id="5" name="TextBox 4">
            <a:extLst>
              <a:ext uri="{FF2B5EF4-FFF2-40B4-BE49-F238E27FC236}">
                <a16:creationId xmlns:a16="http://schemas.microsoft.com/office/drawing/2014/main" id="{68AB4D19-D14E-4BCA-839E-A0E8D42FF635}"/>
              </a:ext>
            </a:extLst>
          </p:cNvPr>
          <p:cNvSpPr txBox="1"/>
          <p:nvPr/>
        </p:nvSpPr>
        <p:spPr>
          <a:xfrm>
            <a:off x="7267697" y="5592454"/>
            <a:ext cx="1405962" cy="338554"/>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hlinkClick r:id="rId4"/>
              </a:rPr>
              <a:t>Fact Sheet #14</a:t>
            </a:r>
            <a:endPar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230015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The FLSA and Youth Employment</a:t>
            </a:r>
            <a:endParaRPr lang="en-US" dirty="0"/>
          </a:p>
        </p:txBody>
      </p:sp>
      <p:sp>
        <p:nvSpPr>
          <p:cNvPr id="12" name="TextBox 11">
            <a:extLst>
              <a:ext uri="{FF2B5EF4-FFF2-40B4-BE49-F238E27FC236}">
                <a16:creationId xmlns:a16="http://schemas.microsoft.com/office/drawing/2014/main" id="{4CE2239B-DB8C-424F-9E85-1379D0C466B5}"/>
              </a:ext>
            </a:extLst>
          </p:cNvPr>
          <p:cNvSpPr txBox="1"/>
          <p:nvPr/>
        </p:nvSpPr>
        <p:spPr>
          <a:xfrm>
            <a:off x="309562" y="1490866"/>
            <a:ext cx="8229600" cy="400109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ヒラギノ角ゴ Pro W3" charset="-128"/>
                <a:cs typeface="+mn-cs"/>
              </a:rPr>
              <a:t>Federal youth employment rules set both hours and occupational standards for youth.</a:t>
            </a: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457200" marR="0" lvl="0" indent="-45720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a:ea typeface="ヒラギノ角ゴ Pro W3" charset="-128"/>
                <a:cs typeface="+mn-cs"/>
              </a:rPr>
              <a:t>16 and 17 year </a:t>
            </a:r>
            <a:r>
              <a:rPr kumimoji="0" lang="en-US" sz="1900" b="1" i="0" u="none" strike="noStrike" kern="1200" cap="none" spc="0" normalizeH="0" baseline="0" noProof="0" dirty="0" err="1">
                <a:ln>
                  <a:noFill/>
                </a:ln>
                <a:solidFill>
                  <a:prstClr val="black"/>
                </a:solidFill>
                <a:effectLst/>
                <a:uLnTx/>
                <a:uFillTx/>
                <a:latin typeface="Calibri"/>
                <a:ea typeface="ヒラギノ角ゴ Pro W3" charset="-128"/>
                <a:cs typeface="+mn-cs"/>
              </a:rPr>
              <a:t>olds</a:t>
            </a:r>
            <a:r>
              <a:rPr kumimoji="0" lang="en-US" sz="1900" b="1" i="0" u="none" strike="noStrike" kern="1200" cap="none" spc="0" normalizeH="0" baseline="0" noProof="0" dirty="0">
                <a:ln>
                  <a:noFill/>
                </a:ln>
                <a:solidFill>
                  <a:prstClr val="black"/>
                </a:solidFill>
                <a:effectLst/>
                <a:uLnTx/>
                <a:uFillTx/>
                <a:latin typeface="Calibri"/>
                <a:ea typeface="ヒラギノ角ゴ Pro W3" charset="-128"/>
                <a:cs typeface="+mn-cs"/>
              </a:rPr>
              <a:t> </a:t>
            </a:r>
          </a:p>
          <a:p>
            <a:pPr marL="457200" marR="0" lvl="1" indent="0" algn="l" defTabSz="457200" rtl="0" eaLnBrk="1" fontAlgn="base" latinLnBrk="0" hangingPunct="1">
              <a:lnSpc>
                <a:spcPct val="100000"/>
              </a:lnSpc>
              <a:spcBef>
                <a:spcPct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ヒラギノ角ゴ Pro W3" charset="-128"/>
                <a:cs typeface="+mn-cs"/>
              </a:rPr>
              <a:t>Unlimited hours; may work in any occupation other than those declared hazardous by Secretary of Labor</a:t>
            </a:r>
          </a:p>
          <a:p>
            <a:pPr marL="457200" marR="0" lvl="0" indent="-45720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a:ea typeface="ヒラギノ角ゴ Pro W3" charset="-128"/>
                <a:cs typeface="+mn-cs"/>
              </a:rPr>
              <a:t>14 and 15 year </a:t>
            </a:r>
            <a:r>
              <a:rPr kumimoji="0" lang="en-US" sz="1900" b="1" i="0" u="none" strike="noStrike" kern="1200" cap="none" spc="0" normalizeH="0" baseline="0" noProof="0" dirty="0" err="1">
                <a:ln>
                  <a:noFill/>
                </a:ln>
                <a:solidFill>
                  <a:prstClr val="black"/>
                </a:solidFill>
                <a:effectLst/>
                <a:uLnTx/>
                <a:uFillTx/>
                <a:latin typeface="Calibri"/>
                <a:ea typeface="ヒラギノ角ゴ Pro W3" charset="-128"/>
                <a:cs typeface="+mn-cs"/>
              </a:rPr>
              <a:t>olds</a:t>
            </a:r>
            <a:endParaRPr kumimoji="0" lang="en-US" sz="1900" b="1"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457200" marR="0" lvl="1" indent="0" algn="l" defTabSz="457200" rtl="0" eaLnBrk="1" fontAlgn="base" latinLnBrk="0" hangingPunct="1">
              <a:lnSpc>
                <a:spcPct val="100000"/>
              </a:lnSpc>
              <a:spcBef>
                <a:spcPct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ヒラギノ角ゴ Pro W3" charset="-128"/>
                <a:cs typeface="+mn-cs"/>
              </a:rPr>
              <a:t>May work outside school hours and for limited periods of time; only non-manufacturing, non-hazardous jobs, and specific conditions apply </a:t>
            </a:r>
          </a:p>
          <a:p>
            <a:pPr marL="457200" marR="0" lvl="0" indent="-45720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a:ea typeface="ヒラギノ角ゴ Pro W3" charset="-128"/>
                <a:cs typeface="+mn-cs"/>
              </a:rPr>
              <a:t>Children under 14</a:t>
            </a:r>
          </a:p>
          <a:p>
            <a:pPr marL="457200" marR="0" lvl="1" indent="0" algn="l" defTabSz="457200" rtl="0" eaLnBrk="1" fontAlgn="base" latinLnBrk="0" hangingPunct="1">
              <a:lnSpc>
                <a:spcPct val="100000"/>
              </a:lnSpc>
              <a:spcBef>
                <a:spcPct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ヒラギノ角ゴ Pro W3" charset="-128"/>
                <a:cs typeface="+mn-cs"/>
              </a:rPr>
              <a:t>With limited exceptions, no employment permitted in covered, non-agricultural occupations</a:t>
            </a:r>
          </a:p>
        </p:txBody>
      </p:sp>
      <p:sp>
        <p:nvSpPr>
          <p:cNvPr id="15" name="TextBox 14">
            <a:extLst>
              <a:ext uri="{FF2B5EF4-FFF2-40B4-BE49-F238E27FC236}">
                <a16:creationId xmlns:a16="http://schemas.microsoft.com/office/drawing/2014/main" id="{827E4A40-AB5F-4720-8305-3A96D6878D21}"/>
              </a:ext>
            </a:extLst>
          </p:cNvPr>
          <p:cNvSpPr txBox="1"/>
          <p:nvPr/>
        </p:nvSpPr>
        <p:spPr>
          <a:xfrm>
            <a:off x="7267697" y="5592454"/>
            <a:ext cx="1405962" cy="338554"/>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hlinkClick r:id="rId3"/>
              </a:rPr>
              <a:t>Fact Sheet #43</a:t>
            </a:r>
            <a:endPar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289821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The FLSA and Child Labor (cont</a:t>
            </a:r>
            <a:r>
              <a:rPr lang="en-US" dirty="0">
                <a:ea typeface="ヒラギノ角ゴ Pro W3" charset="-128"/>
                <a:cs typeface="Arial" charset="0"/>
              </a:rPr>
              <a:t>.)</a:t>
            </a:r>
            <a:endParaRPr lang="en-US" dirty="0"/>
          </a:p>
        </p:txBody>
      </p:sp>
      <p:pic>
        <p:nvPicPr>
          <p:cNvPr id="4" name="Picture 3" descr="Graphical user interface, text, application, letter&#10;&#10;Description automatically generated">
            <a:extLst>
              <a:ext uri="{FF2B5EF4-FFF2-40B4-BE49-F238E27FC236}">
                <a16:creationId xmlns:a16="http://schemas.microsoft.com/office/drawing/2014/main" id="{D13D6FE3-87FC-5688-AF53-E2150389724D}"/>
              </a:ext>
            </a:extLst>
          </p:cNvPr>
          <p:cNvPicPr>
            <a:picLocks noChangeAspect="1"/>
          </p:cNvPicPr>
          <p:nvPr/>
        </p:nvPicPr>
        <p:blipFill>
          <a:blip r:embed="rId3"/>
          <a:stretch>
            <a:fillRect/>
          </a:stretch>
        </p:blipFill>
        <p:spPr>
          <a:xfrm>
            <a:off x="457202" y="1409701"/>
            <a:ext cx="7734300" cy="4392895"/>
          </a:xfrm>
          <a:prstGeom prst="rect">
            <a:avLst/>
          </a:prstGeom>
        </p:spPr>
      </p:pic>
      <p:sp>
        <p:nvSpPr>
          <p:cNvPr id="15" name="TextBox 14">
            <a:extLst>
              <a:ext uri="{FF2B5EF4-FFF2-40B4-BE49-F238E27FC236}">
                <a16:creationId xmlns:a16="http://schemas.microsoft.com/office/drawing/2014/main" id="{827E4A40-AB5F-4720-8305-3A96D6878D21}"/>
              </a:ext>
            </a:extLst>
          </p:cNvPr>
          <p:cNvSpPr txBox="1"/>
          <p:nvPr/>
        </p:nvSpPr>
        <p:spPr>
          <a:xfrm>
            <a:off x="6683497" y="5513538"/>
            <a:ext cx="1874872" cy="338554"/>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hlinkClick r:id="rId4"/>
              </a:rPr>
              <a:t>Link to press release</a:t>
            </a:r>
            <a:endPar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31886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229600" cy="1371601"/>
          </a:xfrm>
        </p:spPr>
        <p:txBody>
          <a:bodyPr>
            <a:normAutofit/>
          </a:bodyPr>
          <a:lstStyle/>
          <a:p>
            <a:r>
              <a:rPr lang="en-US" b="1" dirty="0">
                <a:solidFill>
                  <a:schemeClr val="bg1"/>
                </a:solidFill>
                <a:ea typeface="ヒラギノ角ゴ Pro W3" charset="-128"/>
                <a:cs typeface="Arial" charset="0"/>
              </a:rPr>
              <a:t>The FLSA and Rest Breaks for Nursing Mothers</a:t>
            </a:r>
            <a:endParaRPr lang="en-US" dirty="0"/>
          </a:p>
        </p:txBody>
      </p:sp>
      <p:sp>
        <p:nvSpPr>
          <p:cNvPr id="3" name="TextBox 2">
            <a:extLst>
              <a:ext uri="{FF2B5EF4-FFF2-40B4-BE49-F238E27FC236}">
                <a16:creationId xmlns:a16="http://schemas.microsoft.com/office/drawing/2014/main" id="{0BF463B3-D0C8-4F4B-98AA-5A127D194253}"/>
              </a:ext>
            </a:extLst>
          </p:cNvPr>
          <p:cNvSpPr txBox="1"/>
          <p:nvPr/>
        </p:nvSpPr>
        <p:spPr>
          <a:xfrm>
            <a:off x="813062" y="2379312"/>
            <a:ext cx="3978240" cy="2585323"/>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Section 7 of the FLSA was amended by the Affordable Care Act to provide nursing employees, for up to 1 year after the child’s birth, with:</a:t>
            </a: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endParaRP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Reasonable break time to express breast milk</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A place, other than a bathroom, that may be used to express milk</a:t>
            </a:r>
          </a:p>
        </p:txBody>
      </p:sp>
      <p:pic>
        <p:nvPicPr>
          <p:cNvPr id="4" name="Picture 3" descr="Woman holding a baby while working on a laptop" title="Woman with Baby">
            <a:extLst>
              <a:ext uri="{FF2B5EF4-FFF2-40B4-BE49-F238E27FC236}">
                <a16:creationId xmlns:a16="http://schemas.microsoft.com/office/drawing/2014/main" id="{71687F60-8A74-47A5-A592-7A7FD761F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302" y="2473895"/>
            <a:ext cx="3561897" cy="2373074"/>
          </a:xfrm>
          <a:prstGeom prst="rect">
            <a:avLst/>
          </a:prstGeom>
        </p:spPr>
      </p:pic>
      <p:sp>
        <p:nvSpPr>
          <p:cNvPr id="5" name="TextBox 4">
            <a:extLst>
              <a:ext uri="{FF2B5EF4-FFF2-40B4-BE49-F238E27FC236}">
                <a16:creationId xmlns:a16="http://schemas.microsoft.com/office/drawing/2014/main" id="{9F9943C2-6398-4E11-87F0-8FD8A45ACC8B}"/>
              </a:ext>
            </a:extLst>
          </p:cNvPr>
          <p:cNvSpPr txBox="1"/>
          <p:nvPr/>
        </p:nvSpPr>
        <p:spPr>
          <a:xfrm>
            <a:off x="7267697" y="5592454"/>
            <a:ext cx="1405962" cy="338554"/>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hlinkClick r:id="rId4"/>
              </a:rPr>
              <a:t>Fact Sheet #73</a:t>
            </a:r>
            <a:endParaRPr kumimoji="0" lang="en-US" sz="1600" b="0" i="0" u="none" strike="noStrike" kern="1200" cap="none" spc="0" normalizeH="0" baseline="0" noProof="0" dirty="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581137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5160</TotalTime>
  <Words>2298</Words>
  <Application>Microsoft Office PowerPoint</Application>
  <PresentationFormat>On-screen Show (4:3)</PresentationFormat>
  <Paragraphs>287</Paragraphs>
  <Slides>36</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Adobe Garamond Pro Bold</vt:lpstr>
      <vt:lpstr>Arial</vt:lpstr>
      <vt:lpstr>Calibri</vt:lpstr>
      <vt:lpstr>Wingdings 2</vt:lpstr>
      <vt:lpstr>Office Theme</vt:lpstr>
      <vt:lpstr>3_Custom Design</vt:lpstr>
      <vt:lpstr>OVERVIEW: WAGE AND HOUR DIVISION </vt:lpstr>
      <vt:lpstr>WHD MISSION</vt:lpstr>
      <vt:lpstr>WHD OFFICES </vt:lpstr>
      <vt:lpstr>LAWS ENFORCED BY WHD</vt:lpstr>
      <vt:lpstr>Enforcement Regardless of Immigration Status</vt:lpstr>
      <vt:lpstr>The Fair Labor Standards Act (FLSA)</vt:lpstr>
      <vt:lpstr>The FLSA and Youth Employment</vt:lpstr>
      <vt:lpstr>The FLSA and Child Labor (cont.)</vt:lpstr>
      <vt:lpstr>The FLSA and Rest Breaks for Nursing Mothers</vt:lpstr>
      <vt:lpstr>The FLSA and Section 14(c)</vt:lpstr>
      <vt:lpstr>The Visa Programs</vt:lpstr>
      <vt:lpstr>H-2B Temporary Nonimmigrant Worker Visa Program Enforcement </vt:lpstr>
      <vt:lpstr>This Presentation </vt:lpstr>
      <vt:lpstr>The H-2B Visa Program</vt:lpstr>
      <vt:lpstr>WHD’s H-2B Enforcement Responsibility</vt:lpstr>
      <vt:lpstr>U.S. Worker Protections</vt:lpstr>
      <vt:lpstr>U.S. Worker Recruitment Requirements</vt:lpstr>
      <vt:lpstr>U.S. Worker Hiring Requirements</vt:lpstr>
      <vt:lpstr>Prohibition of Preferential Treatment </vt:lpstr>
      <vt:lpstr>Prohibition of U.S. Worker  Layoff or Displacement</vt:lpstr>
      <vt:lpstr>Additional Assurances and Obligations</vt:lpstr>
      <vt:lpstr>Payment of Required Wages</vt:lpstr>
      <vt:lpstr>Travel Time and Hours Worked </vt:lpstr>
      <vt:lpstr>Tools, Equipment, and Deductions</vt:lpstr>
      <vt:lpstr>Disclosure</vt:lpstr>
      <vt:lpstr>Transportation and Visa Fees</vt:lpstr>
      <vt:lpstr>Place of Intended Employment &amp;  Job Classification</vt:lpstr>
      <vt:lpstr>Prohibited Fees </vt:lpstr>
      <vt:lpstr>Other H-2B Program Obligations</vt:lpstr>
      <vt:lpstr>Other H-2B Program Obligations</vt:lpstr>
      <vt:lpstr>Investigations</vt:lpstr>
      <vt:lpstr>Sanctions and Remedies</vt:lpstr>
      <vt:lpstr>Statutes Prohibiting Retaliation</vt:lpstr>
      <vt:lpstr>H-2B Resources</vt:lpstr>
      <vt:lpstr>Additional Information </vt:lpstr>
      <vt:lpstr>This presentation is intended as general information only and does not carry the force of legal opinion.  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Federal Register and the Code of Federal Regulations remain the official source for regulatory information published by the Department of Labor. We will make every effort to keep this information current and to correct errors brought to our attention. </vt:lpstr>
    </vt:vector>
  </TitlesOfParts>
  <Company>Slice,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Flores</dc:creator>
  <cp:lastModifiedBy>Decker, Sarah E - WHD</cp:lastModifiedBy>
  <cp:revision>195</cp:revision>
  <cp:lastPrinted>2018-10-28T18:32:37Z</cp:lastPrinted>
  <dcterms:created xsi:type="dcterms:W3CDTF">2010-03-26T16:08:16Z</dcterms:created>
  <dcterms:modified xsi:type="dcterms:W3CDTF">2023-04-26T16:00:23Z</dcterms:modified>
</cp:coreProperties>
</file>