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9" r:id="rId4"/>
  </p:sldMasterIdLst>
  <p:notesMasterIdLst>
    <p:notesMasterId r:id="rId58"/>
  </p:notesMasterIdLst>
  <p:handoutMasterIdLst>
    <p:handoutMasterId r:id="rId59"/>
  </p:handoutMasterIdLst>
  <p:sldIdLst>
    <p:sldId id="311" r:id="rId5"/>
    <p:sldId id="257" r:id="rId6"/>
    <p:sldId id="318" r:id="rId7"/>
    <p:sldId id="265" r:id="rId8"/>
    <p:sldId id="258" r:id="rId9"/>
    <p:sldId id="303" r:id="rId10"/>
    <p:sldId id="2805" r:id="rId11"/>
    <p:sldId id="319" r:id="rId12"/>
    <p:sldId id="1939" r:id="rId13"/>
    <p:sldId id="1934" r:id="rId14"/>
    <p:sldId id="1963" r:id="rId15"/>
    <p:sldId id="1958" r:id="rId16"/>
    <p:sldId id="1941" r:id="rId17"/>
    <p:sldId id="266" r:id="rId18"/>
    <p:sldId id="1935" r:id="rId19"/>
    <p:sldId id="1936" r:id="rId20"/>
    <p:sldId id="1969" r:id="rId21"/>
    <p:sldId id="267" r:id="rId22"/>
    <p:sldId id="1942" r:id="rId23"/>
    <p:sldId id="1973" r:id="rId24"/>
    <p:sldId id="1968" r:id="rId25"/>
    <p:sldId id="1971" r:id="rId26"/>
    <p:sldId id="1974" r:id="rId27"/>
    <p:sldId id="1975" r:id="rId28"/>
    <p:sldId id="2804" r:id="rId29"/>
    <p:sldId id="2803" r:id="rId30"/>
    <p:sldId id="1938" r:id="rId31"/>
    <p:sldId id="1962" r:id="rId32"/>
    <p:sldId id="1964" r:id="rId33"/>
    <p:sldId id="1965" r:id="rId34"/>
    <p:sldId id="1966" r:id="rId35"/>
    <p:sldId id="1945" r:id="rId36"/>
    <p:sldId id="1960" r:id="rId37"/>
    <p:sldId id="1961" r:id="rId38"/>
    <p:sldId id="1943" r:id="rId39"/>
    <p:sldId id="1944" r:id="rId40"/>
    <p:sldId id="1959" r:id="rId41"/>
    <p:sldId id="1946" r:id="rId42"/>
    <p:sldId id="1947" r:id="rId43"/>
    <p:sldId id="1948" r:id="rId44"/>
    <p:sldId id="1949" r:id="rId45"/>
    <p:sldId id="1950" r:id="rId46"/>
    <p:sldId id="1951" r:id="rId47"/>
    <p:sldId id="1952" r:id="rId48"/>
    <p:sldId id="1953" r:id="rId49"/>
    <p:sldId id="1954" r:id="rId50"/>
    <p:sldId id="1955" r:id="rId51"/>
    <p:sldId id="1956" r:id="rId52"/>
    <p:sldId id="1957" r:id="rId53"/>
    <p:sldId id="291" r:id="rId54"/>
    <p:sldId id="270" r:id="rId55"/>
    <p:sldId id="1970" r:id="rId56"/>
    <p:sldId id="271" r:id="rId57"/>
  </p:sldIdLst>
  <p:sldSz cx="12192000" cy="6858000"/>
  <p:notesSz cx="7102475" cy="9388475"/>
  <p:embeddedFontLst>
    <p:embeddedFont>
      <p:font typeface="Calibri" panose="020F0502020204030204" pitchFamily="34" charset="0"/>
      <p:regular r:id="rId60"/>
      <p:bold r:id="rId61"/>
      <p:italic r:id="rId62"/>
      <p:boldItalic r:id="rId63"/>
    </p:embeddedFont>
    <p:embeddedFont>
      <p:font typeface="Taub Sans" pitchFamily="2" charset="0"/>
      <p:regular r:id="rId64"/>
      <p:bold r:id="rId65"/>
      <p:italic r:id="rId66"/>
      <p:boldItalic r:id="rId67"/>
    </p:embeddedFont>
    <p:embeddedFont>
      <p:font typeface="Taub Sans 070" panose="020B0604020202020204" charset="0"/>
      <p:regular r:id="rId68"/>
      <p:bold r:id="rId69"/>
      <p:italic r:id="rId70"/>
      <p:boldItalic r:id="rId71"/>
    </p:embeddedFont>
    <p:embeddedFont>
      <p:font typeface="Taub Sans 110" panose="020B0604020202020204" charset="0"/>
      <p:regular r:id="rId72"/>
      <p:bold r:id="rId73"/>
      <p:italic r:id="rId74"/>
      <p:boldItalic r:id="rId75"/>
    </p:embeddedFont>
    <p:embeddedFont>
      <p:font typeface="Taub Sans 130" panose="020B0604020202020204" charset="0"/>
      <p:regular r:id="rId76"/>
      <p:bold r:id="rId77"/>
      <p:italic r:id="rId78"/>
      <p:boldItalic r:id="rId79"/>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ace, Joanne (CORP)" initials="WJ(" lastIdx="2" clrIdx="0"/>
  <p:cmAuthor id="2" name="Gibbons, Pam (ES)" initials="GP(" lastIdx="2" clrIdx="1"/>
  <p:cmAuthor id="3" name="Virginia Neiswender" initials="VN" lastIdx="1" clrIdx="2">
    <p:extLst>
      <p:ext uri="{19B8F6BF-5375-455C-9EA6-DF929625EA0E}">
        <p15:presenceInfo xmlns:p15="http://schemas.microsoft.com/office/powerpoint/2012/main" userId="S::neiswenv@ES.AD.ADP.COM::ae45172f-8ea5-45d2-ab55-6437876935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C4C"/>
    <a:srgbClr val="27318A"/>
    <a:srgbClr val="545659"/>
    <a:srgbClr val="F2635D"/>
    <a:srgbClr val="F15C22"/>
    <a:srgbClr val="121C4D"/>
    <a:srgbClr val="27318B"/>
    <a:srgbClr val="7D3520"/>
    <a:srgbClr val="212221"/>
    <a:srgbClr val="111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0" autoAdjust="0"/>
    <p:restoredTop sz="89318" autoAdjust="0"/>
  </p:normalViewPr>
  <p:slideViewPr>
    <p:cSldViewPr snapToGrid="0" snapToObjects="1">
      <p:cViewPr varScale="1">
        <p:scale>
          <a:sx n="56" d="100"/>
          <a:sy n="56" d="100"/>
        </p:scale>
        <p:origin x="948" y="56"/>
      </p:cViewPr>
      <p:guideLst>
        <p:guide orient="horz" pos="2160"/>
        <p:guide pos="3840"/>
      </p:guideLst>
    </p:cSldViewPr>
  </p:slideViewPr>
  <p:outlineViewPr>
    <p:cViewPr>
      <p:scale>
        <a:sx n="33" d="100"/>
        <a:sy n="33" d="100"/>
      </p:scale>
      <p:origin x="0" y="-5654"/>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8" d="100"/>
          <a:sy n="88" d="100"/>
        </p:scale>
        <p:origin x="266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1.xml"/><Relationship Id="rId61" Type="http://schemas.openxmlformats.org/officeDocument/2006/relationships/font" Target="fonts/font2.fntdata"/><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3.fntdata"/><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91D65D8-DC27-4D34-9DFE-48E9F45073AB}" type="datetimeFigureOut">
              <a:rPr lang="en-US" smtClean="0"/>
              <a:t>4/28/2021</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933264A-A8A0-4161-9EC6-740C5B5A3661}" type="slidenum">
              <a:rPr lang="en-US" smtClean="0"/>
              <a:t>‹#›</a:t>
            </a:fld>
            <a:endParaRPr lang="en-US" dirty="0"/>
          </a:p>
        </p:txBody>
      </p:sp>
    </p:spTree>
    <p:extLst>
      <p:ext uri="{BB962C8B-B14F-4D97-AF65-F5344CB8AC3E}">
        <p14:creationId xmlns:p14="http://schemas.microsoft.com/office/powerpoint/2010/main" val="35503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153F8CD-B20E-4851-B8DA-75141B1C6565}" type="datetimeFigureOut">
              <a:rPr lang="en-US" smtClean="0"/>
              <a:t>4/28/2021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A87EE65-B69B-431B-8388-F4FECCD6344F}" type="slidenum">
              <a:rPr lang="en-US" smtClean="0"/>
              <a:t>‹#›</a:t>
            </a:fld>
            <a:endParaRPr lang="en-US" dirty="0"/>
          </a:p>
        </p:txBody>
      </p:sp>
    </p:spTree>
    <p:extLst>
      <p:ext uri="{BB962C8B-B14F-4D97-AF65-F5344CB8AC3E}">
        <p14:creationId xmlns:p14="http://schemas.microsoft.com/office/powerpoint/2010/main" val="11067103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A87EE65-B69B-431B-8388-F4FECCD63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84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20</a:t>
            </a:fld>
            <a:endParaRPr lang="en-US" dirty="0"/>
          </a:p>
        </p:txBody>
      </p:sp>
    </p:spTree>
    <p:extLst>
      <p:ext uri="{BB962C8B-B14F-4D97-AF65-F5344CB8AC3E}">
        <p14:creationId xmlns:p14="http://schemas.microsoft.com/office/powerpoint/2010/main" val="127608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21</a:t>
            </a:fld>
            <a:endParaRPr lang="en-US" dirty="0"/>
          </a:p>
        </p:txBody>
      </p:sp>
    </p:spTree>
    <p:extLst>
      <p:ext uri="{BB962C8B-B14F-4D97-AF65-F5344CB8AC3E}">
        <p14:creationId xmlns:p14="http://schemas.microsoft.com/office/powerpoint/2010/main" val="153760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22</a:t>
            </a:fld>
            <a:endParaRPr lang="en-US" dirty="0"/>
          </a:p>
        </p:txBody>
      </p:sp>
    </p:spTree>
    <p:extLst>
      <p:ext uri="{BB962C8B-B14F-4D97-AF65-F5344CB8AC3E}">
        <p14:creationId xmlns:p14="http://schemas.microsoft.com/office/powerpoint/2010/main" val="772400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27</a:t>
            </a:fld>
            <a:endParaRPr lang="en-US" dirty="0"/>
          </a:p>
        </p:txBody>
      </p:sp>
    </p:spTree>
    <p:extLst>
      <p:ext uri="{BB962C8B-B14F-4D97-AF65-F5344CB8AC3E}">
        <p14:creationId xmlns:p14="http://schemas.microsoft.com/office/powerpoint/2010/main" val="49869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35</a:t>
            </a:fld>
            <a:endParaRPr lang="en-US" dirty="0"/>
          </a:p>
        </p:txBody>
      </p:sp>
    </p:spTree>
    <p:extLst>
      <p:ext uri="{BB962C8B-B14F-4D97-AF65-F5344CB8AC3E}">
        <p14:creationId xmlns:p14="http://schemas.microsoft.com/office/powerpoint/2010/main" val="155519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41</a:t>
            </a:fld>
            <a:endParaRPr lang="en-US" dirty="0"/>
          </a:p>
        </p:txBody>
      </p:sp>
    </p:spTree>
    <p:extLst>
      <p:ext uri="{BB962C8B-B14F-4D97-AF65-F5344CB8AC3E}">
        <p14:creationId xmlns:p14="http://schemas.microsoft.com/office/powerpoint/2010/main" val="182155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42</a:t>
            </a:fld>
            <a:endParaRPr lang="en-US" dirty="0"/>
          </a:p>
        </p:txBody>
      </p:sp>
    </p:spTree>
    <p:extLst>
      <p:ext uri="{BB962C8B-B14F-4D97-AF65-F5344CB8AC3E}">
        <p14:creationId xmlns:p14="http://schemas.microsoft.com/office/powerpoint/2010/main" val="385690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46</a:t>
            </a:fld>
            <a:endParaRPr lang="en-US" dirty="0"/>
          </a:p>
        </p:txBody>
      </p:sp>
    </p:spTree>
    <p:extLst>
      <p:ext uri="{BB962C8B-B14F-4D97-AF65-F5344CB8AC3E}">
        <p14:creationId xmlns:p14="http://schemas.microsoft.com/office/powerpoint/2010/main" val="87559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50</a:t>
            </a:fld>
            <a:endParaRPr lang="en-US" dirty="0"/>
          </a:p>
        </p:txBody>
      </p:sp>
    </p:spTree>
    <p:extLst>
      <p:ext uri="{BB962C8B-B14F-4D97-AF65-F5344CB8AC3E}">
        <p14:creationId xmlns:p14="http://schemas.microsoft.com/office/powerpoint/2010/main" val="88156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7EE65-B69B-431B-8388-F4FECCD6344F}" type="slidenum">
              <a:rPr lang="en-US" smtClean="0"/>
              <a:t>51</a:t>
            </a:fld>
            <a:endParaRPr lang="en-US" dirty="0"/>
          </a:p>
        </p:txBody>
      </p:sp>
    </p:spTree>
    <p:extLst>
      <p:ext uri="{BB962C8B-B14F-4D97-AF65-F5344CB8AC3E}">
        <p14:creationId xmlns:p14="http://schemas.microsoft.com/office/powerpoint/2010/main" val="275853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5</a:t>
            </a:fld>
            <a:endParaRPr lang="en-US" dirty="0"/>
          </a:p>
        </p:txBody>
      </p:sp>
    </p:spTree>
    <p:extLst>
      <p:ext uri="{BB962C8B-B14F-4D97-AF65-F5344CB8AC3E}">
        <p14:creationId xmlns:p14="http://schemas.microsoft.com/office/powerpoint/2010/main" val="345828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7EE65-B69B-431B-8388-F4FECCD6344F}" type="slidenum">
              <a:rPr lang="en-US" smtClean="0"/>
              <a:t>8</a:t>
            </a:fld>
            <a:endParaRPr lang="en-US" dirty="0"/>
          </a:p>
        </p:txBody>
      </p:sp>
    </p:spTree>
    <p:extLst>
      <p:ext uri="{BB962C8B-B14F-4D97-AF65-F5344CB8AC3E}">
        <p14:creationId xmlns:p14="http://schemas.microsoft.com/office/powerpoint/2010/main" val="44068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7EE65-B69B-431B-8388-F4FECCD6344F}" type="slidenum">
              <a:rPr lang="en-US" smtClean="0"/>
              <a:t>10</a:t>
            </a:fld>
            <a:endParaRPr lang="en-US" dirty="0"/>
          </a:p>
        </p:txBody>
      </p:sp>
    </p:spTree>
    <p:extLst>
      <p:ext uri="{BB962C8B-B14F-4D97-AF65-F5344CB8AC3E}">
        <p14:creationId xmlns:p14="http://schemas.microsoft.com/office/powerpoint/2010/main" val="75816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7EE65-B69B-431B-8388-F4FECCD6344F}" type="slidenum">
              <a:rPr lang="en-US" smtClean="0"/>
              <a:t>12</a:t>
            </a:fld>
            <a:endParaRPr lang="en-US" dirty="0"/>
          </a:p>
        </p:txBody>
      </p:sp>
    </p:spTree>
    <p:extLst>
      <p:ext uri="{BB962C8B-B14F-4D97-AF65-F5344CB8AC3E}">
        <p14:creationId xmlns:p14="http://schemas.microsoft.com/office/powerpoint/2010/main" val="85193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7EE65-B69B-431B-8388-F4FECCD6344F}" type="slidenum">
              <a:rPr lang="en-US" smtClean="0"/>
              <a:t>14</a:t>
            </a:fld>
            <a:endParaRPr lang="en-US" dirty="0"/>
          </a:p>
        </p:txBody>
      </p:sp>
    </p:spTree>
    <p:extLst>
      <p:ext uri="{BB962C8B-B14F-4D97-AF65-F5344CB8AC3E}">
        <p14:creationId xmlns:p14="http://schemas.microsoft.com/office/powerpoint/2010/main" val="99527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7EE65-B69B-431B-8388-F4FECCD6344F}" type="slidenum">
              <a:rPr lang="en-US" smtClean="0"/>
              <a:t>16</a:t>
            </a:fld>
            <a:endParaRPr lang="en-US" dirty="0"/>
          </a:p>
        </p:txBody>
      </p:sp>
    </p:spTree>
    <p:extLst>
      <p:ext uri="{BB962C8B-B14F-4D97-AF65-F5344CB8AC3E}">
        <p14:creationId xmlns:p14="http://schemas.microsoft.com/office/powerpoint/2010/main" val="266599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7EE65-B69B-431B-8388-F4FECCD6344F}" type="slidenum">
              <a:rPr lang="en-US" smtClean="0"/>
              <a:t>18</a:t>
            </a:fld>
            <a:endParaRPr lang="en-US" dirty="0"/>
          </a:p>
        </p:txBody>
      </p:sp>
    </p:spTree>
    <p:extLst>
      <p:ext uri="{BB962C8B-B14F-4D97-AF65-F5344CB8AC3E}">
        <p14:creationId xmlns:p14="http://schemas.microsoft.com/office/powerpoint/2010/main" val="15998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Amends ERISA, IRC and PHSA.</a:t>
            </a:r>
          </a:p>
        </p:txBody>
      </p:sp>
      <p:sp>
        <p:nvSpPr>
          <p:cNvPr id="4" name="Slide Number Placeholder 3"/>
          <p:cNvSpPr>
            <a:spLocks noGrp="1"/>
          </p:cNvSpPr>
          <p:nvPr>
            <p:ph type="sldNum" sz="quarter" idx="5"/>
          </p:nvPr>
        </p:nvSpPr>
        <p:spPr/>
        <p:txBody>
          <a:bodyPr/>
          <a:lstStyle/>
          <a:p>
            <a:fld id="{2A87EE65-B69B-431B-8388-F4FECCD6344F}" type="slidenum">
              <a:rPr lang="en-US" smtClean="0"/>
              <a:t>19</a:t>
            </a:fld>
            <a:endParaRPr lang="en-US" dirty="0"/>
          </a:p>
        </p:txBody>
      </p:sp>
    </p:spTree>
    <p:extLst>
      <p:ext uri="{BB962C8B-B14F-4D97-AF65-F5344CB8AC3E}">
        <p14:creationId xmlns:p14="http://schemas.microsoft.com/office/powerpoint/2010/main" val="207863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9.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grpSp>
        <p:nvGrpSpPr>
          <p:cNvPr id="36" name="Graphic 34">
            <a:extLst>
              <a:ext uri="{FF2B5EF4-FFF2-40B4-BE49-F238E27FC236}">
                <a16:creationId xmlns:a16="http://schemas.microsoft.com/office/drawing/2014/main" id="{73BAEA97-5172-4E8D-958E-B0F214594E52}"/>
              </a:ext>
            </a:extLst>
          </p:cNvPr>
          <p:cNvGrpSpPr/>
          <p:nvPr/>
        </p:nvGrpSpPr>
        <p:grpSpPr>
          <a:xfrm>
            <a:off x="8450513" y="191033"/>
            <a:ext cx="2913762" cy="2926240"/>
            <a:chOff x="5872162" y="3205162"/>
            <a:chExt cx="2403479" cy="2413772"/>
          </a:xfrm>
          <a:solidFill>
            <a:schemeClr val="tx2"/>
          </a:solidFill>
        </p:grpSpPr>
        <p:sp>
          <p:nvSpPr>
            <p:cNvPr id="37" name="Freeform: Shape 36">
              <a:extLst>
                <a:ext uri="{FF2B5EF4-FFF2-40B4-BE49-F238E27FC236}">
                  <a16:creationId xmlns:a16="http://schemas.microsoft.com/office/drawing/2014/main" id="{3ECEBA50-F5DC-454B-A537-E3F8D4708584}"/>
                </a:ext>
              </a:extLst>
            </p:cNvPr>
            <p:cNvSpPr/>
            <p:nvPr/>
          </p:nvSpPr>
          <p:spPr>
            <a:xfrm>
              <a:off x="7431592" y="4229342"/>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DDCB1DB8-15B9-421E-B5E6-32C12F4052F8}"/>
                </a:ext>
              </a:extLst>
            </p:cNvPr>
            <p:cNvSpPr/>
            <p:nvPr/>
          </p:nvSpPr>
          <p:spPr>
            <a:xfrm>
              <a:off x="7174260" y="4229342"/>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97F37ED-EF8F-4201-A12B-8210C0812D82}"/>
                </a:ext>
              </a:extLst>
            </p:cNvPr>
            <p:cNvSpPr/>
            <p:nvPr/>
          </p:nvSpPr>
          <p:spPr>
            <a:xfrm>
              <a:off x="7493352" y="391539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C8F0418C-C589-42AC-ADBE-1A565C2FDA73}"/>
                </a:ext>
              </a:extLst>
            </p:cNvPr>
            <p:cNvSpPr/>
            <p:nvPr/>
          </p:nvSpPr>
          <p:spPr>
            <a:xfrm>
              <a:off x="7493352" y="3596306"/>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67C3FB12-E8EE-4C4E-A49E-D304C313EFED}"/>
                </a:ext>
              </a:extLst>
            </p:cNvPr>
            <p:cNvSpPr/>
            <p:nvPr/>
          </p:nvSpPr>
          <p:spPr>
            <a:xfrm>
              <a:off x="7493352" y="517117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A438728-C212-452E-9D53-10DE198E6C23}"/>
                </a:ext>
              </a:extLst>
            </p:cNvPr>
            <p:cNvSpPr/>
            <p:nvPr/>
          </p:nvSpPr>
          <p:spPr>
            <a:xfrm>
              <a:off x="7493352" y="4857232"/>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68E78DC4-3CEE-41BF-B091-137DECB7F513}"/>
                </a:ext>
              </a:extLst>
            </p:cNvPr>
            <p:cNvSpPr/>
            <p:nvPr/>
          </p:nvSpPr>
          <p:spPr>
            <a:xfrm>
              <a:off x="7431592" y="4543287"/>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792DFBFE-A586-4239-A385-C0E83D2A2666}"/>
                </a:ext>
              </a:extLst>
            </p:cNvPr>
            <p:cNvSpPr/>
            <p:nvPr/>
          </p:nvSpPr>
          <p:spPr>
            <a:xfrm>
              <a:off x="7760977" y="4229342"/>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A23B3FCA-98D0-4488-96C2-D2701CDE93C0}"/>
                </a:ext>
              </a:extLst>
            </p:cNvPr>
            <p:cNvSpPr/>
            <p:nvPr/>
          </p:nvSpPr>
          <p:spPr>
            <a:xfrm>
              <a:off x="7760977" y="4543287"/>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5224C1E-A97D-4B15-9F3C-952F4D331772}"/>
                </a:ext>
              </a:extLst>
            </p:cNvPr>
            <p:cNvSpPr/>
            <p:nvPr/>
          </p:nvSpPr>
          <p:spPr>
            <a:xfrm>
              <a:off x="7174260" y="454328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A17C8B12-01B8-49FC-AB29-1FFD0F0CD08D}"/>
                </a:ext>
              </a:extLst>
            </p:cNvPr>
            <p:cNvSpPr/>
            <p:nvPr/>
          </p:nvSpPr>
          <p:spPr>
            <a:xfrm>
              <a:off x="6891195" y="328750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A0C16C2-4EBA-4C8D-AD18-EFEAF2CA003B}"/>
                </a:ext>
              </a:extLst>
            </p:cNvPr>
            <p:cNvSpPr/>
            <p:nvPr/>
          </p:nvSpPr>
          <p:spPr>
            <a:xfrm>
              <a:off x="6891195" y="3596306"/>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58E8C6EC-4300-4BC4-850A-6A2923778044}"/>
                </a:ext>
              </a:extLst>
            </p:cNvPr>
            <p:cNvSpPr/>
            <p:nvPr/>
          </p:nvSpPr>
          <p:spPr>
            <a:xfrm>
              <a:off x="7215434" y="328750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7DE9B38B-118E-42E5-A21D-82270B085575}"/>
                </a:ext>
              </a:extLst>
            </p:cNvPr>
            <p:cNvSpPr/>
            <p:nvPr/>
          </p:nvSpPr>
          <p:spPr>
            <a:xfrm>
              <a:off x="7215434" y="3596306"/>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6B1B120E-75F5-49A6-AA1F-E2E8737D1D73}"/>
                </a:ext>
              </a:extLst>
            </p:cNvPr>
            <p:cNvSpPr/>
            <p:nvPr/>
          </p:nvSpPr>
          <p:spPr>
            <a:xfrm>
              <a:off x="7215434"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34BAFD67-E5C9-4D73-AAF9-C5BD231E28F3}"/>
                </a:ext>
              </a:extLst>
            </p:cNvPr>
            <p:cNvSpPr/>
            <p:nvPr/>
          </p:nvSpPr>
          <p:spPr>
            <a:xfrm>
              <a:off x="7215434"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4A329073-4C85-4C27-BCCF-3CB9F71F0A22}"/>
                </a:ext>
              </a:extLst>
            </p:cNvPr>
            <p:cNvSpPr/>
            <p:nvPr/>
          </p:nvSpPr>
          <p:spPr>
            <a:xfrm>
              <a:off x="7215434" y="517117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05701E3E-AE4B-4036-BF52-9C70F6E986A6}"/>
                </a:ext>
              </a:extLst>
            </p:cNvPr>
            <p:cNvSpPr/>
            <p:nvPr/>
          </p:nvSpPr>
          <p:spPr>
            <a:xfrm>
              <a:off x="7215434" y="549026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53DE96E-711F-4202-8C50-EB7C4983D65E}"/>
                </a:ext>
              </a:extLst>
            </p:cNvPr>
            <p:cNvSpPr/>
            <p:nvPr/>
          </p:nvSpPr>
          <p:spPr>
            <a:xfrm>
              <a:off x="6891195"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2BB98FB3-8E3C-4F72-A3A2-789D6D27A826}"/>
                </a:ext>
              </a:extLst>
            </p:cNvPr>
            <p:cNvSpPr/>
            <p:nvPr/>
          </p:nvSpPr>
          <p:spPr>
            <a:xfrm>
              <a:off x="7529378" y="328750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135E9F6A-CDB4-465D-9970-45643B7D884E}"/>
                </a:ext>
              </a:extLst>
            </p:cNvPr>
            <p:cNvSpPr/>
            <p:nvPr/>
          </p:nvSpPr>
          <p:spPr>
            <a:xfrm>
              <a:off x="7529378" y="549026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B8C3150-1D83-42D9-91BA-1ECBA7FD40CC}"/>
                </a:ext>
              </a:extLst>
            </p:cNvPr>
            <p:cNvSpPr/>
            <p:nvPr/>
          </p:nvSpPr>
          <p:spPr>
            <a:xfrm>
              <a:off x="6891195"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BECCD8F8-7A22-4D46-B2A8-BBAE6106ECF3}"/>
                </a:ext>
              </a:extLst>
            </p:cNvPr>
            <p:cNvSpPr/>
            <p:nvPr/>
          </p:nvSpPr>
          <p:spPr>
            <a:xfrm>
              <a:off x="6891195"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EC579A1D-E7F6-4193-9B91-13CFA2ACDB1D}"/>
                </a:ext>
              </a:extLst>
            </p:cNvPr>
            <p:cNvSpPr/>
            <p:nvPr/>
          </p:nvSpPr>
          <p:spPr>
            <a:xfrm>
              <a:off x="6891195"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20FFB99-9372-4FF5-BAA3-919D0C245AA4}"/>
                </a:ext>
              </a:extLst>
            </p:cNvPr>
            <p:cNvSpPr/>
            <p:nvPr/>
          </p:nvSpPr>
          <p:spPr>
            <a:xfrm>
              <a:off x="6566957"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B10BC902-20AC-4B50-A021-DA9C9E77DAE7}"/>
                </a:ext>
              </a:extLst>
            </p:cNvPr>
            <p:cNvSpPr/>
            <p:nvPr/>
          </p:nvSpPr>
          <p:spPr>
            <a:xfrm>
              <a:off x="6566957"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5593899-D7C5-4281-995B-01E7616250CC}"/>
                </a:ext>
              </a:extLst>
            </p:cNvPr>
            <p:cNvSpPr/>
            <p:nvPr/>
          </p:nvSpPr>
          <p:spPr>
            <a:xfrm>
              <a:off x="6566957"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648FFF92-CBF5-47E6-B61F-9E6F27586EF2}"/>
                </a:ext>
              </a:extLst>
            </p:cNvPr>
            <p:cNvSpPr/>
            <p:nvPr/>
          </p:nvSpPr>
          <p:spPr>
            <a:xfrm>
              <a:off x="6242719"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8F82D921-C61B-47E0-9FCE-08BF1D5E32CB}"/>
                </a:ext>
              </a:extLst>
            </p:cNvPr>
            <p:cNvSpPr/>
            <p:nvPr/>
          </p:nvSpPr>
          <p:spPr>
            <a:xfrm>
              <a:off x="6242719"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1B07F085-AE92-4420-99C5-C9297A23188D}"/>
                </a:ext>
              </a:extLst>
            </p:cNvPr>
            <p:cNvSpPr/>
            <p:nvPr/>
          </p:nvSpPr>
          <p:spPr>
            <a:xfrm>
              <a:off x="6566957"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8953E07A-6696-41CC-BCE4-8314D0FD2873}"/>
                </a:ext>
              </a:extLst>
            </p:cNvPr>
            <p:cNvSpPr/>
            <p:nvPr/>
          </p:nvSpPr>
          <p:spPr>
            <a:xfrm>
              <a:off x="6891195" y="517117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AFFDCF7E-B0C4-4A61-84DF-99AB9F6EBBFD}"/>
                </a:ext>
              </a:extLst>
            </p:cNvPr>
            <p:cNvSpPr/>
            <p:nvPr/>
          </p:nvSpPr>
          <p:spPr>
            <a:xfrm>
              <a:off x="6891195" y="549026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F4E990F-1ECC-4B05-8E97-8CDF482538C7}"/>
                </a:ext>
              </a:extLst>
            </p:cNvPr>
            <p:cNvSpPr/>
            <p:nvPr/>
          </p:nvSpPr>
          <p:spPr>
            <a:xfrm>
              <a:off x="6541224" y="3261774"/>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373B3FE-27B9-4ADC-9676-96D3A9F1C966}"/>
                </a:ext>
              </a:extLst>
            </p:cNvPr>
            <p:cNvSpPr/>
            <p:nvPr/>
          </p:nvSpPr>
          <p:spPr>
            <a:xfrm>
              <a:off x="6541224" y="3575719"/>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2368B056-BF6A-4D56-B706-9331C7E8C742}"/>
                </a:ext>
              </a:extLst>
            </p:cNvPr>
            <p:cNvSpPr/>
            <p:nvPr/>
          </p:nvSpPr>
          <p:spPr>
            <a:xfrm>
              <a:off x="6216986" y="3575719"/>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CBC3FAF1-F7D2-4E9C-B6A7-426AD33EAE7B}"/>
                </a:ext>
              </a:extLst>
            </p:cNvPr>
            <p:cNvSpPr/>
            <p:nvPr/>
          </p:nvSpPr>
          <p:spPr>
            <a:xfrm>
              <a:off x="6216986" y="4831499"/>
              <a:ext cx="97786" cy="92639"/>
            </a:xfrm>
            <a:custGeom>
              <a:avLst/>
              <a:gdLst>
                <a:gd name="connsiteX0" fmla="*/ 0 w 97786"/>
                <a:gd name="connsiteY0" fmla="*/ 0 h 92639"/>
                <a:gd name="connsiteX1" fmla="*/ 97786 w 97786"/>
                <a:gd name="connsiteY1" fmla="*/ 0 h 92639"/>
                <a:gd name="connsiteX2" fmla="*/ 97786 w 97786"/>
                <a:gd name="connsiteY2" fmla="*/ 92640 h 92639"/>
                <a:gd name="connsiteX3" fmla="*/ 0 w 97786"/>
                <a:gd name="connsiteY3" fmla="*/ 92640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40"/>
                  </a:lnTo>
                  <a:lnTo>
                    <a:pt x="0" y="92640"/>
                  </a:lnTo>
                  <a:close/>
                </a:path>
              </a:pathLst>
            </a:custGeom>
            <a:grpFill/>
            <a:ln w="51273"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1F5687DE-F6ED-4F62-87DE-1F1BBBDEB105}"/>
                </a:ext>
              </a:extLst>
            </p:cNvPr>
            <p:cNvSpPr/>
            <p:nvPr/>
          </p:nvSpPr>
          <p:spPr>
            <a:xfrm>
              <a:off x="6216986" y="5145443"/>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7B0E0E74-4F63-49F3-9601-641E80AA0C70}"/>
                </a:ext>
              </a:extLst>
            </p:cNvPr>
            <p:cNvSpPr/>
            <p:nvPr/>
          </p:nvSpPr>
          <p:spPr>
            <a:xfrm>
              <a:off x="5897895" y="4522700"/>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9A80CC67-2F48-43EC-8DA8-71C9CF44C2A4}"/>
                </a:ext>
              </a:extLst>
            </p:cNvPr>
            <p:cNvSpPr/>
            <p:nvPr/>
          </p:nvSpPr>
          <p:spPr>
            <a:xfrm>
              <a:off x="5897895" y="4203609"/>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24C8B4EB-34FC-4F18-B585-9DC27266D475}"/>
                </a:ext>
              </a:extLst>
            </p:cNvPr>
            <p:cNvSpPr/>
            <p:nvPr/>
          </p:nvSpPr>
          <p:spPr>
            <a:xfrm>
              <a:off x="6216986" y="3889664"/>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9EAC9B96-0946-47D8-A104-66A813F27F04}"/>
                </a:ext>
              </a:extLst>
            </p:cNvPr>
            <p:cNvSpPr/>
            <p:nvPr/>
          </p:nvSpPr>
          <p:spPr>
            <a:xfrm>
              <a:off x="6541224" y="5145443"/>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73B7AADE-CB88-4C64-930E-3D539CD4B829}"/>
                </a:ext>
              </a:extLst>
            </p:cNvPr>
            <p:cNvSpPr/>
            <p:nvPr/>
          </p:nvSpPr>
          <p:spPr>
            <a:xfrm>
              <a:off x="6541224" y="5464535"/>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1BF456F1-1E3E-42F4-A1B4-F9368B89B992}"/>
                </a:ext>
              </a:extLst>
            </p:cNvPr>
            <p:cNvSpPr/>
            <p:nvPr/>
          </p:nvSpPr>
          <p:spPr>
            <a:xfrm>
              <a:off x="6196400" y="3236041"/>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4CEB2E1-4B3B-405B-A0B8-566919229E94}"/>
                </a:ext>
              </a:extLst>
            </p:cNvPr>
            <p:cNvSpPr/>
            <p:nvPr/>
          </p:nvSpPr>
          <p:spPr>
            <a:xfrm>
              <a:off x="5872162" y="3236041"/>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EB6E804D-1E90-4CFC-85CE-CA2D1D0F4512}"/>
                </a:ext>
              </a:extLst>
            </p:cNvPr>
            <p:cNvSpPr/>
            <p:nvPr/>
          </p:nvSpPr>
          <p:spPr>
            <a:xfrm>
              <a:off x="5872162" y="3549986"/>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B10569C0-99D7-487F-B08C-FF60B794122F}"/>
                </a:ext>
              </a:extLst>
            </p:cNvPr>
            <p:cNvSpPr/>
            <p:nvPr/>
          </p:nvSpPr>
          <p:spPr>
            <a:xfrm>
              <a:off x="5872162" y="3869078"/>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7AECB1F2-C312-4342-BA6B-AA6BA58E1F5B}"/>
                </a:ext>
              </a:extLst>
            </p:cNvPr>
            <p:cNvSpPr/>
            <p:nvPr/>
          </p:nvSpPr>
          <p:spPr>
            <a:xfrm>
              <a:off x="5872162" y="4810912"/>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B212797-2E5C-46E9-A901-0DAEFBFBB4E6}"/>
                </a:ext>
              </a:extLst>
            </p:cNvPr>
            <p:cNvSpPr/>
            <p:nvPr/>
          </p:nvSpPr>
          <p:spPr>
            <a:xfrm>
              <a:off x="5872162" y="5119710"/>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E67E458A-B94E-4B62-978C-6DBC7653CD73}"/>
                </a:ext>
              </a:extLst>
            </p:cNvPr>
            <p:cNvSpPr/>
            <p:nvPr/>
          </p:nvSpPr>
          <p:spPr>
            <a:xfrm>
              <a:off x="5872162" y="5443948"/>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943D8988-9F83-48FB-B6CC-E787C3F056EB}"/>
                </a:ext>
              </a:extLst>
            </p:cNvPr>
            <p:cNvSpPr/>
            <p:nvPr/>
          </p:nvSpPr>
          <p:spPr>
            <a:xfrm>
              <a:off x="6196400" y="5443948"/>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239DF0BA-EDB2-41EB-B1EF-D303F8826708}"/>
                </a:ext>
              </a:extLst>
            </p:cNvPr>
            <p:cNvSpPr/>
            <p:nvPr/>
          </p:nvSpPr>
          <p:spPr>
            <a:xfrm>
              <a:off x="7776417" y="3549986"/>
              <a:ext cx="211012" cy="138959"/>
            </a:xfrm>
            <a:custGeom>
              <a:avLst/>
              <a:gdLst>
                <a:gd name="connsiteX0" fmla="*/ 20587 w 211012"/>
                <a:gd name="connsiteY0" fmla="*/ 138959 h 138959"/>
                <a:gd name="connsiteX1" fmla="*/ 0 w 211012"/>
                <a:gd name="connsiteY1" fmla="*/ 97786 h 138959"/>
                <a:gd name="connsiteX2" fmla="*/ 195572 w 211012"/>
                <a:gd name="connsiteY2" fmla="*/ 0 h 138959"/>
                <a:gd name="connsiteX3" fmla="*/ 211012 w 211012"/>
                <a:gd name="connsiteY3" fmla="*/ 41173 h 138959"/>
              </a:gdLst>
              <a:ahLst/>
              <a:cxnLst>
                <a:cxn ang="0">
                  <a:pos x="connsiteX0" y="connsiteY0"/>
                </a:cxn>
                <a:cxn ang="0">
                  <a:pos x="connsiteX1" y="connsiteY1"/>
                </a:cxn>
                <a:cxn ang="0">
                  <a:pos x="connsiteX2" y="connsiteY2"/>
                </a:cxn>
                <a:cxn ang="0">
                  <a:pos x="connsiteX3" y="connsiteY3"/>
                </a:cxn>
              </a:cxnLst>
              <a:rect l="l" t="t" r="r" b="b"/>
              <a:pathLst>
                <a:path w="211012" h="138959">
                  <a:moveTo>
                    <a:pt x="20587" y="138959"/>
                  </a:moveTo>
                  <a:lnTo>
                    <a:pt x="0" y="97786"/>
                  </a:lnTo>
                  <a:lnTo>
                    <a:pt x="195572" y="0"/>
                  </a:lnTo>
                  <a:lnTo>
                    <a:pt x="211012" y="41173"/>
                  </a:lnTo>
                  <a:close/>
                </a:path>
              </a:pathLst>
            </a:custGeom>
            <a:grpFill/>
            <a:ln w="51273"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46CACE6-98AC-4B1E-8C44-1CC31721290B}"/>
                </a:ext>
              </a:extLst>
            </p:cNvPr>
            <p:cNvSpPr/>
            <p:nvPr/>
          </p:nvSpPr>
          <p:spPr>
            <a:xfrm>
              <a:off x="7776417" y="3869078"/>
              <a:ext cx="211012" cy="138959"/>
            </a:xfrm>
            <a:custGeom>
              <a:avLst/>
              <a:gdLst>
                <a:gd name="connsiteX0" fmla="*/ 20587 w 211012"/>
                <a:gd name="connsiteY0" fmla="*/ 138959 h 138959"/>
                <a:gd name="connsiteX1" fmla="*/ 0 w 211012"/>
                <a:gd name="connsiteY1" fmla="*/ 97786 h 138959"/>
                <a:gd name="connsiteX2" fmla="*/ 195572 w 211012"/>
                <a:gd name="connsiteY2" fmla="*/ 0 h 138959"/>
                <a:gd name="connsiteX3" fmla="*/ 211012 w 211012"/>
                <a:gd name="connsiteY3" fmla="*/ 41173 h 138959"/>
              </a:gdLst>
              <a:ahLst/>
              <a:cxnLst>
                <a:cxn ang="0">
                  <a:pos x="connsiteX0" y="connsiteY0"/>
                </a:cxn>
                <a:cxn ang="0">
                  <a:pos x="connsiteX1" y="connsiteY1"/>
                </a:cxn>
                <a:cxn ang="0">
                  <a:pos x="connsiteX2" y="connsiteY2"/>
                </a:cxn>
                <a:cxn ang="0">
                  <a:pos x="connsiteX3" y="connsiteY3"/>
                </a:cxn>
              </a:cxnLst>
              <a:rect l="l" t="t" r="r" b="b"/>
              <a:pathLst>
                <a:path w="211012" h="138959">
                  <a:moveTo>
                    <a:pt x="20587" y="138959"/>
                  </a:moveTo>
                  <a:lnTo>
                    <a:pt x="0" y="97786"/>
                  </a:lnTo>
                  <a:lnTo>
                    <a:pt x="195572" y="0"/>
                  </a:lnTo>
                  <a:lnTo>
                    <a:pt x="211012" y="41173"/>
                  </a:lnTo>
                  <a:close/>
                </a:path>
              </a:pathLst>
            </a:custGeom>
            <a:grpFill/>
            <a:ln w="51273"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01C081E6-B0E5-4D45-8625-ACC8BF97B0E4}"/>
                </a:ext>
              </a:extLst>
            </p:cNvPr>
            <p:cNvSpPr/>
            <p:nvPr/>
          </p:nvSpPr>
          <p:spPr>
            <a:xfrm>
              <a:off x="7776417" y="4810912"/>
              <a:ext cx="211012" cy="138959"/>
            </a:xfrm>
            <a:custGeom>
              <a:avLst/>
              <a:gdLst>
                <a:gd name="connsiteX0" fmla="*/ 20587 w 211012"/>
                <a:gd name="connsiteY0" fmla="*/ 138959 h 138959"/>
                <a:gd name="connsiteX1" fmla="*/ 0 w 211012"/>
                <a:gd name="connsiteY1" fmla="*/ 97786 h 138959"/>
                <a:gd name="connsiteX2" fmla="*/ 195572 w 211012"/>
                <a:gd name="connsiteY2" fmla="*/ 0 h 138959"/>
                <a:gd name="connsiteX3" fmla="*/ 211012 w 211012"/>
                <a:gd name="connsiteY3" fmla="*/ 41173 h 138959"/>
              </a:gdLst>
              <a:ahLst/>
              <a:cxnLst>
                <a:cxn ang="0">
                  <a:pos x="connsiteX0" y="connsiteY0"/>
                </a:cxn>
                <a:cxn ang="0">
                  <a:pos x="connsiteX1" y="connsiteY1"/>
                </a:cxn>
                <a:cxn ang="0">
                  <a:pos x="connsiteX2" y="connsiteY2"/>
                </a:cxn>
                <a:cxn ang="0">
                  <a:pos x="connsiteX3" y="connsiteY3"/>
                </a:cxn>
              </a:cxnLst>
              <a:rect l="l" t="t" r="r" b="b"/>
              <a:pathLst>
                <a:path w="211012" h="138959">
                  <a:moveTo>
                    <a:pt x="20587" y="138959"/>
                  </a:moveTo>
                  <a:lnTo>
                    <a:pt x="0" y="97786"/>
                  </a:lnTo>
                  <a:lnTo>
                    <a:pt x="195572" y="0"/>
                  </a:lnTo>
                  <a:lnTo>
                    <a:pt x="211012" y="41173"/>
                  </a:lnTo>
                  <a:close/>
                </a:path>
              </a:pathLst>
            </a:custGeom>
            <a:grpFill/>
            <a:ln w="51273"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58E575A0-E69A-4C01-A301-AB5B892FBFFE}"/>
                </a:ext>
              </a:extLst>
            </p:cNvPr>
            <p:cNvSpPr/>
            <p:nvPr/>
          </p:nvSpPr>
          <p:spPr>
            <a:xfrm>
              <a:off x="7776417" y="5124857"/>
              <a:ext cx="211012" cy="138959"/>
            </a:xfrm>
            <a:custGeom>
              <a:avLst/>
              <a:gdLst>
                <a:gd name="connsiteX0" fmla="*/ 20587 w 211012"/>
                <a:gd name="connsiteY0" fmla="*/ 138959 h 138959"/>
                <a:gd name="connsiteX1" fmla="*/ 0 w 211012"/>
                <a:gd name="connsiteY1" fmla="*/ 97786 h 138959"/>
                <a:gd name="connsiteX2" fmla="*/ 195572 w 211012"/>
                <a:gd name="connsiteY2" fmla="*/ 0 h 138959"/>
                <a:gd name="connsiteX3" fmla="*/ 211012 w 211012"/>
                <a:gd name="connsiteY3" fmla="*/ 36026 h 138959"/>
              </a:gdLst>
              <a:ahLst/>
              <a:cxnLst>
                <a:cxn ang="0">
                  <a:pos x="connsiteX0" y="connsiteY0"/>
                </a:cxn>
                <a:cxn ang="0">
                  <a:pos x="connsiteX1" y="connsiteY1"/>
                </a:cxn>
                <a:cxn ang="0">
                  <a:pos x="connsiteX2" y="connsiteY2"/>
                </a:cxn>
                <a:cxn ang="0">
                  <a:pos x="connsiteX3" y="connsiteY3"/>
                </a:cxn>
              </a:cxnLst>
              <a:rect l="l" t="t" r="r" b="b"/>
              <a:pathLst>
                <a:path w="211012" h="138959">
                  <a:moveTo>
                    <a:pt x="20587" y="138959"/>
                  </a:moveTo>
                  <a:lnTo>
                    <a:pt x="0" y="97786"/>
                  </a:lnTo>
                  <a:lnTo>
                    <a:pt x="195572" y="0"/>
                  </a:lnTo>
                  <a:lnTo>
                    <a:pt x="211012" y="36026"/>
                  </a:lnTo>
                  <a:close/>
                </a:path>
              </a:pathLst>
            </a:custGeom>
            <a:grpFill/>
            <a:ln w="51273"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7650C5AF-518A-4B98-B476-BE739A9A4B0A}"/>
                </a:ext>
              </a:extLst>
            </p:cNvPr>
            <p:cNvSpPr/>
            <p:nvPr/>
          </p:nvSpPr>
          <p:spPr>
            <a:xfrm>
              <a:off x="8136681" y="3205162"/>
              <a:ext cx="138959" cy="205865"/>
            </a:xfrm>
            <a:custGeom>
              <a:avLst/>
              <a:gdLst>
                <a:gd name="connsiteX0" fmla="*/ 41173 w 138959"/>
                <a:gd name="connsiteY0" fmla="*/ 205865 h 205865"/>
                <a:gd name="connsiteX1" fmla="*/ 0 w 138959"/>
                <a:gd name="connsiteY1" fmla="*/ 190426 h 205865"/>
                <a:gd name="connsiteX2" fmla="*/ 97786 w 138959"/>
                <a:gd name="connsiteY2" fmla="*/ 0 h 205865"/>
                <a:gd name="connsiteX3" fmla="*/ 138959 w 138959"/>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38959" h="205865">
                  <a:moveTo>
                    <a:pt x="41173" y="205865"/>
                  </a:moveTo>
                  <a:lnTo>
                    <a:pt x="0" y="190426"/>
                  </a:lnTo>
                  <a:lnTo>
                    <a:pt x="97786" y="0"/>
                  </a:lnTo>
                  <a:lnTo>
                    <a:pt x="138959" y="15440"/>
                  </a:lnTo>
                  <a:close/>
                </a:path>
              </a:pathLst>
            </a:custGeom>
            <a:grpFill/>
            <a:ln w="51273"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4FFDC027-210B-4C35-84F1-885C21A277FD}"/>
                </a:ext>
              </a:extLst>
            </p:cNvPr>
            <p:cNvSpPr/>
            <p:nvPr/>
          </p:nvSpPr>
          <p:spPr>
            <a:xfrm>
              <a:off x="7812443" y="3205162"/>
              <a:ext cx="144105" cy="205865"/>
            </a:xfrm>
            <a:custGeom>
              <a:avLst/>
              <a:gdLst>
                <a:gd name="connsiteX0" fmla="*/ 41173 w 144105"/>
                <a:gd name="connsiteY0" fmla="*/ 205865 h 205865"/>
                <a:gd name="connsiteX1" fmla="*/ 0 w 144105"/>
                <a:gd name="connsiteY1" fmla="*/ 190426 h 205865"/>
                <a:gd name="connsiteX2" fmla="*/ 102933 w 144105"/>
                <a:gd name="connsiteY2" fmla="*/ 0 h 205865"/>
                <a:gd name="connsiteX3" fmla="*/ 144106 w 144105"/>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44105" h="205865">
                  <a:moveTo>
                    <a:pt x="41173" y="205865"/>
                  </a:moveTo>
                  <a:lnTo>
                    <a:pt x="0" y="190426"/>
                  </a:lnTo>
                  <a:lnTo>
                    <a:pt x="102933" y="0"/>
                  </a:lnTo>
                  <a:lnTo>
                    <a:pt x="144106" y="15440"/>
                  </a:lnTo>
                  <a:close/>
                </a:path>
              </a:pathLst>
            </a:custGeom>
            <a:grpFill/>
            <a:ln w="51273"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39FC34CE-E02A-4872-8CC3-7F70CDE0A866}"/>
                </a:ext>
              </a:extLst>
            </p:cNvPr>
            <p:cNvSpPr/>
            <p:nvPr/>
          </p:nvSpPr>
          <p:spPr>
            <a:xfrm>
              <a:off x="7812443" y="5407922"/>
              <a:ext cx="144105" cy="211012"/>
            </a:xfrm>
            <a:custGeom>
              <a:avLst/>
              <a:gdLst>
                <a:gd name="connsiteX0" fmla="*/ 41173 w 144105"/>
                <a:gd name="connsiteY0" fmla="*/ 211012 h 211012"/>
                <a:gd name="connsiteX1" fmla="*/ 0 w 144105"/>
                <a:gd name="connsiteY1" fmla="*/ 190426 h 211012"/>
                <a:gd name="connsiteX2" fmla="*/ 102933 w 144105"/>
                <a:gd name="connsiteY2" fmla="*/ 0 h 211012"/>
                <a:gd name="connsiteX3" fmla="*/ 144106 w 144105"/>
                <a:gd name="connsiteY3" fmla="*/ 20587 h 211012"/>
              </a:gdLst>
              <a:ahLst/>
              <a:cxnLst>
                <a:cxn ang="0">
                  <a:pos x="connsiteX0" y="connsiteY0"/>
                </a:cxn>
                <a:cxn ang="0">
                  <a:pos x="connsiteX1" y="connsiteY1"/>
                </a:cxn>
                <a:cxn ang="0">
                  <a:pos x="connsiteX2" y="connsiteY2"/>
                </a:cxn>
                <a:cxn ang="0">
                  <a:pos x="connsiteX3" y="connsiteY3"/>
                </a:cxn>
              </a:cxnLst>
              <a:rect l="l" t="t" r="r" b="b"/>
              <a:pathLst>
                <a:path w="144105" h="211012">
                  <a:moveTo>
                    <a:pt x="41173" y="211012"/>
                  </a:moveTo>
                  <a:lnTo>
                    <a:pt x="0" y="190426"/>
                  </a:lnTo>
                  <a:lnTo>
                    <a:pt x="102933" y="0"/>
                  </a:lnTo>
                  <a:lnTo>
                    <a:pt x="144106" y="20587"/>
                  </a:lnTo>
                  <a:close/>
                </a:path>
              </a:pathLst>
            </a:custGeom>
            <a:grpFill/>
            <a:ln w="51273"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43BF1E4C-8A9B-4077-8A16-689768D3B263}"/>
                </a:ext>
              </a:extLst>
            </p:cNvPr>
            <p:cNvSpPr/>
            <p:nvPr/>
          </p:nvSpPr>
          <p:spPr>
            <a:xfrm>
              <a:off x="8136681" y="3519106"/>
              <a:ext cx="138959" cy="205865"/>
            </a:xfrm>
            <a:custGeom>
              <a:avLst/>
              <a:gdLst>
                <a:gd name="connsiteX0" fmla="*/ 41173 w 138959"/>
                <a:gd name="connsiteY0" fmla="*/ 205865 h 205865"/>
                <a:gd name="connsiteX1" fmla="*/ 0 w 138959"/>
                <a:gd name="connsiteY1" fmla="*/ 190426 h 205865"/>
                <a:gd name="connsiteX2" fmla="*/ 97786 w 138959"/>
                <a:gd name="connsiteY2" fmla="*/ 0 h 205865"/>
                <a:gd name="connsiteX3" fmla="*/ 138959 w 138959"/>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38959" h="205865">
                  <a:moveTo>
                    <a:pt x="41173" y="205865"/>
                  </a:moveTo>
                  <a:lnTo>
                    <a:pt x="0" y="190426"/>
                  </a:lnTo>
                  <a:lnTo>
                    <a:pt x="97786" y="0"/>
                  </a:lnTo>
                  <a:lnTo>
                    <a:pt x="138959" y="15440"/>
                  </a:lnTo>
                  <a:close/>
                </a:path>
              </a:pathLst>
            </a:custGeom>
            <a:grpFill/>
            <a:ln w="51273"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30CAA70-F146-42A7-BE28-5FA7C086649B}"/>
                </a:ext>
              </a:extLst>
            </p:cNvPr>
            <p:cNvSpPr/>
            <p:nvPr/>
          </p:nvSpPr>
          <p:spPr>
            <a:xfrm>
              <a:off x="8136681" y="3833051"/>
              <a:ext cx="138959" cy="211012"/>
            </a:xfrm>
            <a:custGeom>
              <a:avLst/>
              <a:gdLst>
                <a:gd name="connsiteX0" fmla="*/ 41173 w 138959"/>
                <a:gd name="connsiteY0" fmla="*/ 211012 h 211012"/>
                <a:gd name="connsiteX1" fmla="*/ 0 w 138959"/>
                <a:gd name="connsiteY1" fmla="*/ 190426 h 211012"/>
                <a:gd name="connsiteX2" fmla="*/ 97786 w 138959"/>
                <a:gd name="connsiteY2" fmla="*/ 0 h 211012"/>
                <a:gd name="connsiteX3" fmla="*/ 138959 w 138959"/>
                <a:gd name="connsiteY3" fmla="*/ 20587 h 211012"/>
              </a:gdLst>
              <a:ahLst/>
              <a:cxnLst>
                <a:cxn ang="0">
                  <a:pos x="connsiteX0" y="connsiteY0"/>
                </a:cxn>
                <a:cxn ang="0">
                  <a:pos x="connsiteX1" y="connsiteY1"/>
                </a:cxn>
                <a:cxn ang="0">
                  <a:pos x="connsiteX2" y="connsiteY2"/>
                </a:cxn>
                <a:cxn ang="0">
                  <a:pos x="connsiteX3" y="connsiteY3"/>
                </a:cxn>
              </a:cxnLst>
              <a:rect l="l" t="t" r="r" b="b"/>
              <a:pathLst>
                <a:path w="138959" h="211012">
                  <a:moveTo>
                    <a:pt x="41173" y="211012"/>
                  </a:moveTo>
                  <a:lnTo>
                    <a:pt x="0" y="190426"/>
                  </a:lnTo>
                  <a:lnTo>
                    <a:pt x="97786" y="0"/>
                  </a:lnTo>
                  <a:lnTo>
                    <a:pt x="138959" y="20587"/>
                  </a:lnTo>
                  <a:close/>
                </a:path>
              </a:pathLst>
            </a:custGeom>
            <a:grpFill/>
            <a:ln w="51273"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F2BD058-5168-458D-9067-629EDED653A6}"/>
                </a:ext>
              </a:extLst>
            </p:cNvPr>
            <p:cNvSpPr/>
            <p:nvPr/>
          </p:nvSpPr>
          <p:spPr>
            <a:xfrm>
              <a:off x="8136681" y="4152143"/>
              <a:ext cx="138959" cy="205865"/>
            </a:xfrm>
            <a:custGeom>
              <a:avLst/>
              <a:gdLst>
                <a:gd name="connsiteX0" fmla="*/ 41173 w 138959"/>
                <a:gd name="connsiteY0" fmla="*/ 205865 h 205865"/>
                <a:gd name="connsiteX1" fmla="*/ 0 w 138959"/>
                <a:gd name="connsiteY1" fmla="*/ 185279 h 205865"/>
                <a:gd name="connsiteX2" fmla="*/ 97786 w 138959"/>
                <a:gd name="connsiteY2" fmla="*/ 0 h 205865"/>
                <a:gd name="connsiteX3" fmla="*/ 138959 w 138959"/>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38959" h="205865">
                  <a:moveTo>
                    <a:pt x="41173" y="205865"/>
                  </a:moveTo>
                  <a:lnTo>
                    <a:pt x="0" y="185279"/>
                  </a:lnTo>
                  <a:lnTo>
                    <a:pt x="97786" y="0"/>
                  </a:lnTo>
                  <a:lnTo>
                    <a:pt x="138959" y="15440"/>
                  </a:lnTo>
                  <a:close/>
                </a:path>
              </a:pathLst>
            </a:custGeom>
            <a:grpFill/>
            <a:ln w="51273"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B3F5C7EE-EC36-4BDD-92BB-CB2C301B3988}"/>
                </a:ext>
              </a:extLst>
            </p:cNvPr>
            <p:cNvSpPr/>
            <p:nvPr/>
          </p:nvSpPr>
          <p:spPr>
            <a:xfrm>
              <a:off x="8136681" y="4466087"/>
              <a:ext cx="138959" cy="205865"/>
            </a:xfrm>
            <a:custGeom>
              <a:avLst/>
              <a:gdLst>
                <a:gd name="connsiteX0" fmla="*/ 41173 w 138959"/>
                <a:gd name="connsiteY0" fmla="*/ 205865 h 205865"/>
                <a:gd name="connsiteX1" fmla="*/ 0 w 138959"/>
                <a:gd name="connsiteY1" fmla="*/ 190426 h 205865"/>
                <a:gd name="connsiteX2" fmla="*/ 97786 w 138959"/>
                <a:gd name="connsiteY2" fmla="*/ 0 h 205865"/>
                <a:gd name="connsiteX3" fmla="*/ 138959 w 138959"/>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38959" h="205865">
                  <a:moveTo>
                    <a:pt x="41173" y="205865"/>
                  </a:moveTo>
                  <a:lnTo>
                    <a:pt x="0" y="190426"/>
                  </a:lnTo>
                  <a:lnTo>
                    <a:pt x="97786" y="0"/>
                  </a:lnTo>
                  <a:lnTo>
                    <a:pt x="138959" y="15440"/>
                  </a:lnTo>
                  <a:close/>
                </a:path>
              </a:pathLst>
            </a:custGeom>
            <a:grpFill/>
            <a:ln w="51273"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AFFC6093-2A07-4DBD-946E-97B4D7091BF2}"/>
                </a:ext>
              </a:extLst>
            </p:cNvPr>
            <p:cNvSpPr/>
            <p:nvPr/>
          </p:nvSpPr>
          <p:spPr>
            <a:xfrm>
              <a:off x="8136681" y="4774886"/>
              <a:ext cx="138959" cy="211012"/>
            </a:xfrm>
            <a:custGeom>
              <a:avLst/>
              <a:gdLst>
                <a:gd name="connsiteX0" fmla="*/ 41173 w 138959"/>
                <a:gd name="connsiteY0" fmla="*/ 211012 h 211012"/>
                <a:gd name="connsiteX1" fmla="*/ 0 w 138959"/>
                <a:gd name="connsiteY1" fmla="*/ 190426 h 211012"/>
                <a:gd name="connsiteX2" fmla="*/ 97786 w 138959"/>
                <a:gd name="connsiteY2" fmla="*/ 0 h 211012"/>
                <a:gd name="connsiteX3" fmla="*/ 138959 w 138959"/>
                <a:gd name="connsiteY3" fmla="*/ 20587 h 211012"/>
              </a:gdLst>
              <a:ahLst/>
              <a:cxnLst>
                <a:cxn ang="0">
                  <a:pos x="connsiteX0" y="connsiteY0"/>
                </a:cxn>
                <a:cxn ang="0">
                  <a:pos x="connsiteX1" y="connsiteY1"/>
                </a:cxn>
                <a:cxn ang="0">
                  <a:pos x="connsiteX2" y="connsiteY2"/>
                </a:cxn>
                <a:cxn ang="0">
                  <a:pos x="connsiteX3" y="connsiteY3"/>
                </a:cxn>
              </a:cxnLst>
              <a:rect l="l" t="t" r="r" b="b"/>
              <a:pathLst>
                <a:path w="138959" h="211012">
                  <a:moveTo>
                    <a:pt x="41173" y="211012"/>
                  </a:moveTo>
                  <a:lnTo>
                    <a:pt x="0" y="190426"/>
                  </a:lnTo>
                  <a:lnTo>
                    <a:pt x="97786" y="0"/>
                  </a:lnTo>
                  <a:lnTo>
                    <a:pt x="138959" y="20587"/>
                  </a:lnTo>
                  <a:close/>
                </a:path>
              </a:pathLst>
            </a:custGeom>
            <a:grpFill/>
            <a:ln w="51273"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507ED69D-016E-49CB-97D4-2A085B8FC30B}"/>
                </a:ext>
              </a:extLst>
            </p:cNvPr>
            <p:cNvSpPr/>
            <p:nvPr/>
          </p:nvSpPr>
          <p:spPr>
            <a:xfrm>
              <a:off x="8136681" y="5088830"/>
              <a:ext cx="138959" cy="205865"/>
            </a:xfrm>
            <a:custGeom>
              <a:avLst/>
              <a:gdLst>
                <a:gd name="connsiteX0" fmla="*/ 41173 w 138959"/>
                <a:gd name="connsiteY0" fmla="*/ 205865 h 205865"/>
                <a:gd name="connsiteX1" fmla="*/ 0 w 138959"/>
                <a:gd name="connsiteY1" fmla="*/ 190426 h 205865"/>
                <a:gd name="connsiteX2" fmla="*/ 97786 w 138959"/>
                <a:gd name="connsiteY2" fmla="*/ 0 h 205865"/>
                <a:gd name="connsiteX3" fmla="*/ 138959 w 138959"/>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38959" h="205865">
                  <a:moveTo>
                    <a:pt x="41173" y="205865"/>
                  </a:moveTo>
                  <a:lnTo>
                    <a:pt x="0" y="190426"/>
                  </a:lnTo>
                  <a:lnTo>
                    <a:pt x="97786" y="0"/>
                  </a:lnTo>
                  <a:lnTo>
                    <a:pt x="138959" y="15440"/>
                  </a:lnTo>
                  <a:close/>
                </a:path>
              </a:pathLst>
            </a:custGeom>
            <a:grpFill/>
            <a:ln w="51273"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10067F5D-EAF1-434F-A9F8-2050C2284F0F}"/>
                </a:ext>
              </a:extLst>
            </p:cNvPr>
            <p:cNvSpPr/>
            <p:nvPr/>
          </p:nvSpPr>
          <p:spPr>
            <a:xfrm>
              <a:off x="8136681" y="5407922"/>
              <a:ext cx="138959" cy="211012"/>
            </a:xfrm>
            <a:custGeom>
              <a:avLst/>
              <a:gdLst>
                <a:gd name="connsiteX0" fmla="*/ 41173 w 138959"/>
                <a:gd name="connsiteY0" fmla="*/ 211012 h 211012"/>
                <a:gd name="connsiteX1" fmla="*/ 0 w 138959"/>
                <a:gd name="connsiteY1" fmla="*/ 190426 h 211012"/>
                <a:gd name="connsiteX2" fmla="*/ 97786 w 138959"/>
                <a:gd name="connsiteY2" fmla="*/ 0 h 211012"/>
                <a:gd name="connsiteX3" fmla="*/ 138959 w 138959"/>
                <a:gd name="connsiteY3" fmla="*/ 20587 h 211012"/>
              </a:gdLst>
              <a:ahLst/>
              <a:cxnLst>
                <a:cxn ang="0">
                  <a:pos x="connsiteX0" y="connsiteY0"/>
                </a:cxn>
                <a:cxn ang="0">
                  <a:pos x="connsiteX1" y="connsiteY1"/>
                </a:cxn>
                <a:cxn ang="0">
                  <a:pos x="connsiteX2" y="connsiteY2"/>
                </a:cxn>
                <a:cxn ang="0">
                  <a:pos x="connsiteX3" y="connsiteY3"/>
                </a:cxn>
              </a:cxnLst>
              <a:rect l="l" t="t" r="r" b="b"/>
              <a:pathLst>
                <a:path w="138959" h="211012">
                  <a:moveTo>
                    <a:pt x="41173" y="211012"/>
                  </a:moveTo>
                  <a:lnTo>
                    <a:pt x="0" y="190426"/>
                  </a:lnTo>
                  <a:lnTo>
                    <a:pt x="97786" y="0"/>
                  </a:lnTo>
                  <a:lnTo>
                    <a:pt x="138959" y="20587"/>
                  </a:lnTo>
                  <a:close/>
                </a:path>
              </a:pathLst>
            </a:custGeom>
            <a:grpFill/>
            <a:ln w="51273" cap="flat">
              <a:noFill/>
              <a:prstDash val="solid"/>
              <a:miter/>
            </a:ln>
          </p:spPr>
          <p:txBody>
            <a:bodyPr rtlCol="0" anchor="ctr"/>
            <a:lstStyle/>
            <a:p>
              <a:endParaRPr lang="en-US" dirty="0"/>
            </a:p>
          </p:txBody>
        </p:sp>
      </p:grpSp>
      <p:sp>
        <p:nvSpPr>
          <p:cNvPr id="15" name="Line">
            <a:extLst>
              <a:ext uri="{FF2B5EF4-FFF2-40B4-BE49-F238E27FC236}">
                <a16:creationId xmlns:a16="http://schemas.microsoft.com/office/drawing/2014/main" id="{AB9972AE-83BB-674B-8054-CFE9EDA38E71}"/>
              </a:ext>
            </a:extLst>
          </p:cNvPr>
          <p:cNvSpPr/>
          <p:nvPr userDrawn="1"/>
        </p:nvSpPr>
        <p:spPr>
          <a:xfrm flipV="1">
            <a:off x="9875861" y="746899"/>
            <a:ext cx="0" cy="3624647"/>
          </a:xfrm>
          <a:prstGeom prst="line">
            <a:avLst/>
          </a:prstGeom>
          <a:ln w="6350">
            <a:solidFill>
              <a:schemeClr val="accent4"/>
            </a:solidFill>
          </a:ln>
        </p:spPr>
        <p:txBody>
          <a:bodyPr lIns="22860" rIns="22860"/>
          <a:lstStyle/>
          <a:p>
            <a:pPr>
              <a:defRPr sz="6000" spc="-180">
                <a:latin typeface="Taub Sans"/>
                <a:ea typeface="Taub Sans"/>
                <a:cs typeface="Taub Sans"/>
                <a:sym typeface="Taub Sans"/>
              </a:defRPr>
            </a:pPr>
            <a:endParaRPr sz="3000" dirty="0"/>
          </a:p>
        </p:txBody>
      </p:sp>
      <p:sp>
        <p:nvSpPr>
          <p:cNvPr id="16" name="Line">
            <a:extLst>
              <a:ext uri="{FF2B5EF4-FFF2-40B4-BE49-F238E27FC236}">
                <a16:creationId xmlns:a16="http://schemas.microsoft.com/office/drawing/2014/main" id="{067E1FB4-9AD4-9B48-BAB5-FB2154BCB6B0}"/>
              </a:ext>
            </a:extLst>
          </p:cNvPr>
          <p:cNvSpPr/>
          <p:nvPr userDrawn="1"/>
        </p:nvSpPr>
        <p:spPr>
          <a:xfrm flipH="1" flipV="1">
            <a:off x="1438275" y="4933949"/>
            <a:ext cx="0" cy="1441128"/>
          </a:xfrm>
          <a:prstGeom prst="line">
            <a:avLst/>
          </a:prstGeom>
          <a:ln w="6350">
            <a:solidFill>
              <a:schemeClr val="accent4"/>
            </a:solidFill>
          </a:ln>
        </p:spPr>
        <p:txBody>
          <a:bodyPr lIns="22860" rIns="22860"/>
          <a:lstStyle/>
          <a:p>
            <a:pPr>
              <a:defRPr sz="6000" spc="-180">
                <a:latin typeface="Taub Sans"/>
                <a:ea typeface="Taub Sans"/>
                <a:cs typeface="Taub Sans"/>
                <a:sym typeface="Taub Sans"/>
              </a:defRPr>
            </a:pPr>
            <a:endParaRPr sz="3000" dirty="0"/>
          </a:p>
        </p:txBody>
      </p:sp>
      <p:cxnSp>
        <p:nvCxnSpPr>
          <p:cNvPr id="17" name="Straight Connector 16">
            <a:extLst>
              <a:ext uri="{FF2B5EF4-FFF2-40B4-BE49-F238E27FC236}">
                <a16:creationId xmlns:a16="http://schemas.microsoft.com/office/drawing/2014/main" id="{648BDBFD-ADB3-CD44-B1D7-1FF6DC89DBD1}"/>
              </a:ext>
            </a:extLst>
          </p:cNvPr>
          <p:cNvCxnSpPr/>
          <p:nvPr userDrawn="1"/>
        </p:nvCxnSpPr>
        <p:spPr>
          <a:xfrm flipH="1">
            <a:off x="1195857" y="5391877"/>
            <a:ext cx="198236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0CE0DF-52C0-1C44-9DCB-65C40C747393}"/>
              </a:ext>
            </a:extLst>
          </p:cNvPr>
          <p:cNvSpPr/>
          <p:nvPr userDrawn="1"/>
        </p:nvSpPr>
        <p:spPr>
          <a:xfrm>
            <a:off x="457200" y="1250612"/>
            <a:ext cx="9417125" cy="33783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cxnSp>
        <p:nvCxnSpPr>
          <p:cNvPr id="19" name="Straight Connector 18">
            <a:extLst>
              <a:ext uri="{FF2B5EF4-FFF2-40B4-BE49-F238E27FC236}">
                <a16:creationId xmlns:a16="http://schemas.microsoft.com/office/drawing/2014/main" id="{49ACFE7A-5F3F-1B41-9E24-BB50C4254895}"/>
              </a:ext>
            </a:extLst>
          </p:cNvPr>
          <p:cNvCxnSpPr>
            <a:cxnSpLocks/>
          </p:cNvCxnSpPr>
          <p:nvPr userDrawn="1"/>
        </p:nvCxnSpPr>
        <p:spPr>
          <a:xfrm flipH="1">
            <a:off x="2855788" y="1246387"/>
            <a:ext cx="801816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79668196-291F-BE45-8D41-B98C5B0E3F28}"/>
              </a:ext>
            </a:extLst>
          </p:cNvPr>
          <p:cNvSpPr>
            <a:spLocks noGrp="1"/>
          </p:cNvSpPr>
          <p:nvPr>
            <p:ph type="body" sz="quarter" idx="11" hasCustomPrompt="1"/>
          </p:nvPr>
        </p:nvSpPr>
        <p:spPr>
          <a:xfrm>
            <a:off x="1833349" y="5748233"/>
            <a:ext cx="6614601" cy="322187"/>
          </a:xfrm>
          <a:prstGeom prst="rect">
            <a:avLst/>
          </a:prstGeom>
        </p:spPr>
        <p:txBody>
          <a:bodyPr anchor="ctr" anchorCtr="0"/>
          <a:lstStyle>
            <a:lvl1pPr marL="228594" indent="-228594">
              <a:tabLst>
                <a:tab pos="908028" algn="l"/>
              </a:tabLst>
              <a:defRPr sz="2400" b="0">
                <a:solidFill>
                  <a:schemeClr val="bg1"/>
                </a:solidFill>
                <a:latin typeface="Taub Sans" pitchFamily="2" charset="77"/>
                <a:ea typeface="Taub Sans" pitchFamily="2" charset="77"/>
              </a:defRPr>
            </a:lvl1pPr>
            <a:lvl2pPr>
              <a:defRPr sz="2400"/>
            </a:lvl2pPr>
            <a:lvl3pPr>
              <a:defRPr sz="2400"/>
            </a:lvl3pPr>
            <a:lvl4pPr>
              <a:defRPr sz="2400"/>
            </a:lvl4pPr>
            <a:lvl5pPr>
              <a:defRPr sz="2400"/>
            </a:lvl5pPr>
          </a:lstStyle>
          <a:p>
            <a:pPr lvl="0"/>
            <a:r>
              <a:rPr lang="en-US" dirty="0"/>
              <a:t>Presentation Date</a:t>
            </a:r>
          </a:p>
        </p:txBody>
      </p:sp>
      <p:sp>
        <p:nvSpPr>
          <p:cNvPr id="22" name="Text Placeholder 2">
            <a:extLst>
              <a:ext uri="{FF2B5EF4-FFF2-40B4-BE49-F238E27FC236}">
                <a16:creationId xmlns:a16="http://schemas.microsoft.com/office/drawing/2014/main" id="{EAD4ECED-2C0F-9B49-B015-077386CCF153}"/>
              </a:ext>
            </a:extLst>
          </p:cNvPr>
          <p:cNvSpPr>
            <a:spLocks noGrp="1"/>
          </p:cNvSpPr>
          <p:nvPr>
            <p:ph type="body" sz="quarter" idx="12" hasCustomPrompt="1"/>
          </p:nvPr>
        </p:nvSpPr>
        <p:spPr>
          <a:xfrm>
            <a:off x="1542579" y="3187457"/>
            <a:ext cx="8072125" cy="1589108"/>
          </a:xfrm>
          <a:prstGeom prst="rect">
            <a:avLst/>
          </a:prstGeom>
        </p:spPr>
        <p:txBody>
          <a:bodyPr anchor="ctr">
            <a:normAutofit/>
          </a:bodyPr>
          <a:lstStyle>
            <a:lvl1pPr marL="0" indent="0" algn="ctr">
              <a:buNone/>
              <a:defRPr sz="3200" b="0">
                <a:solidFill>
                  <a:schemeClr val="bg1"/>
                </a:solidFill>
              </a:defRPr>
            </a:lvl1pPr>
          </a:lstStyle>
          <a:p>
            <a:pPr lvl="0"/>
            <a:r>
              <a:rPr lang="en-US" dirty="0"/>
              <a:t>2022 </a:t>
            </a:r>
            <a:r>
              <a:rPr lang="en-US" dirty="0" err="1"/>
              <a:t>Powerpoint</a:t>
            </a:r>
            <a:r>
              <a:rPr lang="en-US" dirty="0"/>
              <a:t> Template</a:t>
            </a:r>
          </a:p>
          <a:p>
            <a:pPr lvl="0"/>
            <a:r>
              <a:rPr lang="en-US" dirty="0"/>
              <a:t>Navy Theme</a:t>
            </a:r>
          </a:p>
        </p:txBody>
      </p:sp>
      <p:sp>
        <p:nvSpPr>
          <p:cNvPr id="10" name="Rectangle 9">
            <a:extLst>
              <a:ext uri="{FF2B5EF4-FFF2-40B4-BE49-F238E27FC236}">
                <a16:creationId xmlns:a16="http://schemas.microsoft.com/office/drawing/2014/main" id="{A6BD5FE1-DA49-9A45-92F2-A441A7568E53}"/>
              </a:ext>
            </a:extLst>
          </p:cNvPr>
          <p:cNvSpPr/>
          <p:nvPr userDrawn="1"/>
        </p:nvSpPr>
        <p:spPr>
          <a:xfrm>
            <a:off x="0" y="6481824"/>
            <a:ext cx="12192000" cy="376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 name="Graphic 2">
            <a:extLst>
              <a:ext uri="{FF2B5EF4-FFF2-40B4-BE49-F238E27FC236}">
                <a16:creationId xmlns:a16="http://schemas.microsoft.com/office/drawing/2014/main" id="{962295B5-460F-427C-A4F8-79A503335D8C}"/>
              </a:ext>
            </a:extLst>
          </p:cNvPr>
          <p:cNvGrpSpPr/>
          <p:nvPr/>
        </p:nvGrpSpPr>
        <p:grpSpPr>
          <a:xfrm>
            <a:off x="1577249" y="2122153"/>
            <a:ext cx="8016080" cy="683836"/>
            <a:chOff x="3081337" y="3171825"/>
            <a:chExt cx="6029325" cy="514350"/>
          </a:xfrm>
        </p:grpSpPr>
        <p:grpSp>
          <p:nvGrpSpPr>
            <p:cNvPr id="5" name="Graphic 2">
              <a:extLst>
                <a:ext uri="{FF2B5EF4-FFF2-40B4-BE49-F238E27FC236}">
                  <a16:creationId xmlns:a16="http://schemas.microsoft.com/office/drawing/2014/main" id="{962295B5-460F-427C-A4F8-79A503335D8C}"/>
                </a:ext>
              </a:extLst>
            </p:cNvPr>
            <p:cNvGrpSpPr/>
            <p:nvPr/>
          </p:nvGrpSpPr>
          <p:grpSpPr>
            <a:xfrm>
              <a:off x="3081337" y="3171825"/>
              <a:ext cx="1130617" cy="506730"/>
              <a:chOff x="3081337" y="3171825"/>
              <a:chExt cx="1130617" cy="506730"/>
            </a:xfrm>
            <a:solidFill>
              <a:srgbClr val="FFFFFF"/>
            </a:solidFill>
          </p:grpSpPr>
          <p:sp>
            <p:nvSpPr>
              <p:cNvPr id="6" name="Freeform: Shape 5">
                <a:extLst>
                  <a:ext uri="{FF2B5EF4-FFF2-40B4-BE49-F238E27FC236}">
                    <a16:creationId xmlns:a16="http://schemas.microsoft.com/office/drawing/2014/main" id="{CBFE8F20-B8A0-4CAC-A3DC-DA7AD103FAA9}"/>
                  </a:ext>
                </a:extLst>
              </p:cNvPr>
              <p:cNvSpPr/>
              <p:nvPr/>
            </p:nvSpPr>
            <p:spPr>
              <a:xfrm>
                <a:off x="3081337" y="3171825"/>
                <a:ext cx="1130617" cy="506730"/>
              </a:xfrm>
              <a:custGeom>
                <a:avLst/>
                <a:gdLst>
                  <a:gd name="connsiteX0" fmla="*/ 750570 w 1130617"/>
                  <a:gd name="connsiteY0" fmla="*/ 403860 h 506730"/>
                  <a:gd name="connsiteX1" fmla="*/ 547688 w 1130617"/>
                  <a:gd name="connsiteY1" fmla="*/ 505778 h 506730"/>
                  <a:gd name="connsiteX2" fmla="*/ 396240 w 1130617"/>
                  <a:gd name="connsiteY2" fmla="*/ 505778 h 506730"/>
                  <a:gd name="connsiteX3" fmla="*/ 396240 w 1130617"/>
                  <a:gd name="connsiteY3" fmla="*/ 397193 h 506730"/>
                  <a:gd name="connsiteX4" fmla="*/ 256223 w 1130617"/>
                  <a:gd name="connsiteY4" fmla="*/ 397193 h 506730"/>
                  <a:gd name="connsiteX5" fmla="*/ 193358 w 1130617"/>
                  <a:gd name="connsiteY5" fmla="*/ 505778 h 506730"/>
                  <a:gd name="connsiteX6" fmla="*/ 0 w 1130617"/>
                  <a:gd name="connsiteY6" fmla="*/ 505778 h 506730"/>
                  <a:gd name="connsiteX7" fmla="*/ 295275 w 1130617"/>
                  <a:gd name="connsiteY7" fmla="*/ 0 h 506730"/>
                  <a:gd name="connsiteX8" fmla="*/ 547688 w 1130617"/>
                  <a:gd name="connsiteY8" fmla="*/ 0 h 506730"/>
                  <a:gd name="connsiteX9" fmla="*/ 750570 w 1130617"/>
                  <a:gd name="connsiteY9" fmla="*/ 101918 h 506730"/>
                  <a:gd name="connsiteX10" fmla="*/ 750570 w 1130617"/>
                  <a:gd name="connsiteY10" fmla="*/ 0 h 506730"/>
                  <a:gd name="connsiteX11" fmla="*/ 931545 w 1130617"/>
                  <a:gd name="connsiteY11" fmla="*/ 0 h 506730"/>
                  <a:gd name="connsiteX12" fmla="*/ 1130618 w 1130617"/>
                  <a:gd name="connsiteY12" fmla="*/ 199073 h 506730"/>
                  <a:gd name="connsiteX13" fmla="*/ 931545 w 1130617"/>
                  <a:gd name="connsiteY13" fmla="*/ 398145 h 506730"/>
                  <a:gd name="connsiteX14" fmla="*/ 912495 w 1130617"/>
                  <a:gd name="connsiteY14" fmla="*/ 398145 h 506730"/>
                  <a:gd name="connsiteX15" fmla="*/ 912495 w 1130617"/>
                  <a:gd name="connsiteY15" fmla="*/ 506730 h 506730"/>
                  <a:gd name="connsiteX16" fmla="*/ 750570 w 1130617"/>
                  <a:gd name="connsiteY16" fmla="*/ 506730 h 506730"/>
                  <a:gd name="connsiteX17" fmla="*/ 750570 w 1130617"/>
                  <a:gd name="connsiteY17" fmla="*/ 403860 h 506730"/>
                  <a:gd name="connsiteX18" fmla="*/ 546735 w 1130617"/>
                  <a:gd name="connsiteY18" fmla="*/ 456248 h 506730"/>
                  <a:gd name="connsiteX19" fmla="*/ 726758 w 1130617"/>
                  <a:gd name="connsiteY19" fmla="*/ 347663 h 506730"/>
                  <a:gd name="connsiteX20" fmla="*/ 800100 w 1130617"/>
                  <a:gd name="connsiteY20" fmla="*/ 347663 h 506730"/>
                  <a:gd name="connsiteX21" fmla="*/ 800100 w 1130617"/>
                  <a:gd name="connsiteY21" fmla="*/ 456248 h 506730"/>
                  <a:gd name="connsiteX22" fmla="*/ 862013 w 1130617"/>
                  <a:gd name="connsiteY22" fmla="*/ 456248 h 506730"/>
                  <a:gd name="connsiteX23" fmla="*/ 862013 w 1130617"/>
                  <a:gd name="connsiteY23" fmla="*/ 347663 h 506730"/>
                  <a:gd name="connsiteX24" fmla="*/ 930593 w 1130617"/>
                  <a:gd name="connsiteY24" fmla="*/ 347663 h 506730"/>
                  <a:gd name="connsiteX25" fmla="*/ 930593 w 1130617"/>
                  <a:gd name="connsiteY25" fmla="*/ 347663 h 506730"/>
                  <a:gd name="connsiteX26" fmla="*/ 1080135 w 1130617"/>
                  <a:gd name="connsiteY26" fmla="*/ 198120 h 506730"/>
                  <a:gd name="connsiteX27" fmla="*/ 930593 w 1130617"/>
                  <a:gd name="connsiteY27" fmla="*/ 48578 h 506730"/>
                  <a:gd name="connsiteX28" fmla="*/ 800100 w 1130617"/>
                  <a:gd name="connsiteY28" fmla="*/ 48578 h 506730"/>
                  <a:gd name="connsiteX29" fmla="*/ 800100 w 1130617"/>
                  <a:gd name="connsiteY29" fmla="*/ 235268 h 506730"/>
                  <a:gd name="connsiteX30" fmla="*/ 749618 w 1130617"/>
                  <a:gd name="connsiteY30" fmla="*/ 235268 h 506730"/>
                  <a:gd name="connsiteX31" fmla="*/ 546735 w 1130617"/>
                  <a:gd name="connsiteY31" fmla="*/ 48578 h 506730"/>
                  <a:gd name="connsiteX32" fmla="*/ 329565 w 1130617"/>
                  <a:gd name="connsiteY32" fmla="*/ 48578 h 506730"/>
                  <a:gd name="connsiteX33" fmla="*/ 91440 w 1130617"/>
                  <a:gd name="connsiteY33" fmla="*/ 455295 h 506730"/>
                  <a:gd name="connsiteX34" fmla="*/ 164783 w 1130617"/>
                  <a:gd name="connsiteY34" fmla="*/ 455295 h 506730"/>
                  <a:gd name="connsiteX35" fmla="*/ 228600 w 1130617"/>
                  <a:gd name="connsiteY35" fmla="*/ 347663 h 506730"/>
                  <a:gd name="connsiteX36" fmla="*/ 446723 w 1130617"/>
                  <a:gd name="connsiteY36" fmla="*/ 347663 h 506730"/>
                  <a:gd name="connsiteX37" fmla="*/ 446723 w 1130617"/>
                  <a:gd name="connsiteY37" fmla="*/ 456248 h 506730"/>
                  <a:gd name="connsiteX38" fmla="*/ 546735 w 1130617"/>
                  <a:gd name="connsiteY38" fmla="*/ 456248 h 506730"/>
                  <a:gd name="connsiteX39" fmla="*/ 546735 w 1130617"/>
                  <a:gd name="connsiteY39" fmla="*/ 397193 h 506730"/>
                  <a:gd name="connsiteX40" fmla="*/ 504825 w 1130617"/>
                  <a:gd name="connsiteY40" fmla="*/ 397193 h 506730"/>
                  <a:gd name="connsiteX41" fmla="*/ 504825 w 1130617"/>
                  <a:gd name="connsiteY41" fmla="*/ 347663 h 506730"/>
                  <a:gd name="connsiteX42" fmla="*/ 546735 w 1130617"/>
                  <a:gd name="connsiteY42" fmla="*/ 347663 h 506730"/>
                  <a:gd name="connsiteX43" fmla="*/ 640080 w 1130617"/>
                  <a:gd name="connsiteY43" fmla="*/ 254318 h 506730"/>
                  <a:gd name="connsiteX44" fmla="*/ 546735 w 1130617"/>
                  <a:gd name="connsiteY44" fmla="*/ 160973 h 506730"/>
                  <a:gd name="connsiteX45" fmla="*/ 504825 w 1130617"/>
                  <a:gd name="connsiteY45" fmla="*/ 160973 h 506730"/>
                  <a:gd name="connsiteX46" fmla="*/ 504825 w 1130617"/>
                  <a:gd name="connsiteY46" fmla="*/ 111443 h 506730"/>
                  <a:gd name="connsiteX47" fmla="*/ 546735 w 1130617"/>
                  <a:gd name="connsiteY47" fmla="*/ 111443 h 506730"/>
                  <a:gd name="connsiteX48" fmla="*/ 689610 w 1130617"/>
                  <a:gd name="connsiteY48" fmla="*/ 254318 h 506730"/>
                  <a:gd name="connsiteX49" fmla="*/ 546735 w 1130617"/>
                  <a:gd name="connsiteY49" fmla="*/ 397193 h 506730"/>
                  <a:gd name="connsiteX50" fmla="*/ 294323 w 1130617"/>
                  <a:gd name="connsiteY50" fmla="*/ 236220 h 506730"/>
                  <a:gd name="connsiteX51" fmla="*/ 397193 w 1130617"/>
                  <a:gd name="connsiteY51" fmla="*/ 236220 h 506730"/>
                  <a:gd name="connsiteX52" fmla="*/ 397193 w 1130617"/>
                  <a:gd name="connsiteY52" fmla="*/ 112395 h 506730"/>
                  <a:gd name="connsiteX53" fmla="*/ 446723 w 1130617"/>
                  <a:gd name="connsiteY53" fmla="*/ 112395 h 506730"/>
                  <a:gd name="connsiteX54" fmla="*/ 446723 w 1130617"/>
                  <a:gd name="connsiteY54" fmla="*/ 285750 h 506730"/>
                  <a:gd name="connsiteX55" fmla="*/ 265748 w 1130617"/>
                  <a:gd name="connsiteY55" fmla="*/ 285750 h 506730"/>
                  <a:gd name="connsiteX56" fmla="*/ 294323 w 1130617"/>
                  <a:gd name="connsiteY56" fmla="*/ 236220 h 506730"/>
                  <a:gd name="connsiteX57" fmla="*/ 931545 w 1130617"/>
                  <a:gd name="connsiteY57" fmla="*/ 111443 h 506730"/>
                  <a:gd name="connsiteX58" fmla="*/ 1018223 w 1130617"/>
                  <a:gd name="connsiteY58" fmla="*/ 198120 h 506730"/>
                  <a:gd name="connsiteX59" fmla="*/ 931545 w 1130617"/>
                  <a:gd name="connsiteY59" fmla="*/ 284798 h 506730"/>
                  <a:gd name="connsiteX60" fmla="*/ 862965 w 1130617"/>
                  <a:gd name="connsiteY60" fmla="*/ 284798 h 506730"/>
                  <a:gd name="connsiteX61" fmla="*/ 862965 w 1130617"/>
                  <a:gd name="connsiteY61" fmla="*/ 235268 h 506730"/>
                  <a:gd name="connsiteX62" fmla="*/ 931545 w 1130617"/>
                  <a:gd name="connsiteY62" fmla="*/ 235268 h 506730"/>
                  <a:gd name="connsiteX63" fmla="*/ 968693 w 1130617"/>
                  <a:gd name="connsiteY63" fmla="*/ 198120 h 506730"/>
                  <a:gd name="connsiteX64" fmla="*/ 931545 w 1130617"/>
                  <a:gd name="connsiteY64" fmla="*/ 160973 h 506730"/>
                  <a:gd name="connsiteX65" fmla="*/ 862965 w 1130617"/>
                  <a:gd name="connsiteY65" fmla="*/ 160973 h 506730"/>
                  <a:gd name="connsiteX66" fmla="*/ 862965 w 1130617"/>
                  <a:gd name="connsiteY66" fmla="*/ 111443 h 506730"/>
                  <a:gd name="connsiteX67" fmla="*/ 931545 w 1130617"/>
                  <a:gd name="connsiteY67" fmla="*/ 111443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0617" h="506730">
                    <a:moveTo>
                      <a:pt x="750570" y="403860"/>
                    </a:moveTo>
                    <a:cubicBezTo>
                      <a:pt x="704850" y="465773"/>
                      <a:pt x="630555" y="505778"/>
                      <a:pt x="547688" y="505778"/>
                    </a:cubicBezTo>
                    <a:lnTo>
                      <a:pt x="396240" y="505778"/>
                    </a:lnTo>
                    <a:lnTo>
                      <a:pt x="396240" y="397193"/>
                    </a:lnTo>
                    <a:lnTo>
                      <a:pt x="256223" y="397193"/>
                    </a:lnTo>
                    <a:lnTo>
                      <a:pt x="193358" y="505778"/>
                    </a:lnTo>
                    <a:lnTo>
                      <a:pt x="0" y="505778"/>
                    </a:lnTo>
                    <a:lnTo>
                      <a:pt x="295275" y="0"/>
                    </a:lnTo>
                    <a:lnTo>
                      <a:pt x="547688" y="0"/>
                    </a:lnTo>
                    <a:cubicBezTo>
                      <a:pt x="630555" y="0"/>
                      <a:pt x="704850" y="40005"/>
                      <a:pt x="750570" y="101918"/>
                    </a:cubicBezTo>
                    <a:lnTo>
                      <a:pt x="750570" y="0"/>
                    </a:lnTo>
                    <a:lnTo>
                      <a:pt x="931545" y="0"/>
                    </a:lnTo>
                    <a:cubicBezTo>
                      <a:pt x="1041083" y="0"/>
                      <a:pt x="1130618" y="88583"/>
                      <a:pt x="1130618" y="199073"/>
                    </a:cubicBezTo>
                    <a:cubicBezTo>
                      <a:pt x="1130618" y="308610"/>
                      <a:pt x="1042035" y="398145"/>
                      <a:pt x="931545" y="398145"/>
                    </a:cubicBezTo>
                    <a:lnTo>
                      <a:pt x="912495" y="398145"/>
                    </a:lnTo>
                    <a:lnTo>
                      <a:pt x="912495" y="506730"/>
                    </a:lnTo>
                    <a:lnTo>
                      <a:pt x="750570" y="506730"/>
                    </a:lnTo>
                    <a:lnTo>
                      <a:pt x="750570" y="403860"/>
                    </a:lnTo>
                    <a:close/>
                    <a:moveTo>
                      <a:pt x="546735" y="456248"/>
                    </a:moveTo>
                    <a:cubicBezTo>
                      <a:pt x="624840" y="456248"/>
                      <a:pt x="692468" y="412433"/>
                      <a:pt x="726758" y="347663"/>
                    </a:cubicBezTo>
                    <a:lnTo>
                      <a:pt x="800100" y="347663"/>
                    </a:lnTo>
                    <a:lnTo>
                      <a:pt x="800100" y="456248"/>
                    </a:lnTo>
                    <a:lnTo>
                      <a:pt x="862013" y="456248"/>
                    </a:lnTo>
                    <a:lnTo>
                      <a:pt x="862013" y="347663"/>
                    </a:lnTo>
                    <a:lnTo>
                      <a:pt x="930593" y="347663"/>
                    </a:lnTo>
                    <a:lnTo>
                      <a:pt x="930593" y="347663"/>
                    </a:lnTo>
                    <a:cubicBezTo>
                      <a:pt x="1012508" y="347663"/>
                      <a:pt x="1080135" y="280988"/>
                      <a:pt x="1080135" y="198120"/>
                    </a:cubicBezTo>
                    <a:cubicBezTo>
                      <a:pt x="1080135" y="116205"/>
                      <a:pt x="1013460" y="48578"/>
                      <a:pt x="930593" y="48578"/>
                    </a:cubicBezTo>
                    <a:lnTo>
                      <a:pt x="800100" y="48578"/>
                    </a:lnTo>
                    <a:lnTo>
                      <a:pt x="800100" y="235268"/>
                    </a:lnTo>
                    <a:lnTo>
                      <a:pt x="749618" y="235268"/>
                    </a:lnTo>
                    <a:cubicBezTo>
                      <a:pt x="741045" y="130493"/>
                      <a:pt x="653415" y="48578"/>
                      <a:pt x="546735" y="48578"/>
                    </a:cubicBezTo>
                    <a:lnTo>
                      <a:pt x="329565" y="48578"/>
                    </a:lnTo>
                    <a:lnTo>
                      <a:pt x="91440" y="455295"/>
                    </a:lnTo>
                    <a:lnTo>
                      <a:pt x="164783" y="455295"/>
                    </a:lnTo>
                    <a:lnTo>
                      <a:pt x="228600" y="347663"/>
                    </a:lnTo>
                    <a:lnTo>
                      <a:pt x="446723" y="347663"/>
                    </a:lnTo>
                    <a:lnTo>
                      <a:pt x="446723" y="456248"/>
                    </a:lnTo>
                    <a:lnTo>
                      <a:pt x="546735" y="456248"/>
                    </a:lnTo>
                    <a:close/>
                    <a:moveTo>
                      <a:pt x="546735" y="397193"/>
                    </a:moveTo>
                    <a:lnTo>
                      <a:pt x="504825" y="397193"/>
                    </a:lnTo>
                    <a:lnTo>
                      <a:pt x="504825" y="347663"/>
                    </a:lnTo>
                    <a:lnTo>
                      <a:pt x="546735" y="347663"/>
                    </a:lnTo>
                    <a:cubicBezTo>
                      <a:pt x="598170" y="347663"/>
                      <a:pt x="640080" y="305753"/>
                      <a:pt x="640080" y="254318"/>
                    </a:cubicBezTo>
                    <a:cubicBezTo>
                      <a:pt x="640080" y="202883"/>
                      <a:pt x="598170" y="160973"/>
                      <a:pt x="546735" y="160973"/>
                    </a:cubicBezTo>
                    <a:lnTo>
                      <a:pt x="504825" y="160973"/>
                    </a:lnTo>
                    <a:lnTo>
                      <a:pt x="504825" y="111443"/>
                    </a:lnTo>
                    <a:lnTo>
                      <a:pt x="546735" y="111443"/>
                    </a:lnTo>
                    <a:cubicBezTo>
                      <a:pt x="625793" y="111443"/>
                      <a:pt x="689610" y="175260"/>
                      <a:pt x="689610" y="254318"/>
                    </a:cubicBezTo>
                    <a:cubicBezTo>
                      <a:pt x="689610" y="333375"/>
                      <a:pt x="625793" y="397193"/>
                      <a:pt x="546735" y="397193"/>
                    </a:cubicBezTo>
                    <a:moveTo>
                      <a:pt x="294323" y="236220"/>
                    </a:moveTo>
                    <a:lnTo>
                      <a:pt x="397193" y="236220"/>
                    </a:lnTo>
                    <a:lnTo>
                      <a:pt x="397193" y="112395"/>
                    </a:lnTo>
                    <a:lnTo>
                      <a:pt x="446723" y="112395"/>
                    </a:lnTo>
                    <a:lnTo>
                      <a:pt x="446723" y="285750"/>
                    </a:lnTo>
                    <a:lnTo>
                      <a:pt x="265748" y="285750"/>
                    </a:lnTo>
                    <a:lnTo>
                      <a:pt x="294323" y="236220"/>
                    </a:lnTo>
                    <a:close/>
                    <a:moveTo>
                      <a:pt x="931545" y="111443"/>
                    </a:moveTo>
                    <a:cubicBezTo>
                      <a:pt x="979170" y="111443"/>
                      <a:pt x="1018223" y="150495"/>
                      <a:pt x="1018223" y="198120"/>
                    </a:cubicBezTo>
                    <a:cubicBezTo>
                      <a:pt x="1018223" y="245745"/>
                      <a:pt x="979170" y="284798"/>
                      <a:pt x="931545" y="284798"/>
                    </a:cubicBezTo>
                    <a:lnTo>
                      <a:pt x="862965" y="284798"/>
                    </a:lnTo>
                    <a:lnTo>
                      <a:pt x="862965" y="235268"/>
                    </a:lnTo>
                    <a:lnTo>
                      <a:pt x="931545" y="235268"/>
                    </a:lnTo>
                    <a:cubicBezTo>
                      <a:pt x="952500" y="235268"/>
                      <a:pt x="968693" y="218123"/>
                      <a:pt x="968693" y="198120"/>
                    </a:cubicBezTo>
                    <a:cubicBezTo>
                      <a:pt x="968693" y="177165"/>
                      <a:pt x="951548" y="160973"/>
                      <a:pt x="931545" y="160973"/>
                    </a:cubicBezTo>
                    <a:lnTo>
                      <a:pt x="862965" y="160973"/>
                    </a:lnTo>
                    <a:lnTo>
                      <a:pt x="862965" y="111443"/>
                    </a:lnTo>
                    <a:lnTo>
                      <a:pt x="931545" y="111443"/>
                    </a:lnTo>
                    <a:close/>
                  </a:path>
                </a:pathLst>
              </a:custGeom>
              <a:solidFill>
                <a:srgbClr val="FFFFFF"/>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169ECAE0-EF40-45F8-8B5A-7C9152A5234B}"/>
                  </a:ext>
                </a:extLst>
              </p:cNvPr>
              <p:cNvSpPr/>
              <p:nvPr/>
            </p:nvSpPr>
            <p:spPr>
              <a:xfrm>
                <a:off x="4045266" y="3626167"/>
                <a:ext cx="26670" cy="38100"/>
              </a:xfrm>
              <a:custGeom>
                <a:avLst/>
                <a:gdLst>
                  <a:gd name="connsiteX0" fmla="*/ 24765 w 26670"/>
                  <a:gd name="connsiteY0" fmla="*/ 26670 h 38100"/>
                  <a:gd name="connsiteX1" fmla="*/ 18098 w 26670"/>
                  <a:gd name="connsiteY1" fmla="*/ 19050 h 38100"/>
                  <a:gd name="connsiteX2" fmla="*/ 18098 w 26670"/>
                  <a:gd name="connsiteY2" fmla="*/ 19050 h 38100"/>
                  <a:gd name="connsiteX3" fmla="*/ 25718 w 26670"/>
                  <a:gd name="connsiteY3" fmla="*/ 10477 h 38100"/>
                  <a:gd name="connsiteX4" fmla="*/ 12383 w 26670"/>
                  <a:gd name="connsiteY4" fmla="*/ 0 h 38100"/>
                  <a:gd name="connsiteX5" fmla="*/ 0 w 26670"/>
                  <a:gd name="connsiteY5" fmla="*/ 0 h 38100"/>
                  <a:gd name="connsiteX6" fmla="*/ 0 w 26670"/>
                  <a:gd name="connsiteY6" fmla="*/ 37147 h 38100"/>
                  <a:gd name="connsiteX7" fmla="*/ 5715 w 26670"/>
                  <a:gd name="connsiteY7" fmla="*/ 37147 h 38100"/>
                  <a:gd name="connsiteX8" fmla="*/ 5715 w 26670"/>
                  <a:gd name="connsiteY8" fmla="*/ 21907 h 38100"/>
                  <a:gd name="connsiteX9" fmla="*/ 10478 w 26670"/>
                  <a:gd name="connsiteY9" fmla="*/ 21907 h 38100"/>
                  <a:gd name="connsiteX10" fmla="*/ 16193 w 26670"/>
                  <a:gd name="connsiteY10" fmla="*/ 23813 h 38100"/>
                  <a:gd name="connsiteX11" fmla="*/ 18098 w 26670"/>
                  <a:gd name="connsiteY11" fmla="*/ 31432 h 38100"/>
                  <a:gd name="connsiteX12" fmla="*/ 19050 w 26670"/>
                  <a:gd name="connsiteY12" fmla="*/ 38100 h 38100"/>
                  <a:gd name="connsiteX13" fmla="*/ 26670 w 26670"/>
                  <a:gd name="connsiteY13" fmla="*/ 38100 h 38100"/>
                  <a:gd name="connsiteX14" fmla="*/ 24765 w 26670"/>
                  <a:gd name="connsiteY14" fmla="*/ 26670 h 38100"/>
                  <a:gd name="connsiteX15" fmla="*/ 11430 w 26670"/>
                  <a:gd name="connsiteY15" fmla="*/ 16193 h 38100"/>
                  <a:gd name="connsiteX16" fmla="*/ 5715 w 26670"/>
                  <a:gd name="connsiteY16" fmla="*/ 16193 h 38100"/>
                  <a:gd name="connsiteX17" fmla="*/ 5715 w 26670"/>
                  <a:gd name="connsiteY17" fmla="*/ 6668 h 38100"/>
                  <a:gd name="connsiteX18" fmla="*/ 12383 w 26670"/>
                  <a:gd name="connsiteY18" fmla="*/ 6668 h 38100"/>
                  <a:gd name="connsiteX19" fmla="*/ 18098 w 26670"/>
                  <a:gd name="connsiteY19" fmla="*/ 10477 h 38100"/>
                  <a:gd name="connsiteX20" fmla="*/ 11430 w 26670"/>
                  <a:gd name="connsiteY20" fmla="*/ 16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 h="38100">
                    <a:moveTo>
                      <a:pt x="24765" y="26670"/>
                    </a:moveTo>
                    <a:cubicBezTo>
                      <a:pt x="23813" y="22860"/>
                      <a:pt x="23813" y="20002"/>
                      <a:pt x="18098" y="19050"/>
                    </a:cubicBezTo>
                    <a:lnTo>
                      <a:pt x="18098" y="19050"/>
                    </a:lnTo>
                    <a:cubicBezTo>
                      <a:pt x="22860" y="18097"/>
                      <a:pt x="25718" y="14288"/>
                      <a:pt x="25718" y="10477"/>
                    </a:cubicBezTo>
                    <a:cubicBezTo>
                      <a:pt x="25718" y="1905"/>
                      <a:pt x="19050" y="0"/>
                      <a:pt x="12383" y="0"/>
                    </a:cubicBezTo>
                    <a:lnTo>
                      <a:pt x="0" y="0"/>
                    </a:lnTo>
                    <a:lnTo>
                      <a:pt x="0" y="37147"/>
                    </a:lnTo>
                    <a:lnTo>
                      <a:pt x="5715" y="37147"/>
                    </a:lnTo>
                    <a:lnTo>
                      <a:pt x="5715" y="21907"/>
                    </a:lnTo>
                    <a:lnTo>
                      <a:pt x="10478" y="21907"/>
                    </a:lnTo>
                    <a:cubicBezTo>
                      <a:pt x="12383" y="21907"/>
                      <a:pt x="14288" y="21907"/>
                      <a:pt x="16193" y="23813"/>
                    </a:cubicBezTo>
                    <a:cubicBezTo>
                      <a:pt x="18098" y="25718"/>
                      <a:pt x="18098" y="28575"/>
                      <a:pt x="18098" y="31432"/>
                    </a:cubicBezTo>
                    <a:cubicBezTo>
                      <a:pt x="18098" y="33338"/>
                      <a:pt x="19050" y="36195"/>
                      <a:pt x="19050" y="38100"/>
                    </a:cubicBezTo>
                    <a:lnTo>
                      <a:pt x="26670" y="38100"/>
                    </a:lnTo>
                    <a:cubicBezTo>
                      <a:pt x="25718" y="34290"/>
                      <a:pt x="24765" y="30480"/>
                      <a:pt x="24765" y="26670"/>
                    </a:cubicBezTo>
                    <a:moveTo>
                      <a:pt x="11430" y="16193"/>
                    </a:moveTo>
                    <a:lnTo>
                      <a:pt x="5715" y="16193"/>
                    </a:lnTo>
                    <a:lnTo>
                      <a:pt x="5715" y="6668"/>
                    </a:lnTo>
                    <a:lnTo>
                      <a:pt x="12383" y="6668"/>
                    </a:lnTo>
                    <a:cubicBezTo>
                      <a:pt x="17145" y="6668"/>
                      <a:pt x="18098" y="7620"/>
                      <a:pt x="18098" y="10477"/>
                    </a:cubicBezTo>
                    <a:cubicBezTo>
                      <a:pt x="18098" y="13335"/>
                      <a:pt x="17145" y="16193"/>
                      <a:pt x="11430" y="16193"/>
                    </a:cubicBezTo>
                  </a:path>
                </a:pathLst>
              </a:custGeom>
              <a:solidFill>
                <a:srgbClr val="FFFFFF"/>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A6A92CDB-D433-4545-B9E0-52EFC11721F6}"/>
                  </a:ext>
                </a:extLst>
              </p:cNvPr>
              <p:cNvSpPr/>
              <p:nvPr/>
            </p:nvSpPr>
            <p:spPr>
              <a:xfrm>
                <a:off x="4026216" y="3614737"/>
                <a:ext cx="62865" cy="62864"/>
              </a:xfrm>
              <a:custGeom>
                <a:avLst/>
                <a:gdLst>
                  <a:gd name="connsiteX0" fmla="*/ 31433 w 62865"/>
                  <a:gd name="connsiteY0" fmla="*/ 0 h 62864"/>
                  <a:gd name="connsiteX1" fmla="*/ 0 w 62865"/>
                  <a:gd name="connsiteY1" fmla="*/ 31432 h 62864"/>
                  <a:gd name="connsiteX2" fmla="*/ 31433 w 62865"/>
                  <a:gd name="connsiteY2" fmla="*/ 62865 h 62864"/>
                  <a:gd name="connsiteX3" fmla="*/ 62865 w 62865"/>
                  <a:gd name="connsiteY3" fmla="*/ 31432 h 62864"/>
                  <a:gd name="connsiteX4" fmla="*/ 31433 w 62865"/>
                  <a:gd name="connsiteY4" fmla="*/ 0 h 62864"/>
                  <a:gd name="connsiteX5" fmla="*/ 31433 w 62865"/>
                  <a:gd name="connsiteY5" fmla="*/ 57150 h 62864"/>
                  <a:gd name="connsiteX6" fmla="*/ 5715 w 62865"/>
                  <a:gd name="connsiteY6" fmla="*/ 31432 h 62864"/>
                  <a:gd name="connsiteX7" fmla="*/ 31433 w 62865"/>
                  <a:gd name="connsiteY7" fmla="*/ 5715 h 62864"/>
                  <a:gd name="connsiteX8" fmla="*/ 57150 w 62865"/>
                  <a:gd name="connsiteY8" fmla="*/ 31432 h 62864"/>
                  <a:gd name="connsiteX9" fmla="*/ 31433 w 62865"/>
                  <a:gd name="connsiteY9" fmla="*/ 57150 h 6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5" h="62864">
                    <a:moveTo>
                      <a:pt x="31433" y="0"/>
                    </a:moveTo>
                    <a:cubicBezTo>
                      <a:pt x="14288" y="0"/>
                      <a:pt x="0" y="14288"/>
                      <a:pt x="0" y="31432"/>
                    </a:cubicBezTo>
                    <a:cubicBezTo>
                      <a:pt x="0" y="48577"/>
                      <a:pt x="14288" y="62865"/>
                      <a:pt x="31433" y="62865"/>
                    </a:cubicBezTo>
                    <a:cubicBezTo>
                      <a:pt x="48578" y="62865"/>
                      <a:pt x="62865" y="48577"/>
                      <a:pt x="62865" y="31432"/>
                    </a:cubicBezTo>
                    <a:cubicBezTo>
                      <a:pt x="62865" y="13335"/>
                      <a:pt x="48578" y="0"/>
                      <a:pt x="31433" y="0"/>
                    </a:cubicBezTo>
                    <a:moveTo>
                      <a:pt x="31433" y="57150"/>
                    </a:moveTo>
                    <a:cubicBezTo>
                      <a:pt x="17145" y="57150"/>
                      <a:pt x="5715" y="45720"/>
                      <a:pt x="5715" y="31432"/>
                    </a:cubicBezTo>
                    <a:cubicBezTo>
                      <a:pt x="5715" y="17145"/>
                      <a:pt x="17145" y="5715"/>
                      <a:pt x="31433" y="5715"/>
                    </a:cubicBezTo>
                    <a:cubicBezTo>
                      <a:pt x="45720" y="5715"/>
                      <a:pt x="57150" y="17145"/>
                      <a:pt x="57150" y="31432"/>
                    </a:cubicBezTo>
                    <a:cubicBezTo>
                      <a:pt x="57150" y="45720"/>
                      <a:pt x="45720" y="57150"/>
                      <a:pt x="31433" y="57150"/>
                    </a:cubicBezTo>
                  </a:path>
                </a:pathLst>
              </a:custGeom>
              <a:solidFill>
                <a:srgbClr val="FFFFFF"/>
              </a:solidFill>
              <a:ln w="9525" cap="flat">
                <a:noFill/>
                <a:prstDash val="solid"/>
                <a:miter/>
              </a:ln>
            </p:spPr>
            <p:txBody>
              <a:bodyPr rtlCol="0" anchor="ctr"/>
              <a:lstStyle/>
              <a:p>
                <a:endParaRPr lang="en-US" dirty="0"/>
              </a:p>
            </p:txBody>
          </p:sp>
        </p:grpSp>
        <p:sp>
          <p:nvSpPr>
            <p:cNvPr id="9" name="Freeform: Shape 8">
              <a:extLst>
                <a:ext uri="{FF2B5EF4-FFF2-40B4-BE49-F238E27FC236}">
                  <a16:creationId xmlns:a16="http://schemas.microsoft.com/office/drawing/2014/main" id="{F42DFF3C-23F0-4164-8716-3F0ACA9DB123}"/>
                </a:ext>
              </a:extLst>
            </p:cNvPr>
            <p:cNvSpPr/>
            <p:nvPr/>
          </p:nvSpPr>
          <p:spPr>
            <a:xfrm>
              <a:off x="4413884" y="3274695"/>
              <a:ext cx="313372" cy="405765"/>
            </a:xfrm>
            <a:custGeom>
              <a:avLst/>
              <a:gdLst>
                <a:gd name="connsiteX0" fmla="*/ 256223 w 313372"/>
                <a:gd name="connsiteY0" fmla="*/ 0 h 405765"/>
                <a:gd name="connsiteX1" fmla="*/ 156210 w 313372"/>
                <a:gd name="connsiteY1" fmla="*/ 342900 h 405765"/>
                <a:gd name="connsiteX2" fmla="*/ 55245 w 313372"/>
                <a:gd name="connsiteY2" fmla="*/ 0 h 405765"/>
                <a:gd name="connsiteX3" fmla="*/ 0 w 313372"/>
                <a:gd name="connsiteY3" fmla="*/ 0 h 405765"/>
                <a:gd name="connsiteX4" fmla="*/ 0 w 313372"/>
                <a:gd name="connsiteY4" fmla="*/ 405765 h 405765"/>
                <a:gd name="connsiteX5" fmla="*/ 35243 w 313372"/>
                <a:gd name="connsiteY5" fmla="*/ 405765 h 405765"/>
                <a:gd name="connsiteX6" fmla="*/ 35243 w 313372"/>
                <a:gd name="connsiteY6" fmla="*/ 64770 h 405765"/>
                <a:gd name="connsiteX7" fmla="*/ 135255 w 313372"/>
                <a:gd name="connsiteY7" fmla="*/ 405765 h 405765"/>
                <a:gd name="connsiteX8" fmla="*/ 173355 w 313372"/>
                <a:gd name="connsiteY8" fmla="*/ 405765 h 405765"/>
                <a:gd name="connsiteX9" fmla="*/ 275273 w 313372"/>
                <a:gd name="connsiteY9" fmla="*/ 57150 h 405765"/>
                <a:gd name="connsiteX10" fmla="*/ 275273 w 313372"/>
                <a:gd name="connsiteY10" fmla="*/ 405765 h 405765"/>
                <a:gd name="connsiteX11" fmla="*/ 313373 w 313372"/>
                <a:gd name="connsiteY11" fmla="*/ 405765 h 405765"/>
                <a:gd name="connsiteX12" fmla="*/ 313373 w 313372"/>
                <a:gd name="connsiteY12" fmla="*/ 0 h 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372" h="405765">
                  <a:moveTo>
                    <a:pt x="256223" y="0"/>
                  </a:moveTo>
                  <a:lnTo>
                    <a:pt x="156210" y="342900"/>
                  </a:lnTo>
                  <a:lnTo>
                    <a:pt x="55245" y="0"/>
                  </a:lnTo>
                  <a:lnTo>
                    <a:pt x="0" y="0"/>
                  </a:lnTo>
                  <a:lnTo>
                    <a:pt x="0" y="405765"/>
                  </a:lnTo>
                  <a:lnTo>
                    <a:pt x="35243" y="405765"/>
                  </a:lnTo>
                  <a:lnTo>
                    <a:pt x="35243" y="64770"/>
                  </a:lnTo>
                  <a:lnTo>
                    <a:pt x="135255" y="405765"/>
                  </a:lnTo>
                  <a:lnTo>
                    <a:pt x="173355" y="405765"/>
                  </a:lnTo>
                  <a:lnTo>
                    <a:pt x="275273" y="57150"/>
                  </a:lnTo>
                  <a:lnTo>
                    <a:pt x="275273" y="405765"/>
                  </a:lnTo>
                  <a:lnTo>
                    <a:pt x="313373" y="405765"/>
                  </a:lnTo>
                  <a:lnTo>
                    <a:pt x="313373" y="0"/>
                  </a:lnTo>
                  <a:close/>
                </a:path>
              </a:pathLst>
            </a:custGeom>
            <a:solidFill>
              <a:srgbClr val="FFFFFF"/>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EC37AA1-5D47-4DFC-BE84-2BAE78894EB2}"/>
                </a:ext>
              </a:extLst>
            </p:cNvPr>
            <p:cNvSpPr/>
            <p:nvPr/>
          </p:nvSpPr>
          <p:spPr>
            <a:xfrm>
              <a:off x="4816791" y="3274695"/>
              <a:ext cx="224790" cy="405765"/>
            </a:xfrm>
            <a:custGeom>
              <a:avLst/>
              <a:gdLst>
                <a:gd name="connsiteX0" fmla="*/ 0 w 224790"/>
                <a:gd name="connsiteY0" fmla="*/ 0 h 405765"/>
                <a:gd name="connsiteX1" fmla="*/ 0 w 224790"/>
                <a:gd name="connsiteY1" fmla="*/ 405765 h 405765"/>
                <a:gd name="connsiteX2" fmla="*/ 224790 w 224790"/>
                <a:gd name="connsiteY2" fmla="*/ 405765 h 405765"/>
                <a:gd name="connsiteX3" fmla="*/ 224790 w 224790"/>
                <a:gd name="connsiteY3" fmla="*/ 373380 h 405765"/>
                <a:gd name="connsiteX4" fmla="*/ 38100 w 224790"/>
                <a:gd name="connsiteY4" fmla="*/ 373380 h 405765"/>
                <a:gd name="connsiteX5" fmla="*/ 38100 w 224790"/>
                <a:gd name="connsiteY5" fmla="*/ 216218 h 405765"/>
                <a:gd name="connsiteX6" fmla="*/ 197167 w 224790"/>
                <a:gd name="connsiteY6" fmla="*/ 216218 h 405765"/>
                <a:gd name="connsiteX7" fmla="*/ 197167 w 224790"/>
                <a:gd name="connsiteY7" fmla="*/ 183833 h 405765"/>
                <a:gd name="connsiteX8" fmla="*/ 38100 w 224790"/>
                <a:gd name="connsiteY8" fmla="*/ 183833 h 405765"/>
                <a:gd name="connsiteX9" fmla="*/ 38100 w 224790"/>
                <a:gd name="connsiteY9" fmla="*/ 32385 h 405765"/>
                <a:gd name="connsiteX10" fmla="*/ 224790 w 224790"/>
                <a:gd name="connsiteY10" fmla="*/ 32385 h 405765"/>
                <a:gd name="connsiteX11" fmla="*/ 224790 w 224790"/>
                <a:gd name="connsiteY11" fmla="*/ 0 h 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 h="405765">
                  <a:moveTo>
                    <a:pt x="0" y="0"/>
                  </a:moveTo>
                  <a:lnTo>
                    <a:pt x="0" y="405765"/>
                  </a:lnTo>
                  <a:lnTo>
                    <a:pt x="224790" y="405765"/>
                  </a:lnTo>
                  <a:lnTo>
                    <a:pt x="224790" y="373380"/>
                  </a:lnTo>
                  <a:lnTo>
                    <a:pt x="38100" y="373380"/>
                  </a:lnTo>
                  <a:lnTo>
                    <a:pt x="38100" y="216218"/>
                  </a:lnTo>
                  <a:lnTo>
                    <a:pt x="197167" y="216218"/>
                  </a:lnTo>
                  <a:lnTo>
                    <a:pt x="197167" y="183833"/>
                  </a:lnTo>
                  <a:lnTo>
                    <a:pt x="38100" y="183833"/>
                  </a:lnTo>
                  <a:lnTo>
                    <a:pt x="38100" y="32385"/>
                  </a:lnTo>
                  <a:lnTo>
                    <a:pt x="224790" y="32385"/>
                  </a:lnTo>
                  <a:lnTo>
                    <a:pt x="224790" y="0"/>
                  </a:lnTo>
                  <a:close/>
                </a:path>
              </a:pathLst>
            </a:custGeom>
            <a:solidFill>
              <a:srgbClr val="FFFFFF"/>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FF2C169E-4890-4FAB-A1ED-F3D5F41AEB15}"/>
                </a:ext>
              </a:extLst>
            </p:cNvPr>
            <p:cNvSpPr/>
            <p:nvPr/>
          </p:nvSpPr>
          <p:spPr>
            <a:xfrm>
              <a:off x="5119687" y="3274695"/>
              <a:ext cx="224790" cy="405765"/>
            </a:xfrm>
            <a:custGeom>
              <a:avLst/>
              <a:gdLst>
                <a:gd name="connsiteX0" fmla="*/ 0 w 224790"/>
                <a:gd name="connsiteY0" fmla="*/ 0 h 405765"/>
                <a:gd name="connsiteX1" fmla="*/ 0 w 224790"/>
                <a:gd name="connsiteY1" fmla="*/ 405765 h 405765"/>
                <a:gd name="connsiteX2" fmla="*/ 224790 w 224790"/>
                <a:gd name="connsiteY2" fmla="*/ 405765 h 405765"/>
                <a:gd name="connsiteX3" fmla="*/ 224790 w 224790"/>
                <a:gd name="connsiteY3" fmla="*/ 373380 h 405765"/>
                <a:gd name="connsiteX4" fmla="*/ 38100 w 224790"/>
                <a:gd name="connsiteY4" fmla="*/ 373380 h 405765"/>
                <a:gd name="connsiteX5" fmla="*/ 38100 w 224790"/>
                <a:gd name="connsiteY5" fmla="*/ 216218 h 405765"/>
                <a:gd name="connsiteX6" fmla="*/ 197167 w 224790"/>
                <a:gd name="connsiteY6" fmla="*/ 216218 h 405765"/>
                <a:gd name="connsiteX7" fmla="*/ 197167 w 224790"/>
                <a:gd name="connsiteY7" fmla="*/ 183833 h 405765"/>
                <a:gd name="connsiteX8" fmla="*/ 38100 w 224790"/>
                <a:gd name="connsiteY8" fmla="*/ 183833 h 405765"/>
                <a:gd name="connsiteX9" fmla="*/ 38100 w 224790"/>
                <a:gd name="connsiteY9" fmla="*/ 32385 h 405765"/>
                <a:gd name="connsiteX10" fmla="*/ 224790 w 224790"/>
                <a:gd name="connsiteY10" fmla="*/ 32385 h 405765"/>
                <a:gd name="connsiteX11" fmla="*/ 224790 w 224790"/>
                <a:gd name="connsiteY11" fmla="*/ 0 h 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 h="405765">
                  <a:moveTo>
                    <a:pt x="0" y="0"/>
                  </a:moveTo>
                  <a:lnTo>
                    <a:pt x="0" y="405765"/>
                  </a:lnTo>
                  <a:lnTo>
                    <a:pt x="224790" y="405765"/>
                  </a:lnTo>
                  <a:lnTo>
                    <a:pt x="224790" y="373380"/>
                  </a:lnTo>
                  <a:lnTo>
                    <a:pt x="38100" y="373380"/>
                  </a:lnTo>
                  <a:lnTo>
                    <a:pt x="38100" y="216218"/>
                  </a:lnTo>
                  <a:lnTo>
                    <a:pt x="197167" y="216218"/>
                  </a:lnTo>
                  <a:lnTo>
                    <a:pt x="197167" y="183833"/>
                  </a:lnTo>
                  <a:lnTo>
                    <a:pt x="38100" y="183833"/>
                  </a:lnTo>
                  <a:lnTo>
                    <a:pt x="38100" y="32385"/>
                  </a:lnTo>
                  <a:lnTo>
                    <a:pt x="224790" y="32385"/>
                  </a:lnTo>
                  <a:lnTo>
                    <a:pt x="224790" y="0"/>
                  </a:lnTo>
                  <a:close/>
                </a:path>
              </a:pathLst>
            </a:custGeom>
            <a:solidFill>
              <a:srgbClr val="FFFFFF"/>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6438F75E-A74D-4005-AB0C-B66751493736}"/>
                </a:ext>
              </a:extLst>
            </p:cNvPr>
            <p:cNvSpPr/>
            <p:nvPr/>
          </p:nvSpPr>
          <p:spPr>
            <a:xfrm>
              <a:off x="5400674" y="3274695"/>
              <a:ext cx="238125" cy="405765"/>
            </a:xfrm>
            <a:custGeom>
              <a:avLst/>
              <a:gdLst>
                <a:gd name="connsiteX0" fmla="*/ 0 w 238125"/>
                <a:gd name="connsiteY0" fmla="*/ 0 h 405765"/>
                <a:gd name="connsiteX1" fmla="*/ 0 w 238125"/>
                <a:gd name="connsiteY1" fmla="*/ 32385 h 405765"/>
                <a:gd name="connsiteX2" fmla="*/ 100013 w 238125"/>
                <a:gd name="connsiteY2" fmla="*/ 32385 h 405765"/>
                <a:gd name="connsiteX3" fmla="*/ 100013 w 238125"/>
                <a:gd name="connsiteY3" fmla="*/ 405765 h 405765"/>
                <a:gd name="connsiteX4" fmla="*/ 138113 w 238125"/>
                <a:gd name="connsiteY4" fmla="*/ 405765 h 405765"/>
                <a:gd name="connsiteX5" fmla="*/ 138113 w 238125"/>
                <a:gd name="connsiteY5" fmla="*/ 32385 h 405765"/>
                <a:gd name="connsiteX6" fmla="*/ 238125 w 238125"/>
                <a:gd name="connsiteY6" fmla="*/ 32385 h 405765"/>
                <a:gd name="connsiteX7" fmla="*/ 238125 w 238125"/>
                <a:gd name="connsiteY7" fmla="*/ 0 h 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25" h="405765">
                  <a:moveTo>
                    <a:pt x="0" y="0"/>
                  </a:moveTo>
                  <a:lnTo>
                    <a:pt x="0" y="32385"/>
                  </a:lnTo>
                  <a:lnTo>
                    <a:pt x="100013" y="32385"/>
                  </a:lnTo>
                  <a:lnTo>
                    <a:pt x="100013" y="405765"/>
                  </a:lnTo>
                  <a:lnTo>
                    <a:pt x="138113" y="405765"/>
                  </a:lnTo>
                  <a:lnTo>
                    <a:pt x="138113" y="32385"/>
                  </a:lnTo>
                  <a:lnTo>
                    <a:pt x="238125" y="32385"/>
                  </a:lnTo>
                  <a:lnTo>
                    <a:pt x="238125" y="0"/>
                  </a:lnTo>
                  <a:close/>
                </a:path>
              </a:pathLst>
            </a:custGeom>
            <a:solidFill>
              <a:srgbClr val="FFFFFF"/>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F8227688-8392-48A5-BB1B-5432E86AE050}"/>
                </a:ext>
              </a:extLst>
            </p:cNvPr>
            <p:cNvSpPr/>
            <p:nvPr/>
          </p:nvSpPr>
          <p:spPr>
            <a:xfrm>
              <a:off x="5712142" y="3274695"/>
              <a:ext cx="38100" cy="405765"/>
            </a:xfrm>
            <a:custGeom>
              <a:avLst/>
              <a:gdLst>
                <a:gd name="connsiteX0" fmla="*/ 0 w 38100"/>
                <a:gd name="connsiteY0" fmla="*/ 0 h 405765"/>
                <a:gd name="connsiteX1" fmla="*/ 38100 w 38100"/>
                <a:gd name="connsiteY1" fmla="*/ 0 h 405765"/>
                <a:gd name="connsiteX2" fmla="*/ 38100 w 38100"/>
                <a:gd name="connsiteY2" fmla="*/ 405765 h 405765"/>
                <a:gd name="connsiteX3" fmla="*/ 0 w 38100"/>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38100" h="405765">
                  <a:moveTo>
                    <a:pt x="0" y="0"/>
                  </a:moveTo>
                  <a:lnTo>
                    <a:pt x="38100" y="0"/>
                  </a:lnTo>
                  <a:lnTo>
                    <a:pt x="38100" y="405765"/>
                  </a:lnTo>
                  <a:lnTo>
                    <a:pt x="0" y="405765"/>
                  </a:lnTo>
                  <a:close/>
                </a:path>
              </a:pathLst>
            </a:custGeom>
            <a:solidFill>
              <a:srgbClr val="FFFFFF"/>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ADEE927E-EE2C-4721-A968-D52169E81D08}"/>
                </a:ext>
              </a:extLst>
            </p:cNvPr>
            <p:cNvSpPr/>
            <p:nvPr/>
          </p:nvSpPr>
          <p:spPr>
            <a:xfrm>
              <a:off x="5844539" y="3274695"/>
              <a:ext cx="281940" cy="405765"/>
            </a:xfrm>
            <a:custGeom>
              <a:avLst/>
              <a:gdLst>
                <a:gd name="connsiteX0" fmla="*/ 246697 w 281940"/>
                <a:gd name="connsiteY0" fmla="*/ 0 h 405765"/>
                <a:gd name="connsiteX1" fmla="*/ 246697 w 281940"/>
                <a:gd name="connsiteY1" fmla="*/ 347663 h 405765"/>
                <a:gd name="connsiteX2" fmla="*/ 43815 w 281940"/>
                <a:gd name="connsiteY2" fmla="*/ 0 h 405765"/>
                <a:gd name="connsiteX3" fmla="*/ 0 w 281940"/>
                <a:gd name="connsiteY3" fmla="*/ 0 h 405765"/>
                <a:gd name="connsiteX4" fmla="*/ 0 w 281940"/>
                <a:gd name="connsiteY4" fmla="*/ 405765 h 405765"/>
                <a:gd name="connsiteX5" fmla="*/ 34290 w 281940"/>
                <a:gd name="connsiteY5" fmla="*/ 405765 h 405765"/>
                <a:gd name="connsiteX6" fmla="*/ 34290 w 281940"/>
                <a:gd name="connsiteY6" fmla="*/ 58102 h 405765"/>
                <a:gd name="connsiteX7" fmla="*/ 238125 w 281940"/>
                <a:gd name="connsiteY7" fmla="*/ 405765 h 405765"/>
                <a:gd name="connsiteX8" fmla="*/ 281940 w 281940"/>
                <a:gd name="connsiteY8" fmla="*/ 405765 h 405765"/>
                <a:gd name="connsiteX9" fmla="*/ 281940 w 281940"/>
                <a:gd name="connsiteY9" fmla="*/ 0 h 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940" h="405765">
                  <a:moveTo>
                    <a:pt x="246697" y="0"/>
                  </a:moveTo>
                  <a:lnTo>
                    <a:pt x="246697" y="347663"/>
                  </a:lnTo>
                  <a:lnTo>
                    <a:pt x="43815" y="0"/>
                  </a:lnTo>
                  <a:lnTo>
                    <a:pt x="0" y="0"/>
                  </a:lnTo>
                  <a:lnTo>
                    <a:pt x="0" y="405765"/>
                  </a:lnTo>
                  <a:lnTo>
                    <a:pt x="34290" y="405765"/>
                  </a:lnTo>
                  <a:lnTo>
                    <a:pt x="34290" y="58102"/>
                  </a:lnTo>
                  <a:lnTo>
                    <a:pt x="238125" y="405765"/>
                  </a:lnTo>
                  <a:lnTo>
                    <a:pt x="281940" y="405765"/>
                  </a:lnTo>
                  <a:lnTo>
                    <a:pt x="281940" y="0"/>
                  </a:lnTo>
                  <a:close/>
                </a:path>
              </a:pathLst>
            </a:custGeom>
            <a:solidFill>
              <a:srgbClr val="FFFFFF"/>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4F5BE2C2-000B-4CA9-9B6B-846CA48522BC}"/>
                </a:ext>
              </a:extLst>
            </p:cNvPr>
            <p:cNvSpPr/>
            <p:nvPr/>
          </p:nvSpPr>
          <p:spPr>
            <a:xfrm>
              <a:off x="6206489" y="3268979"/>
              <a:ext cx="267652" cy="417195"/>
            </a:xfrm>
            <a:custGeom>
              <a:avLst/>
              <a:gdLst>
                <a:gd name="connsiteX0" fmla="*/ 160020 w 267652"/>
                <a:gd name="connsiteY0" fmla="*/ 384810 h 417195"/>
                <a:gd name="connsiteX1" fmla="*/ 234315 w 267652"/>
                <a:gd name="connsiteY1" fmla="*/ 360045 h 417195"/>
                <a:gd name="connsiteX2" fmla="*/ 234315 w 267652"/>
                <a:gd name="connsiteY2" fmla="*/ 249555 h 417195"/>
                <a:gd name="connsiteX3" fmla="*/ 132397 w 267652"/>
                <a:gd name="connsiteY3" fmla="*/ 249555 h 417195"/>
                <a:gd name="connsiteX4" fmla="*/ 132397 w 267652"/>
                <a:gd name="connsiteY4" fmla="*/ 217170 h 417195"/>
                <a:gd name="connsiteX5" fmla="*/ 267653 w 267652"/>
                <a:gd name="connsiteY5" fmla="*/ 217170 h 417195"/>
                <a:gd name="connsiteX6" fmla="*/ 267653 w 267652"/>
                <a:gd name="connsiteY6" fmla="*/ 414338 h 417195"/>
                <a:gd name="connsiteX7" fmla="*/ 237172 w 267652"/>
                <a:gd name="connsiteY7" fmla="*/ 414338 h 417195"/>
                <a:gd name="connsiteX8" fmla="*/ 237172 w 267652"/>
                <a:gd name="connsiteY8" fmla="*/ 395288 h 417195"/>
                <a:gd name="connsiteX9" fmla="*/ 160020 w 267652"/>
                <a:gd name="connsiteY9" fmla="*/ 417195 h 417195"/>
                <a:gd name="connsiteX10" fmla="*/ 0 w 267652"/>
                <a:gd name="connsiteY10" fmla="*/ 208597 h 417195"/>
                <a:gd name="connsiteX11" fmla="*/ 173355 w 267652"/>
                <a:gd name="connsiteY11" fmla="*/ 0 h 417195"/>
                <a:gd name="connsiteX12" fmla="*/ 267653 w 267652"/>
                <a:gd name="connsiteY12" fmla="*/ 22860 h 417195"/>
                <a:gd name="connsiteX13" fmla="*/ 259080 w 267652"/>
                <a:gd name="connsiteY13" fmla="*/ 54293 h 417195"/>
                <a:gd name="connsiteX14" fmla="*/ 173355 w 267652"/>
                <a:gd name="connsiteY14" fmla="*/ 32385 h 417195"/>
                <a:gd name="connsiteX15" fmla="*/ 38100 w 267652"/>
                <a:gd name="connsiteY15" fmla="*/ 208597 h 417195"/>
                <a:gd name="connsiteX16" fmla="*/ 160020 w 267652"/>
                <a:gd name="connsiteY16" fmla="*/ 384810 h 41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652" h="417195">
                  <a:moveTo>
                    <a:pt x="160020" y="384810"/>
                  </a:moveTo>
                  <a:cubicBezTo>
                    <a:pt x="185738" y="384810"/>
                    <a:pt x="214313" y="376238"/>
                    <a:pt x="234315" y="360045"/>
                  </a:cubicBezTo>
                  <a:lnTo>
                    <a:pt x="234315" y="249555"/>
                  </a:lnTo>
                  <a:lnTo>
                    <a:pt x="132397" y="249555"/>
                  </a:lnTo>
                  <a:lnTo>
                    <a:pt x="132397" y="217170"/>
                  </a:lnTo>
                  <a:lnTo>
                    <a:pt x="267653" y="217170"/>
                  </a:lnTo>
                  <a:lnTo>
                    <a:pt x="267653" y="414338"/>
                  </a:lnTo>
                  <a:lnTo>
                    <a:pt x="237172" y="414338"/>
                  </a:lnTo>
                  <a:lnTo>
                    <a:pt x="237172" y="395288"/>
                  </a:lnTo>
                  <a:cubicBezTo>
                    <a:pt x="215265" y="408623"/>
                    <a:pt x="189547" y="417195"/>
                    <a:pt x="160020" y="417195"/>
                  </a:cubicBezTo>
                  <a:cubicBezTo>
                    <a:pt x="54292" y="417195"/>
                    <a:pt x="0" y="346710"/>
                    <a:pt x="0" y="208597"/>
                  </a:cubicBezTo>
                  <a:cubicBezTo>
                    <a:pt x="0" y="70485"/>
                    <a:pt x="57150" y="0"/>
                    <a:pt x="173355" y="0"/>
                  </a:cubicBezTo>
                  <a:cubicBezTo>
                    <a:pt x="206692" y="0"/>
                    <a:pt x="238125" y="6667"/>
                    <a:pt x="267653" y="22860"/>
                  </a:cubicBezTo>
                  <a:lnTo>
                    <a:pt x="259080" y="54293"/>
                  </a:lnTo>
                  <a:cubicBezTo>
                    <a:pt x="227647" y="39053"/>
                    <a:pt x="200978" y="32385"/>
                    <a:pt x="173355" y="32385"/>
                  </a:cubicBezTo>
                  <a:cubicBezTo>
                    <a:pt x="80010" y="32385"/>
                    <a:pt x="38100" y="89535"/>
                    <a:pt x="38100" y="208597"/>
                  </a:cubicBezTo>
                  <a:cubicBezTo>
                    <a:pt x="38100" y="326708"/>
                    <a:pt x="78105" y="384810"/>
                    <a:pt x="160020" y="384810"/>
                  </a:cubicBezTo>
                </a:path>
              </a:pathLst>
            </a:custGeom>
            <a:solidFill>
              <a:srgbClr val="FFFFFF"/>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9CA7479-0849-4984-8C09-150C66DE13CC}"/>
                </a:ext>
              </a:extLst>
            </p:cNvPr>
            <p:cNvSpPr/>
            <p:nvPr/>
          </p:nvSpPr>
          <p:spPr>
            <a:xfrm>
              <a:off x="7599996" y="3274695"/>
              <a:ext cx="312420" cy="405765"/>
            </a:xfrm>
            <a:custGeom>
              <a:avLst/>
              <a:gdLst>
                <a:gd name="connsiteX0" fmla="*/ 255270 w 312420"/>
                <a:gd name="connsiteY0" fmla="*/ 0 h 405765"/>
                <a:gd name="connsiteX1" fmla="*/ 155258 w 312420"/>
                <a:gd name="connsiteY1" fmla="*/ 342900 h 405765"/>
                <a:gd name="connsiteX2" fmla="*/ 55245 w 312420"/>
                <a:gd name="connsiteY2" fmla="*/ 0 h 405765"/>
                <a:gd name="connsiteX3" fmla="*/ 0 w 312420"/>
                <a:gd name="connsiteY3" fmla="*/ 0 h 405765"/>
                <a:gd name="connsiteX4" fmla="*/ 0 w 312420"/>
                <a:gd name="connsiteY4" fmla="*/ 405765 h 405765"/>
                <a:gd name="connsiteX5" fmla="*/ 34290 w 312420"/>
                <a:gd name="connsiteY5" fmla="*/ 405765 h 405765"/>
                <a:gd name="connsiteX6" fmla="*/ 34290 w 312420"/>
                <a:gd name="connsiteY6" fmla="*/ 64770 h 405765"/>
                <a:gd name="connsiteX7" fmla="*/ 134303 w 312420"/>
                <a:gd name="connsiteY7" fmla="*/ 405765 h 405765"/>
                <a:gd name="connsiteX8" fmla="*/ 172403 w 312420"/>
                <a:gd name="connsiteY8" fmla="*/ 405765 h 405765"/>
                <a:gd name="connsiteX9" fmla="*/ 275272 w 312420"/>
                <a:gd name="connsiteY9" fmla="*/ 57150 h 405765"/>
                <a:gd name="connsiteX10" fmla="*/ 275272 w 312420"/>
                <a:gd name="connsiteY10" fmla="*/ 405765 h 405765"/>
                <a:gd name="connsiteX11" fmla="*/ 312420 w 312420"/>
                <a:gd name="connsiteY11" fmla="*/ 405765 h 405765"/>
                <a:gd name="connsiteX12" fmla="*/ 312420 w 312420"/>
                <a:gd name="connsiteY12" fmla="*/ 0 h 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20" h="405765">
                  <a:moveTo>
                    <a:pt x="255270" y="0"/>
                  </a:moveTo>
                  <a:lnTo>
                    <a:pt x="155258" y="342900"/>
                  </a:lnTo>
                  <a:lnTo>
                    <a:pt x="55245" y="0"/>
                  </a:lnTo>
                  <a:lnTo>
                    <a:pt x="0" y="0"/>
                  </a:lnTo>
                  <a:lnTo>
                    <a:pt x="0" y="405765"/>
                  </a:lnTo>
                  <a:lnTo>
                    <a:pt x="34290" y="405765"/>
                  </a:lnTo>
                  <a:lnTo>
                    <a:pt x="34290" y="64770"/>
                  </a:lnTo>
                  <a:lnTo>
                    <a:pt x="134303" y="405765"/>
                  </a:lnTo>
                  <a:lnTo>
                    <a:pt x="172403" y="405765"/>
                  </a:lnTo>
                  <a:lnTo>
                    <a:pt x="275272" y="57150"/>
                  </a:lnTo>
                  <a:lnTo>
                    <a:pt x="275272" y="405765"/>
                  </a:lnTo>
                  <a:lnTo>
                    <a:pt x="312420" y="405765"/>
                  </a:lnTo>
                  <a:lnTo>
                    <a:pt x="312420" y="0"/>
                  </a:lnTo>
                  <a:close/>
                </a:path>
              </a:pathLst>
            </a:custGeom>
            <a:solidFill>
              <a:srgbClr val="FFFFFF"/>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8EF8238-B85C-4100-A141-2D8F1E578E7B}"/>
                </a:ext>
              </a:extLst>
            </p:cNvPr>
            <p:cNvSpPr/>
            <p:nvPr/>
          </p:nvSpPr>
          <p:spPr>
            <a:xfrm>
              <a:off x="8007667" y="3274695"/>
              <a:ext cx="38100" cy="405765"/>
            </a:xfrm>
            <a:custGeom>
              <a:avLst/>
              <a:gdLst>
                <a:gd name="connsiteX0" fmla="*/ 0 w 38100"/>
                <a:gd name="connsiteY0" fmla="*/ 0 h 405765"/>
                <a:gd name="connsiteX1" fmla="*/ 38100 w 38100"/>
                <a:gd name="connsiteY1" fmla="*/ 0 h 405765"/>
                <a:gd name="connsiteX2" fmla="*/ 38100 w 38100"/>
                <a:gd name="connsiteY2" fmla="*/ 405765 h 405765"/>
                <a:gd name="connsiteX3" fmla="*/ 0 w 38100"/>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38100" h="405765">
                  <a:moveTo>
                    <a:pt x="0" y="0"/>
                  </a:moveTo>
                  <a:lnTo>
                    <a:pt x="38100" y="0"/>
                  </a:lnTo>
                  <a:lnTo>
                    <a:pt x="38100" y="405765"/>
                  </a:lnTo>
                  <a:lnTo>
                    <a:pt x="0" y="405765"/>
                  </a:lnTo>
                  <a:close/>
                </a:path>
              </a:pathLst>
            </a:custGeom>
            <a:solidFill>
              <a:srgbClr val="FFFFFF"/>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88A3B48-CF32-4B6F-B731-278BDC603748}"/>
                </a:ext>
              </a:extLst>
            </p:cNvPr>
            <p:cNvSpPr/>
            <p:nvPr/>
          </p:nvSpPr>
          <p:spPr>
            <a:xfrm>
              <a:off x="8140064" y="3274695"/>
              <a:ext cx="280987" cy="405765"/>
            </a:xfrm>
            <a:custGeom>
              <a:avLst/>
              <a:gdLst>
                <a:gd name="connsiteX0" fmla="*/ 246698 w 280987"/>
                <a:gd name="connsiteY0" fmla="*/ 0 h 405765"/>
                <a:gd name="connsiteX1" fmla="*/ 246698 w 280987"/>
                <a:gd name="connsiteY1" fmla="*/ 347663 h 405765"/>
                <a:gd name="connsiteX2" fmla="*/ 43815 w 280987"/>
                <a:gd name="connsiteY2" fmla="*/ 0 h 405765"/>
                <a:gd name="connsiteX3" fmla="*/ 0 w 280987"/>
                <a:gd name="connsiteY3" fmla="*/ 0 h 405765"/>
                <a:gd name="connsiteX4" fmla="*/ 0 w 280987"/>
                <a:gd name="connsiteY4" fmla="*/ 405765 h 405765"/>
                <a:gd name="connsiteX5" fmla="*/ 34290 w 280987"/>
                <a:gd name="connsiteY5" fmla="*/ 405765 h 405765"/>
                <a:gd name="connsiteX6" fmla="*/ 34290 w 280987"/>
                <a:gd name="connsiteY6" fmla="*/ 59055 h 405765"/>
                <a:gd name="connsiteX7" fmla="*/ 238125 w 280987"/>
                <a:gd name="connsiteY7" fmla="*/ 405765 h 405765"/>
                <a:gd name="connsiteX8" fmla="*/ 280988 w 280987"/>
                <a:gd name="connsiteY8" fmla="*/ 405765 h 405765"/>
                <a:gd name="connsiteX9" fmla="*/ 280988 w 280987"/>
                <a:gd name="connsiteY9" fmla="*/ 0 h 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987" h="405765">
                  <a:moveTo>
                    <a:pt x="246698" y="0"/>
                  </a:moveTo>
                  <a:lnTo>
                    <a:pt x="246698" y="347663"/>
                  </a:lnTo>
                  <a:lnTo>
                    <a:pt x="43815" y="0"/>
                  </a:lnTo>
                  <a:lnTo>
                    <a:pt x="0" y="0"/>
                  </a:lnTo>
                  <a:lnTo>
                    <a:pt x="0" y="405765"/>
                  </a:lnTo>
                  <a:lnTo>
                    <a:pt x="34290" y="405765"/>
                  </a:lnTo>
                  <a:lnTo>
                    <a:pt x="34290" y="59055"/>
                  </a:lnTo>
                  <a:lnTo>
                    <a:pt x="238125" y="405765"/>
                  </a:lnTo>
                  <a:lnTo>
                    <a:pt x="280988" y="405765"/>
                  </a:lnTo>
                  <a:lnTo>
                    <a:pt x="280988" y="0"/>
                  </a:lnTo>
                  <a:close/>
                </a:path>
              </a:pathLst>
            </a:custGeom>
            <a:solidFill>
              <a:srgbClr val="FFFFFF"/>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158ACC-9CF8-4C9B-97C7-DFCA11F80532}"/>
                </a:ext>
              </a:extLst>
            </p:cNvPr>
            <p:cNvSpPr/>
            <p:nvPr/>
          </p:nvSpPr>
          <p:spPr>
            <a:xfrm>
              <a:off x="8510587" y="3274695"/>
              <a:ext cx="267652" cy="405765"/>
            </a:xfrm>
            <a:custGeom>
              <a:avLst/>
              <a:gdLst>
                <a:gd name="connsiteX0" fmla="*/ 38100 w 267652"/>
                <a:gd name="connsiteY0" fmla="*/ 33338 h 405765"/>
                <a:gd name="connsiteX1" fmla="*/ 38100 w 267652"/>
                <a:gd name="connsiteY1" fmla="*/ 373380 h 405765"/>
                <a:gd name="connsiteX2" fmla="*/ 111443 w 267652"/>
                <a:gd name="connsiteY2" fmla="*/ 373380 h 405765"/>
                <a:gd name="connsiteX3" fmla="*/ 230505 w 267652"/>
                <a:gd name="connsiteY3" fmla="*/ 202882 h 405765"/>
                <a:gd name="connsiteX4" fmla="*/ 111443 w 267652"/>
                <a:gd name="connsiteY4" fmla="*/ 32385 h 405765"/>
                <a:gd name="connsiteX5" fmla="*/ 38100 w 267652"/>
                <a:gd name="connsiteY5" fmla="*/ 32385 h 405765"/>
                <a:gd name="connsiteX6" fmla="*/ 113348 w 267652"/>
                <a:gd name="connsiteY6" fmla="*/ 405765 h 405765"/>
                <a:gd name="connsiteX7" fmla="*/ 0 w 267652"/>
                <a:gd name="connsiteY7" fmla="*/ 405765 h 405765"/>
                <a:gd name="connsiteX8" fmla="*/ 0 w 267652"/>
                <a:gd name="connsiteY8" fmla="*/ 0 h 405765"/>
                <a:gd name="connsiteX9" fmla="*/ 113348 w 267652"/>
                <a:gd name="connsiteY9" fmla="*/ 0 h 405765"/>
                <a:gd name="connsiteX10" fmla="*/ 267652 w 267652"/>
                <a:gd name="connsiteY10" fmla="*/ 202882 h 405765"/>
                <a:gd name="connsiteX11" fmla="*/ 113348 w 267652"/>
                <a:gd name="connsiteY11" fmla="*/ 405765 h 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652" h="405765">
                  <a:moveTo>
                    <a:pt x="38100" y="33338"/>
                  </a:moveTo>
                  <a:lnTo>
                    <a:pt x="38100" y="373380"/>
                  </a:lnTo>
                  <a:lnTo>
                    <a:pt x="111443" y="373380"/>
                  </a:lnTo>
                  <a:cubicBezTo>
                    <a:pt x="194310" y="373380"/>
                    <a:pt x="230505" y="320993"/>
                    <a:pt x="230505" y="202882"/>
                  </a:cubicBezTo>
                  <a:cubicBezTo>
                    <a:pt x="230505" y="84773"/>
                    <a:pt x="194310" y="32385"/>
                    <a:pt x="111443" y="32385"/>
                  </a:cubicBezTo>
                  <a:lnTo>
                    <a:pt x="38100" y="32385"/>
                  </a:lnTo>
                  <a:close/>
                  <a:moveTo>
                    <a:pt x="113348" y="405765"/>
                  </a:moveTo>
                  <a:lnTo>
                    <a:pt x="0" y="405765"/>
                  </a:lnTo>
                  <a:lnTo>
                    <a:pt x="0" y="0"/>
                  </a:lnTo>
                  <a:lnTo>
                    <a:pt x="113348" y="0"/>
                  </a:lnTo>
                  <a:cubicBezTo>
                    <a:pt x="215265" y="0"/>
                    <a:pt x="267652" y="69533"/>
                    <a:pt x="267652" y="202882"/>
                  </a:cubicBezTo>
                  <a:cubicBezTo>
                    <a:pt x="267652" y="337185"/>
                    <a:pt x="215265" y="405765"/>
                    <a:pt x="113348" y="405765"/>
                  </a:cubicBezTo>
                </a:path>
              </a:pathLst>
            </a:custGeom>
            <a:solidFill>
              <a:srgbClr val="FFFFFF"/>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0260ADE7-B01E-45BB-8C46-8CE80A9B2DE3}"/>
                </a:ext>
              </a:extLst>
            </p:cNvPr>
            <p:cNvSpPr/>
            <p:nvPr/>
          </p:nvSpPr>
          <p:spPr>
            <a:xfrm>
              <a:off x="8841104" y="3271837"/>
              <a:ext cx="270509" cy="410598"/>
            </a:xfrm>
            <a:custGeom>
              <a:avLst/>
              <a:gdLst>
                <a:gd name="connsiteX0" fmla="*/ 0 w 270509"/>
                <a:gd name="connsiteY0" fmla="*/ 380048 h 410598"/>
                <a:gd name="connsiteX1" fmla="*/ 8572 w 270509"/>
                <a:gd name="connsiteY1" fmla="*/ 348615 h 410598"/>
                <a:gd name="connsiteX2" fmla="*/ 132397 w 270509"/>
                <a:gd name="connsiteY2" fmla="*/ 379095 h 410598"/>
                <a:gd name="connsiteX3" fmla="*/ 232410 w 270509"/>
                <a:gd name="connsiteY3" fmla="*/ 298133 h 410598"/>
                <a:gd name="connsiteX4" fmla="*/ 159068 w 270509"/>
                <a:gd name="connsiteY4" fmla="*/ 220027 h 410598"/>
                <a:gd name="connsiteX5" fmla="*/ 105727 w 270509"/>
                <a:gd name="connsiteY5" fmla="*/ 205740 h 410598"/>
                <a:gd name="connsiteX6" fmla="*/ 4763 w 270509"/>
                <a:gd name="connsiteY6" fmla="*/ 104775 h 410598"/>
                <a:gd name="connsiteX7" fmla="*/ 140018 w 270509"/>
                <a:gd name="connsiteY7" fmla="*/ 0 h 410598"/>
                <a:gd name="connsiteX8" fmla="*/ 259080 w 270509"/>
                <a:gd name="connsiteY8" fmla="*/ 25717 h 410598"/>
                <a:gd name="connsiteX9" fmla="*/ 250507 w 270509"/>
                <a:gd name="connsiteY9" fmla="*/ 57150 h 410598"/>
                <a:gd name="connsiteX10" fmla="*/ 140018 w 270509"/>
                <a:gd name="connsiteY10" fmla="*/ 32385 h 410598"/>
                <a:gd name="connsiteX11" fmla="*/ 42863 w 270509"/>
                <a:gd name="connsiteY11" fmla="*/ 102870 h 410598"/>
                <a:gd name="connsiteX12" fmla="*/ 115252 w 270509"/>
                <a:gd name="connsiteY12" fmla="*/ 170498 h 410598"/>
                <a:gd name="connsiteX13" fmla="*/ 168593 w 270509"/>
                <a:gd name="connsiteY13" fmla="*/ 184785 h 410598"/>
                <a:gd name="connsiteX14" fmla="*/ 270510 w 270509"/>
                <a:gd name="connsiteY14" fmla="*/ 299085 h 410598"/>
                <a:gd name="connsiteX15" fmla="*/ 132397 w 270509"/>
                <a:gd name="connsiteY15" fmla="*/ 410528 h 410598"/>
                <a:gd name="connsiteX16" fmla="*/ 0 w 270509"/>
                <a:gd name="connsiteY16" fmla="*/ 380048 h 41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0509" h="410598">
                  <a:moveTo>
                    <a:pt x="0" y="380048"/>
                  </a:moveTo>
                  <a:lnTo>
                    <a:pt x="8572" y="348615"/>
                  </a:lnTo>
                  <a:cubicBezTo>
                    <a:pt x="54293" y="371475"/>
                    <a:pt x="85725" y="379095"/>
                    <a:pt x="132397" y="379095"/>
                  </a:cubicBezTo>
                  <a:cubicBezTo>
                    <a:pt x="199072" y="379095"/>
                    <a:pt x="232410" y="352425"/>
                    <a:pt x="232410" y="298133"/>
                  </a:cubicBezTo>
                  <a:cubicBezTo>
                    <a:pt x="232410" y="238125"/>
                    <a:pt x="185738" y="226695"/>
                    <a:pt x="159068" y="220027"/>
                  </a:cubicBezTo>
                  <a:lnTo>
                    <a:pt x="105727" y="205740"/>
                  </a:lnTo>
                  <a:cubicBezTo>
                    <a:pt x="37147" y="187643"/>
                    <a:pt x="4763" y="155258"/>
                    <a:pt x="4763" y="104775"/>
                  </a:cubicBezTo>
                  <a:cubicBezTo>
                    <a:pt x="4763" y="38100"/>
                    <a:pt x="54293" y="0"/>
                    <a:pt x="140018" y="0"/>
                  </a:cubicBezTo>
                  <a:cubicBezTo>
                    <a:pt x="186690" y="0"/>
                    <a:pt x="221932" y="7620"/>
                    <a:pt x="259080" y="25717"/>
                  </a:cubicBezTo>
                  <a:lnTo>
                    <a:pt x="250507" y="57150"/>
                  </a:lnTo>
                  <a:cubicBezTo>
                    <a:pt x="216218" y="39053"/>
                    <a:pt x="184785" y="32385"/>
                    <a:pt x="140018" y="32385"/>
                  </a:cubicBezTo>
                  <a:cubicBezTo>
                    <a:pt x="73343" y="32385"/>
                    <a:pt x="42863" y="54293"/>
                    <a:pt x="42863" y="102870"/>
                  </a:cubicBezTo>
                  <a:cubicBezTo>
                    <a:pt x="42863" y="137160"/>
                    <a:pt x="63818" y="157163"/>
                    <a:pt x="115252" y="170498"/>
                  </a:cubicBezTo>
                  <a:lnTo>
                    <a:pt x="168593" y="184785"/>
                  </a:lnTo>
                  <a:cubicBezTo>
                    <a:pt x="239077" y="202883"/>
                    <a:pt x="270510" y="238125"/>
                    <a:pt x="270510" y="299085"/>
                  </a:cubicBezTo>
                  <a:cubicBezTo>
                    <a:pt x="270510" y="365760"/>
                    <a:pt x="215265" y="410528"/>
                    <a:pt x="132397" y="410528"/>
                  </a:cubicBezTo>
                  <a:cubicBezTo>
                    <a:pt x="77152" y="411480"/>
                    <a:pt x="41910" y="402908"/>
                    <a:pt x="0" y="380048"/>
                  </a:cubicBezTo>
                </a:path>
              </a:pathLst>
            </a:custGeom>
            <a:solidFill>
              <a:srgbClr val="FFFFFF"/>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71DC2933-18D9-40A3-B4B4-AF1A7255F95C}"/>
                </a:ext>
              </a:extLst>
            </p:cNvPr>
            <p:cNvSpPr/>
            <p:nvPr/>
          </p:nvSpPr>
          <p:spPr>
            <a:xfrm>
              <a:off x="6661818" y="3419475"/>
              <a:ext cx="131887" cy="165735"/>
            </a:xfrm>
            <a:custGeom>
              <a:avLst/>
              <a:gdLst>
                <a:gd name="connsiteX0" fmla="*/ 24731 w 131887"/>
                <a:gd name="connsiteY0" fmla="*/ 82868 h 165735"/>
                <a:gd name="connsiteX1" fmla="*/ 59974 w 131887"/>
                <a:gd name="connsiteY1" fmla="*/ 143827 h 165735"/>
                <a:gd name="connsiteX2" fmla="*/ 105693 w 131887"/>
                <a:gd name="connsiteY2" fmla="*/ 82868 h 165735"/>
                <a:gd name="connsiteX3" fmla="*/ 70451 w 131887"/>
                <a:gd name="connsiteY3" fmla="*/ 21907 h 165735"/>
                <a:gd name="connsiteX4" fmla="*/ 24731 w 131887"/>
                <a:gd name="connsiteY4" fmla="*/ 82868 h 165735"/>
                <a:gd name="connsiteX5" fmla="*/ 918 w 131887"/>
                <a:gd name="connsiteY5" fmla="*/ 82868 h 165735"/>
                <a:gd name="connsiteX6" fmla="*/ 22826 w 131887"/>
                <a:gd name="connsiteY6" fmla="*/ 20955 h 165735"/>
                <a:gd name="connsiteX7" fmla="*/ 73308 w 131887"/>
                <a:gd name="connsiteY7" fmla="*/ 0 h 165735"/>
                <a:gd name="connsiteX8" fmla="*/ 119981 w 131887"/>
                <a:gd name="connsiteY8" fmla="*/ 20955 h 165735"/>
                <a:gd name="connsiteX9" fmla="*/ 131411 w 131887"/>
                <a:gd name="connsiteY9" fmla="*/ 82868 h 165735"/>
                <a:gd name="connsiteX10" fmla="*/ 109503 w 131887"/>
                <a:gd name="connsiteY10" fmla="*/ 144780 h 165735"/>
                <a:gd name="connsiteX11" fmla="*/ 59021 w 131887"/>
                <a:gd name="connsiteY11" fmla="*/ 165735 h 165735"/>
                <a:gd name="connsiteX12" fmla="*/ 12349 w 131887"/>
                <a:gd name="connsiteY12" fmla="*/ 144780 h 165735"/>
                <a:gd name="connsiteX13" fmla="*/ 918 w 131887"/>
                <a:gd name="connsiteY13" fmla="*/ 82868 h 16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87" h="165735">
                  <a:moveTo>
                    <a:pt x="24731" y="82868"/>
                  </a:moveTo>
                  <a:cubicBezTo>
                    <a:pt x="20921" y="122873"/>
                    <a:pt x="33303" y="143827"/>
                    <a:pt x="59974" y="143827"/>
                  </a:cubicBezTo>
                  <a:cubicBezTo>
                    <a:pt x="86643" y="143827"/>
                    <a:pt x="101883" y="123825"/>
                    <a:pt x="105693" y="82868"/>
                  </a:cubicBezTo>
                  <a:cubicBezTo>
                    <a:pt x="109503" y="41910"/>
                    <a:pt x="97121" y="21907"/>
                    <a:pt x="70451" y="21907"/>
                  </a:cubicBezTo>
                  <a:cubicBezTo>
                    <a:pt x="43781" y="21907"/>
                    <a:pt x="28541" y="42863"/>
                    <a:pt x="24731" y="82868"/>
                  </a:cubicBezTo>
                  <a:moveTo>
                    <a:pt x="918" y="82868"/>
                  </a:moveTo>
                  <a:cubicBezTo>
                    <a:pt x="2824" y="55245"/>
                    <a:pt x="10443" y="34290"/>
                    <a:pt x="22826" y="20955"/>
                  </a:cubicBezTo>
                  <a:cubicBezTo>
                    <a:pt x="35208" y="6668"/>
                    <a:pt x="51401" y="0"/>
                    <a:pt x="73308" y="0"/>
                  </a:cubicBezTo>
                  <a:cubicBezTo>
                    <a:pt x="94263" y="0"/>
                    <a:pt x="110456" y="6668"/>
                    <a:pt x="119981" y="20955"/>
                  </a:cubicBezTo>
                  <a:cubicBezTo>
                    <a:pt x="129506" y="35243"/>
                    <a:pt x="133316" y="55245"/>
                    <a:pt x="131411" y="82868"/>
                  </a:cubicBezTo>
                  <a:cubicBezTo>
                    <a:pt x="129506" y="110490"/>
                    <a:pt x="121886" y="131445"/>
                    <a:pt x="109503" y="144780"/>
                  </a:cubicBezTo>
                  <a:cubicBezTo>
                    <a:pt x="97121" y="159068"/>
                    <a:pt x="80928" y="165735"/>
                    <a:pt x="59021" y="165735"/>
                  </a:cubicBezTo>
                  <a:cubicBezTo>
                    <a:pt x="38066" y="165735"/>
                    <a:pt x="21874" y="159068"/>
                    <a:pt x="12349" y="144780"/>
                  </a:cubicBezTo>
                  <a:cubicBezTo>
                    <a:pt x="1871" y="131445"/>
                    <a:pt x="-1939" y="110490"/>
                    <a:pt x="918" y="82868"/>
                  </a:cubicBezTo>
                </a:path>
              </a:pathLst>
            </a:custGeom>
            <a:solidFill>
              <a:srgbClr val="FFFFFF"/>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5314430B-D7DF-41A4-AAA9-0D2AEB739854}"/>
                </a:ext>
              </a:extLst>
            </p:cNvPr>
            <p:cNvSpPr/>
            <p:nvPr/>
          </p:nvSpPr>
          <p:spPr>
            <a:xfrm>
              <a:off x="6812279" y="3338512"/>
              <a:ext cx="121919" cy="244792"/>
            </a:xfrm>
            <a:custGeom>
              <a:avLst/>
              <a:gdLst>
                <a:gd name="connsiteX0" fmla="*/ 51435 w 121919"/>
                <a:gd name="connsiteY0" fmla="*/ 104775 h 244792"/>
                <a:gd name="connsiteX1" fmla="*/ 39052 w 121919"/>
                <a:gd name="connsiteY1" fmla="*/ 244793 h 244792"/>
                <a:gd name="connsiteX2" fmla="*/ 14288 w 121919"/>
                <a:gd name="connsiteY2" fmla="*/ 244793 h 244792"/>
                <a:gd name="connsiteX3" fmla="*/ 26670 w 121919"/>
                <a:gd name="connsiteY3" fmla="*/ 104775 h 244792"/>
                <a:gd name="connsiteX4" fmla="*/ 0 w 121919"/>
                <a:gd name="connsiteY4" fmla="*/ 104775 h 244792"/>
                <a:gd name="connsiteX5" fmla="*/ 1905 w 121919"/>
                <a:gd name="connsiteY5" fmla="*/ 82868 h 244792"/>
                <a:gd name="connsiteX6" fmla="*/ 28575 w 121919"/>
                <a:gd name="connsiteY6" fmla="*/ 82868 h 244792"/>
                <a:gd name="connsiteX7" fmla="*/ 30480 w 121919"/>
                <a:gd name="connsiteY7" fmla="*/ 56197 h 244792"/>
                <a:gd name="connsiteX8" fmla="*/ 36195 w 121919"/>
                <a:gd name="connsiteY8" fmla="*/ 33338 h 244792"/>
                <a:gd name="connsiteX9" fmla="*/ 48577 w 121919"/>
                <a:gd name="connsiteY9" fmla="*/ 15240 h 244792"/>
                <a:gd name="connsiteX10" fmla="*/ 66675 w 121919"/>
                <a:gd name="connsiteY10" fmla="*/ 3810 h 244792"/>
                <a:gd name="connsiteX11" fmla="*/ 89535 w 121919"/>
                <a:gd name="connsiteY11" fmla="*/ 0 h 244792"/>
                <a:gd name="connsiteX12" fmla="*/ 107632 w 121919"/>
                <a:gd name="connsiteY12" fmla="*/ 1905 h 244792"/>
                <a:gd name="connsiteX13" fmla="*/ 121920 w 121919"/>
                <a:gd name="connsiteY13" fmla="*/ 7620 h 244792"/>
                <a:gd name="connsiteX14" fmla="*/ 114300 w 121919"/>
                <a:gd name="connsiteY14" fmla="*/ 27622 h 244792"/>
                <a:gd name="connsiteX15" fmla="*/ 89535 w 121919"/>
                <a:gd name="connsiteY15" fmla="*/ 21907 h 244792"/>
                <a:gd name="connsiteX16" fmla="*/ 64770 w 121919"/>
                <a:gd name="connsiteY16" fmla="*/ 31432 h 244792"/>
                <a:gd name="connsiteX17" fmla="*/ 53340 w 121919"/>
                <a:gd name="connsiteY17" fmla="*/ 58103 h 244792"/>
                <a:gd name="connsiteX18" fmla="*/ 51435 w 121919"/>
                <a:gd name="connsiteY18" fmla="*/ 82868 h 244792"/>
                <a:gd name="connsiteX19" fmla="*/ 107632 w 121919"/>
                <a:gd name="connsiteY19" fmla="*/ 82868 h 244792"/>
                <a:gd name="connsiteX20" fmla="*/ 105727 w 121919"/>
                <a:gd name="connsiteY20" fmla="*/ 104775 h 244792"/>
                <a:gd name="connsiteX21" fmla="*/ 51435 w 121919"/>
                <a:gd name="connsiteY21" fmla="*/ 104775 h 24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 h="244792">
                  <a:moveTo>
                    <a:pt x="51435" y="104775"/>
                  </a:moveTo>
                  <a:lnTo>
                    <a:pt x="39052" y="244793"/>
                  </a:lnTo>
                  <a:lnTo>
                    <a:pt x="14288" y="244793"/>
                  </a:lnTo>
                  <a:lnTo>
                    <a:pt x="26670" y="104775"/>
                  </a:lnTo>
                  <a:lnTo>
                    <a:pt x="0" y="104775"/>
                  </a:lnTo>
                  <a:lnTo>
                    <a:pt x="1905" y="82868"/>
                  </a:lnTo>
                  <a:lnTo>
                    <a:pt x="28575" y="82868"/>
                  </a:lnTo>
                  <a:lnTo>
                    <a:pt x="30480" y="56197"/>
                  </a:lnTo>
                  <a:cubicBezTo>
                    <a:pt x="31432" y="47625"/>
                    <a:pt x="33338" y="40005"/>
                    <a:pt x="36195" y="33338"/>
                  </a:cubicBezTo>
                  <a:cubicBezTo>
                    <a:pt x="39052" y="26670"/>
                    <a:pt x="43815" y="20955"/>
                    <a:pt x="48577" y="15240"/>
                  </a:cubicBezTo>
                  <a:cubicBezTo>
                    <a:pt x="53340" y="10478"/>
                    <a:pt x="60007" y="6668"/>
                    <a:pt x="66675" y="3810"/>
                  </a:cubicBezTo>
                  <a:cubicBezTo>
                    <a:pt x="73342" y="953"/>
                    <a:pt x="81915" y="0"/>
                    <a:pt x="89535" y="0"/>
                  </a:cubicBezTo>
                  <a:cubicBezTo>
                    <a:pt x="96202" y="0"/>
                    <a:pt x="102870" y="953"/>
                    <a:pt x="107632" y="1905"/>
                  </a:cubicBezTo>
                  <a:cubicBezTo>
                    <a:pt x="113347" y="2857"/>
                    <a:pt x="118110" y="4763"/>
                    <a:pt x="121920" y="7620"/>
                  </a:cubicBezTo>
                  <a:lnTo>
                    <a:pt x="114300" y="27622"/>
                  </a:lnTo>
                  <a:cubicBezTo>
                    <a:pt x="107632" y="23813"/>
                    <a:pt x="99060" y="21907"/>
                    <a:pt x="89535" y="21907"/>
                  </a:cubicBezTo>
                  <a:cubicBezTo>
                    <a:pt x="79057" y="21907"/>
                    <a:pt x="70485" y="24765"/>
                    <a:pt x="64770" y="31432"/>
                  </a:cubicBezTo>
                  <a:cubicBezTo>
                    <a:pt x="58102" y="38100"/>
                    <a:pt x="54292" y="46672"/>
                    <a:pt x="53340" y="58103"/>
                  </a:cubicBezTo>
                  <a:lnTo>
                    <a:pt x="51435" y="82868"/>
                  </a:lnTo>
                  <a:lnTo>
                    <a:pt x="107632" y="82868"/>
                  </a:lnTo>
                  <a:lnTo>
                    <a:pt x="105727" y="104775"/>
                  </a:lnTo>
                  <a:lnTo>
                    <a:pt x="51435" y="104775"/>
                  </a:lnTo>
                  <a:close/>
                </a:path>
              </a:pathLst>
            </a:custGeom>
            <a:solidFill>
              <a:srgbClr val="FFFFFF"/>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73B8ABF-55E9-4BE3-A376-646069660C2E}"/>
                </a:ext>
              </a:extLst>
            </p:cNvPr>
            <p:cNvSpPr/>
            <p:nvPr/>
          </p:nvSpPr>
          <p:spPr>
            <a:xfrm>
              <a:off x="6983729" y="3364230"/>
              <a:ext cx="108584" cy="221932"/>
            </a:xfrm>
            <a:custGeom>
              <a:avLst/>
              <a:gdLst>
                <a:gd name="connsiteX0" fmla="*/ 26670 w 108584"/>
                <a:gd name="connsiteY0" fmla="*/ 79057 h 221932"/>
                <a:gd name="connsiteX1" fmla="*/ 0 w 108584"/>
                <a:gd name="connsiteY1" fmla="*/ 79057 h 221932"/>
                <a:gd name="connsiteX2" fmla="*/ 1905 w 108584"/>
                <a:gd name="connsiteY2" fmla="*/ 57150 h 221932"/>
                <a:gd name="connsiteX3" fmla="*/ 27622 w 108584"/>
                <a:gd name="connsiteY3" fmla="*/ 57150 h 221932"/>
                <a:gd name="connsiteX4" fmla="*/ 32385 w 108584"/>
                <a:gd name="connsiteY4" fmla="*/ 0 h 221932"/>
                <a:gd name="connsiteX5" fmla="*/ 57150 w 108584"/>
                <a:gd name="connsiteY5" fmla="*/ 0 h 221932"/>
                <a:gd name="connsiteX6" fmla="*/ 52388 w 108584"/>
                <a:gd name="connsiteY6" fmla="*/ 57150 h 221932"/>
                <a:gd name="connsiteX7" fmla="*/ 108585 w 108584"/>
                <a:gd name="connsiteY7" fmla="*/ 57150 h 221932"/>
                <a:gd name="connsiteX8" fmla="*/ 106680 w 108584"/>
                <a:gd name="connsiteY8" fmla="*/ 79057 h 221932"/>
                <a:gd name="connsiteX9" fmla="*/ 50482 w 108584"/>
                <a:gd name="connsiteY9" fmla="*/ 79057 h 221932"/>
                <a:gd name="connsiteX10" fmla="*/ 42863 w 108584"/>
                <a:gd name="connsiteY10" fmla="*/ 170497 h 221932"/>
                <a:gd name="connsiteX11" fmla="*/ 69532 w 108584"/>
                <a:gd name="connsiteY11" fmla="*/ 199072 h 221932"/>
                <a:gd name="connsiteX12" fmla="*/ 80963 w 108584"/>
                <a:gd name="connsiteY12" fmla="*/ 197168 h 221932"/>
                <a:gd name="connsiteX13" fmla="*/ 92392 w 108584"/>
                <a:gd name="connsiteY13" fmla="*/ 193358 h 221932"/>
                <a:gd name="connsiteX14" fmla="*/ 97155 w 108584"/>
                <a:gd name="connsiteY14" fmla="*/ 213360 h 221932"/>
                <a:gd name="connsiteX15" fmla="*/ 63817 w 108584"/>
                <a:gd name="connsiteY15" fmla="*/ 221933 h 221932"/>
                <a:gd name="connsiteX16" fmla="*/ 28575 w 108584"/>
                <a:gd name="connsiteY16" fmla="*/ 209550 h 221932"/>
                <a:gd name="connsiteX17" fmla="*/ 18097 w 108584"/>
                <a:gd name="connsiteY17" fmla="*/ 174308 h 221932"/>
                <a:gd name="connsiteX18" fmla="*/ 26670 w 108584"/>
                <a:gd name="connsiteY18" fmla="*/ 79057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584" h="221932">
                  <a:moveTo>
                    <a:pt x="26670" y="79057"/>
                  </a:moveTo>
                  <a:lnTo>
                    <a:pt x="0" y="79057"/>
                  </a:lnTo>
                  <a:lnTo>
                    <a:pt x="1905" y="57150"/>
                  </a:lnTo>
                  <a:lnTo>
                    <a:pt x="27622" y="57150"/>
                  </a:lnTo>
                  <a:lnTo>
                    <a:pt x="32385" y="0"/>
                  </a:lnTo>
                  <a:lnTo>
                    <a:pt x="57150" y="0"/>
                  </a:lnTo>
                  <a:lnTo>
                    <a:pt x="52388" y="57150"/>
                  </a:lnTo>
                  <a:lnTo>
                    <a:pt x="108585" y="57150"/>
                  </a:lnTo>
                  <a:lnTo>
                    <a:pt x="106680" y="79057"/>
                  </a:lnTo>
                  <a:lnTo>
                    <a:pt x="50482" y="79057"/>
                  </a:lnTo>
                  <a:lnTo>
                    <a:pt x="42863" y="170497"/>
                  </a:lnTo>
                  <a:cubicBezTo>
                    <a:pt x="41910" y="189547"/>
                    <a:pt x="50482" y="199072"/>
                    <a:pt x="69532" y="199072"/>
                  </a:cubicBezTo>
                  <a:cubicBezTo>
                    <a:pt x="73342" y="199072"/>
                    <a:pt x="77152" y="198120"/>
                    <a:pt x="80963" y="197168"/>
                  </a:cubicBezTo>
                  <a:cubicBezTo>
                    <a:pt x="84772" y="196215"/>
                    <a:pt x="88582" y="194310"/>
                    <a:pt x="92392" y="193358"/>
                  </a:cubicBezTo>
                  <a:lnTo>
                    <a:pt x="97155" y="213360"/>
                  </a:lnTo>
                  <a:cubicBezTo>
                    <a:pt x="87630" y="219075"/>
                    <a:pt x="76200" y="221933"/>
                    <a:pt x="63817" y="221933"/>
                  </a:cubicBezTo>
                  <a:cubicBezTo>
                    <a:pt x="48577" y="221933"/>
                    <a:pt x="36195" y="218122"/>
                    <a:pt x="28575" y="209550"/>
                  </a:cubicBezTo>
                  <a:cubicBezTo>
                    <a:pt x="20002" y="200977"/>
                    <a:pt x="17145" y="189547"/>
                    <a:pt x="18097" y="174308"/>
                  </a:cubicBezTo>
                  <a:lnTo>
                    <a:pt x="26670" y="79057"/>
                  </a:lnTo>
                  <a:close/>
                </a:path>
              </a:pathLst>
            </a:custGeom>
            <a:solidFill>
              <a:srgbClr val="FFFFFF"/>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94655643-5E25-4A6E-B76C-612CA44C6996}"/>
                </a:ext>
              </a:extLst>
            </p:cNvPr>
            <p:cNvSpPr/>
            <p:nvPr/>
          </p:nvSpPr>
          <p:spPr>
            <a:xfrm>
              <a:off x="7102792" y="3341369"/>
              <a:ext cx="137334" cy="243840"/>
            </a:xfrm>
            <a:custGeom>
              <a:avLst/>
              <a:gdLst>
                <a:gd name="connsiteX0" fmla="*/ 102870 w 137334"/>
                <a:gd name="connsiteY0" fmla="*/ 242888 h 243840"/>
                <a:gd name="connsiteX1" fmla="*/ 113347 w 137334"/>
                <a:gd name="connsiteY1" fmla="*/ 130493 h 243840"/>
                <a:gd name="connsiteX2" fmla="*/ 105727 w 137334"/>
                <a:gd name="connsiteY2" fmla="*/ 108585 h 243840"/>
                <a:gd name="connsiteX3" fmla="*/ 81915 w 137334"/>
                <a:gd name="connsiteY3" fmla="*/ 100965 h 243840"/>
                <a:gd name="connsiteX4" fmla="*/ 63817 w 137334"/>
                <a:gd name="connsiteY4" fmla="*/ 104775 h 243840"/>
                <a:gd name="connsiteX5" fmla="*/ 48577 w 137334"/>
                <a:gd name="connsiteY5" fmla="*/ 116205 h 243840"/>
                <a:gd name="connsiteX6" fmla="*/ 38100 w 137334"/>
                <a:gd name="connsiteY6" fmla="*/ 133350 h 243840"/>
                <a:gd name="connsiteX7" fmla="*/ 32385 w 137334"/>
                <a:gd name="connsiteY7" fmla="*/ 155258 h 243840"/>
                <a:gd name="connsiteX8" fmla="*/ 24765 w 137334"/>
                <a:gd name="connsiteY8" fmla="*/ 243840 h 243840"/>
                <a:gd name="connsiteX9" fmla="*/ 0 w 137334"/>
                <a:gd name="connsiteY9" fmla="*/ 243840 h 243840"/>
                <a:gd name="connsiteX10" fmla="*/ 20955 w 137334"/>
                <a:gd name="connsiteY10" fmla="*/ 0 h 243840"/>
                <a:gd name="connsiteX11" fmla="*/ 45720 w 137334"/>
                <a:gd name="connsiteY11" fmla="*/ 0 h 243840"/>
                <a:gd name="connsiteX12" fmla="*/ 36195 w 137334"/>
                <a:gd name="connsiteY12" fmla="*/ 109538 h 243840"/>
                <a:gd name="connsiteX13" fmla="*/ 92392 w 137334"/>
                <a:gd name="connsiteY13" fmla="*/ 80010 h 243840"/>
                <a:gd name="connsiteX14" fmla="*/ 126682 w 137334"/>
                <a:gd name="connsiteY14" fmla="*/ 92393 h 243840"/>
                <a:gd name="connsiteX15" fmla="*/ 137160 w 137334"/>
                <a:gd name="connsiteY15" fmla="*/ 128588 h 243840"/>
                <a:gd name="connsiteX16" fmla="*/ 126682 w 137334"/>
                <a:gd name="connsiteY16" fmla="*/ 243840 h 243840"/>
                <a:gd name="connsiteX17" fmla="*/ 102870 w 137334"/>
                <a:gd name="connsiteY1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334" h="243840">
                  <a:moveTo>
                    <a:pt x="102870" y="242888"/>
                  </a:moveTo>
                  <a:lnTo>
                    <a:pt x="113347" y="130493"/>
                  </a:lnTo>
                  <a:cubicBezTo>
                    <a:pt x="114300" y="120968"/>
                    <a:pt x="111442" y="113348"/>
                    <a:pt x="105727" y="108585"/>
                  </a:cubicBezTo>
                  <a:cubicBezTo>
                    <a:pt x="100013" y="103823"/>
                    <a:pt x="92392" y="100965"/>
                    <a:pt x="81915" y="100965"/>
                  </a:cubicBezTo>
                  <a:cubicBezTo>
                    <a:pt x="75247" y="100965"/>
                    <a:pt x="69532" y="101918"/>
                    <a:pt x="63817" y="104775"/>
                  </a:cubicBezTo>
                  <a:cubicBezTo>
                    <a:pt x="58102" y="107633"/>
                    <a:pt x="53340" y="111443"/>
                    <a:pt x="48577" y="116205"/>
                  </a:cubicBezTo>
                  <a:cubicBezTo>
                    <a:pt x="43815" y="120968"/>
                    <a:pt x="40957" y="126683"/>
                    <a:pt x="38100" y="133350"/>
                  </a:cubicBezTo>
                  <a:cubicBezTo>
                    <a:pt x="35242" y="140018"/>
                    <a:pt x="33338" y="146685"/>
                    <a:pt x="32385" y="155258"/>
                  </a:cubicBezTo>
                  <a:lnTo>
                    <a:pt x="24765" y="243840"/>
                  </a:lnTo>
                  <a:lnTo>
                    <a:pt x="0" y="243840"/>
                  </a:lnTo>
                  <a:lnTo>
                    <a:pt x="20955" y="0"/>
                  </a:lnTo>
                  <a:lnTo>
                    <a:pt x="45720" y="0"/>
                  </a:lnTo>
                  <a:lnTo>
                    <a:pt x="36195" y="109538"/>
                  </a:lnTo>
                  <a:cubicBezTo>
                    <a:pt x="49530" y="89535"/>
                    <a:pt x="67627" y="80010"/>
                    <a:pt x="92392" y="80010"/>
                  </a:cubicBezTo>
                  <a:cubicBezTo>
                    <a:pt x="107632" y="80010"/>
                    <a:pt x="119063" y="83820"/>
                    <a:pt x="126682" y="92393"/>
                  </a:cubicBezTo>
                  <a:cubicBezTo>
                    <a:pt x="135255" y="100965"/>
                    <a:pt x="138113" y="113348"/>
                    <a:pt x="137160" y="128588"/>
                  </a:cubicBezTo>
                  <a:lnTo>
                    <a:pt x="126682" y="243840"/>
                  </a:lnTo>
                  <a:lnTo>
                    <a:pt x="102870" y="243840"/>
                  </a:lnTo>
                  <a:close/>
                </a:path>
              </a:pathLst>
            </a:custGeom>
            <a:solidFill>
              <a:srgbClr val="FFFFFF"/>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8A51B193-9B75-4DEF-832A-E6A4E0D7FE19}"/>
                </a:ext>
              </a:extLst>
            </p:cNvPr>
            <p:cNvSpPr/>
            <p:nvPr/>
          </p:nvSpPr>
          <p:spPr>
            <a:xfrm>
              <a:off x="7260439" y="3419475"/>
              <a:ext cx="129531" cy="166687"/>
            </a:xfrm>
            <a:custGeom>
              <a:avLst/>
              <a:gdLst>
                <a:gd name="connsiteX0" fmla="*/ 70953 w 129531"/>
                <a:gd name="connsiteY0" fmla="*/ 21907 h 166687"/>
                <a:gd name="connsiteX1" fmla="*/ 27138 w 129531"/>
                <a:gd name="connsiteY1" fmla="*/ 72390 h 166687"/>
                <a:gd name="connsiteX2" fmla="*/ 106195 w 129531"/>
                <a:gd name="connsiteY2" fmla="*/ 72390 h 166687"/>
                <a:gd name="connsiteX3" fmla="*/ 70953 w 129531"/>
                <a:gd name="connsiteY3" fmla="*/ 21907 h 166687"/>
                <a:gd name="connsiteX4" fmla="*/ 69048 w 129531"/>
                <a:gd name="connsiteY4" fmla="*/ 166688 h 166687"/>
                <a:gd name="connsiteX5" fmla="*/ 13803 w 129531"/>
                <a:gd name="connsiteY5" fmla="*/ 146685 h 166687"/>
                <a:gd name="connsiteX6" fmla="*/ 468 w 129531"/>
                <a:gd name="connsiteY6" fmla="*/ 83820 h 166687"/>
                <a:gd name="connsiteX7" fmla="*/ 22375 w 129531"/>
                <a:gd name="connsiteY7" fmla="*/ 21907 h 166687"/>
                <a:gd name="connsiteX8" fmla="*/ 71905 w 129531"/>
                <a:gd name="connsiteY8" fmla="*/ 0 h 166687"/>
                <a:gd name="connsiteX9" fmla="*/ 117625 w 129531"/>
                <a:gd name="connsiteY9" fmla="*/ 20955 h 166687"/>
                <a:gd name="connsiteX10" fmla="*/ 129055 w 129531"/>
                <a:gd name="connsiteY10" fmla="*/ 82868 h 166687"/>
                <a:gd name="connsiteX11" fmla="*/ 128103 w 129531"/>
                <a:gd name="connsiteY11" fmla="*/ 93345 h 166687"/>
                <a:gd name="connsiteX12" fmla="*/ 24280 w 129531"/>
                <a:gd name="connsiteY12" fmla="*/ 93345 h 166687"/>
                <a:gd name="connsiteX13" fmla="*/ 34758 w 129531"/>
                <a:gd name="connsiteY13" fmla="*/ 131445 h 166687"/>
                <a:gd name="connsiteX14" fmla="*/ 70953 w 129531"/>
                <a:gd name="connsiteY14" fmla="*/ 142875 h 166687"/>
                <a:gd name="connsiteX15" fmla="*/ 93813 w 129531"/>
                <a:gd name="connsiteY15" fmla="*/ 140018 h 166687"/>
                <a:gd name="connsiteX16" fmla="*/ 114768 w 129531"/>
                <a:gd name="connsiteY16" fmla="*/ 129540 h 166687"/>
                <a:gd name="connsiteX17" fmla="*/ 123340 w 129531"/>
                <a:gd name="connsiteY17" fmla="*/ 149543 h 166687"/>
                <a:gd name="connsiteX18" fmla="*/ 69048 w 129531"/>
                <a:gd name="connsiteY18" fmla="*/ 166688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531" h="166687">
                  <a:moveTo>
                    <a:pt x="70953" y="21907"/>
                  </a:moveTo>
                  <a:cubicBezTo>
                    <a:pt x="46188" y="21907"/>
                    <a:pt x="31900" y="39053"/>
                    <a:pt x="27138" y="72390"/>
                  </a:cubicBezTo>
                  <a:lnTo>
                    <a:pt x="106195" y="72390"/>
                  </a:lnTo>
                  <a:cubicBezTo>
                    <a:pt x="107148" y="39053"/>
                    <a:pt x="94765" y="21907"/>
                    <a:pt x="70953" y="21907"/>
                  </a:cubicBezTo>
                  <a:moveTo>
                    <a:pt x="69048" y="166688"/>
                  </a:moveTo>
                  <a:cubicBezTo>
                    <a:pt x="43330" y="166688"/>
                    <a:pt x="25233" y="160020"/>
                    <a:pt x="13803" y="146685"/>
                  </a:cubicBezTo>
                  <a:cubicBezTo>
                    <a:pt x="2373" y="133350"/>
                    <a:pt x="-1437" y="112395"/>
                    <a:pt x="468" y="83820"/>
                  </a:cubicBezTo>
                  <a:cubicBezTo>
                    <a:pt x="2373" y="57150"/>
                    <a:pt x="9993" y="36195"/>
                    <a:pt x="22375" y="21907"/>
                  </a:cubicBezTo>
                  <a:cubicBezTo>
                    <a:pt x="34758" y="7620"/>
                    <a:pt x="50950" y="0"/>
                    <a:pt x="71905" y="0"/>
                  </a:cubicBezTo>
                  <a:cubicBezTo>
                    <a:pt x="92860" y="0"/>
                    <a:pt x="108100" y="6668"/>
                    <a:pt x="117625" y="20955"/>
                  </a:cubicBezTo>
                  <a:cubicBezTo>
                    <a:pt x="127150" y="35243"/>
                    <a:pt x="130960" y="56197"/>
                    <a:pt x="129055" y="82868"/>
                  </a:cubicBezTo>
                  <a:lnTo>
                    <a:pt x="128103" y="93345"/>
                  </a:lnTo>
                  <a:lnTo>
                    <a:pt x="24280" y="93345"/>
                  </a:lnTo>
                  <a:cubicBezTo>
                    <a:pt x="24280" y="111443"/>
                    <a:pt x="27138" y="123825"/>
                    <a:pt x="34758" y="131445"/>
                  </a:cubicBezTo>
                  <a:cubicBezTo>
                    <a:pt x="42378" y="139065"/>
                    <a:pt x="54760" y="142875"/>
                    <a:pt x="70953" y="142875"/>
                  </a:cubicBezTo>
                  <a:cubicBezTo>
                    <a:pt x="79525" y="142875"/>
                    <a:pt x="87145" y="141923"/>
                    <a:pt x="93813" y="140018"/>
                  </a:cubicBezTo>
                  <a:cubicBezTo>
                    <a:pt x="100480" y="138113"/>
                    <a:pt x="107148" y="134302"/>
                    <a:pt x="114768" y="129540"/>
                  </a:cubicBezTo>
                  <a:lnTo>
                    <a:pt x="123340" y="149543"/>
                  </a:lnTo>
                  <a:cubicBezTo>
                    <a:pt x="107148" y="161925"/>
                    <a:pt x="89050" y="166688"/>
                    <a:pt x="69048" y="166688"/>
                  </a:cubicBezTo>
                </a:path>
              </a:pathLst>
            </a:custGeom>
            <a:solidFill>
              <a:srgbClr val="FFFFFF"/>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5325535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CC2D83-7C63-314E-898C-5B9E7E90E5E2}"/>
              </a:ext>
            </a:extLst>
          </p:cNvPr>
          <p:cNvSpPr/>
          <p:nvPr userDrawn="1"/>
        </p:nvSpPr>
        <p:spPr>
          <a:xfrm>
            <a:off x="0" y="1"/>
            <a:ext cx="12192000" cy="6571281"/>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 name="Rectangle 4">
            <a:extLst>
              <a:ext uri="{FF2B5EF4-FFF2-40B4-BE49-F238E27FC236}">
                <a16:creationId xmlns:a16="http://schemas.microsoft.com/office/drawing/2014/main" id="{CF7668A8-F6A4-F34A-AD06-1B9F67DFBC6E}"/>
              </a:ext>
            </a:extLst>
          </p:cNvPr>
          <p:cNvSpPr/>
          <p:nvPr userDrawn="1"/>
        </p:nvSpPr>
        <p:spPr>
          <a:xfrm>
            <a:off x="8891338" y="1576137"/>
            <a:ext cx="3300663" cy="4944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 name="Rectangle 10">
            <a:extLst>
              <a:ext uri="{FF2B5EF4-FFF2-40B4-BE49-F238E27FC236}">
                <a16:creationId xmlns:a16="http://schemas.microsoft.com/office/drawing/2014/main" id="{10204A0B-A93A-D248-8ABB-BFCFB1934717}"/>
              </a:ext>
            </a:extLst>
          </p:cNvPr>
          <p:cNvSpPr/>
          <p:nvPr userDrawn="1"/>
        </p:nvSpPr>
        <p:spPr>
          <a:xfrm>
            <a:off x="9298603" y="6606601"/>
            <a:ext cx="2893399" cy="251401"/>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4" name="Straight Connector 3">
            <a:extLst>
              <a:ext uri="{FF2B5EF4-FFF2-40B4-BE49-F238E27FC236}">
                <a16:creationId xmlns:a16="http://schemas.microsoft.com/office/drawing/2014/main" id="{F2A9556A-E342-BF48-BFE8-9E91646B2EAC}"/>
              </a:ext>
            </a:extLst>
          </p:cNvPr>
          <p:cNvCxnSpPr>
            <a:cxnSpLocks/>
          </p:cNvCxnSpPr>
          <p:nvPr userDrawn="1"/>
        </p:nvCxnSpPr>
        <p:spPr>
          <a:xfrm>
            <a:off x="8880529" y="0"/>
            <a:ext cx="0" cy="7005235"/>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E8877-F626-0346-BD51-8242C59CFE65}"/>
              </a:ext>
            </a:extLst>
          </p:cNvPr>
          <p:cNvCxnSpPr>
            <a:cxnSpLocks/>
          </p:cNvCxnSpPr>
          <p:nvPr userDrawn="1"/>
        </p:nvCxnSpPr>
        <p:spPr>
          <a:xfrm>
            <a:off x="0" y="1578244"/>
            <a:ext cx="12192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E13474-3F90-8F42-88CC-C69AC903C513}"/>
              </a:ext>
            </a:extLst>
          </p:cNvPr>
          <p:cNvCxnSpPr>
            <a:cxnSpLocks/>
          </p:cNvCxnSpPr>
          <p:nvPr userDrawn="1"/>
        </p:nvCxnSpPr>
        <p:spPr>
          <a:xfrm>
            <a:off x="0" y="6504123"/>
            <a:ext cx="12192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9740A044-86F7-9C4B-B66D-7CF9A854DE5C}"/>
              </a:ext>
            </a:extLst>
          </p:cNvPr>
          <p:cNvSpPr>
            <a:spLocks noGrp="1"/>
          </p:cNvSpPr>
          <p:nvPr>
            <p:ph type="title"/>
          </p:nvPr>
        </p:nvSpPr>
        <p:spPr>
          <a:xfrm>
            <a:off x="803843" y="2759336"/>
            <a:ext cx="4492440" cy="2251835"/>
          </a:xfrm>
          <a:prstGeom prst="rect">
            <a:avLst/>
          </a:prstGeo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1B26346D-1957-2B4E-86C7-4F703E346A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1057"/>
          <a:stretch/>
        </p:blipFill>
        <p:spPr>
          <a:xfrm>
            <a:off x="9129059" y="161366"/>
            <a:ext cx="2901576" cy="1137399"/>
          </a:xfrm>
          <a:prstGeom prst="rect">
            <a:avLst/>
          </a:prstGeom>
        </p:spPr>
      </p:pic>
    </p:spTree>
    <p:extLst>
      <p:ext uri="{BB962C8B-B14F-4D97-AF65-F5344CB8AC3E}">
        <p14:creationId xmlns:p14="http://schemas.microsoft.com/office/powerpoint/2010/main" val="298701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darkblue_section_Photo">
    <p:bg>
      <p:bgPr>
        <a:solidFill>
          <a:schemeClr val="bg1"/>
        </a:solidFill>
        <a:effectLst/>
      </p:bgPr>
    </p:bg>
    <p:spTree>
      <p:nvGrpSpPr>
        <p:cNvPr id="1" name=""/>
        <p:cNvGrpSpPr/>
        <p:nvPr/>
      </p:nvGrpSpPr>
      <p:grpSpPr>
        <a:xfrm>
          <a:off x="0" y="0"/>
          <a:ext cx="0" cy="0"/>
          <a:chOff x="0" y="0"/>
          <a:chExt cx="0" cy="0"/>
        </a:xfrm>
      </p:grpSpPr>
      <p:pic>
        <p:nvPicPr>
          <p:cNvPr id="21" name="Picture 20" descr="A person sitting at a table using a computer&#10;&#10;Description automatically generated">
            <a:extLst>
              <a:ext uri="{FF2B5EF4-FFF2-40B4-BE49-F238E27FC236}">
                <a16:creationId xmlns:a16="http://schemas.microsoft.com/office/drawing/2014/main" id="{894AF37D-1908-714D-970A-3831C2B176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57412" y="1"/>
            <a:ext cx="4034589" cy="5811252"/>
          </a:xfrm>
          <a:prstGeom prst="rect">
            <a:avLst/>
          </a:prstGeom>
        </p:spPr>
      </p:pic>
      <p:cxnSp>
        <p:nvCxnSpPr>
          <p:cNvPr id="20" name="Straight Connector 19"/>
          <p:cNvCxnSpPr>
            <a:cxnSpLocks/>
          </p:cNvCxnSpPr>
          <p:nvPr userDrawn="1"/>
        </p:nvCxnSpPr>
        <p:spPr>
          <a:xfrm flipV="1">
            <a:off x="8160245" y="-14288"/>
            <a:ext cx="0" cy="6581459"/>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0" y="5805629"/>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56AA0DA-3213-0240-A07A-073C611C6DBE}"/>
              </a:ext>
            </a:extLst>
          </p:cNvPr>
          <p:cNvSpPr>
            <a:spLocks noGrp="1"/>
          </p:cNvSpPr>
          <p:nvPr>
            <p:ph type="title"/>
          </p:nvPr>
        </p:nvSpPr>
        <p:spPr>
          <a:xfrm>
            <a:off x="479613" y="2036098"/>
            <a:ext cx="7586703" cy="1894829"/>
          </a:xfrm>
          <a:prstGeom prst="rect">
            <a:avLst/>
          </a:prstGeom>
        </p:spPr>
        <p:txBody>
          <a:bodyPr>
            <a:normAutofit/>
          </a:bodyPr>
          <a:lstStyle>
            <a:lvl1pPr>
              <a:defRPr sz="4400" b="0" i="0">
                <a:solidFill>
                  <a:schemeClr val="accent1"/>
                </a:solidFill>
                <a:latin typeface="Taub Sans" pitchFamily="2" charset="0"/>
                <a:ea typeface="Taub Sans" pitchFamily="2" charset="0"/>
              </a:defRPr>
            </a:lvl1pPr>
          </a:lstStyle>
          <a:p>
            <a:r>
              <a:rPr lang="en-US" dirty="0"/>
              <a:t>Click to edit Master title style</a:t>
            </a:r>
          </a:p>
        </p:txBody>
      </p:sp>
    </p:spTree>
    <p:extLst>
      <p:ext uri="{BB962C8B-B14F-4D97-AF65-F5344CB8AC3E}">
        <p14:creationId xmlns:p14="http://schemas.microsoft.com/office/powerpoint/2010/main" val="308958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arkblue_section_Photo">
    <p:bg>
      <p:bgPr>
        <a:solidFill>
          <a:schemeClr val="bg1"/>
        </a:solidFill>
        <a:effectLst/>
      </p:bgPr>
    </p:bg>
    <p:spTree>
      <p:nvGrpSpPr>
        <p:cNvPr id="1" name=""/>
        <p:cNvGrpSpPr/>
        <p:nvPr/>
      </p:nvGrpSpPr>
      <p:grpSpPr>
        <a:xfrm>
          <a:off x="0" y="0"/>
          <a:ext cx="0" cy="0"/>
          <a:chOff x="0" y="0"/>
          <a:chExt cx="0" cy="0"/>
        </a:xfrm>
      </p:grpSpPr>
      <p:pic>
        <p:nvPicPr>
          <p:cNvPr id="4" name="Picture 3" descr="A person sitting at a table using a computer&#10;&#10;Description automatically generated">
            <a:extLst>
              <a:ext uri="{FF2B5EF4-FFF2-40B4-BE49-F238E27FC236}">
                <a16:creationId xmlns:a16="http://schemas.microsoft.com/office/drawing/2014/main" id="{F5221815-893A-3A48-BDE7-B8F12BF667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56448" y="0"/>
            <a:ext cx="4046623" cy="5811253"/>
          </a:xfrm>
          <a:prstGeom prst="rect">
            <a:avLst/>
          </a:prstGeom>
        </p:spPr>
      </p:pic>
      <p:cxnSp>
        <p:nvCxnSpPr>
          <p:cNvPr id="20" name="Straight Connector 19"/>
          <p:cNvCxnSpPr>
            <a:cxnSpLocks/>
          </p:cNvCxnSpPr>
          <p:nvPr userDrawn="1"/>
        </p:nvCxnSpPr>
        <p:spPr>
          <a:xfrm flipV="1">
            <a:off x="8156448" y="-57342"/>
            <a:ext cx="0" cy="6621915"/>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0" y="5805629"/>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56AA0DA-3213-0240-A07A-073C611C6DBE}"/>
              </a:ext>
            </a:extLst>
          </p:cNvPr>
          <p:cNvSpPr>
            <a:spLocks noGrp="1"/>
          </p:cNvSpPr>
          <p:nvPr>
            <p:ph type="title"/>
          </p:nvPr>
        </p:nvSpPr>
        <p:spPr>
          <a:xfrm>
            <a:off x="479613" y="2036098"/>
            <a:ext cx="7586703" cy="1894829"/>
          </a:xfrm>
          <a:prstGeom prst="rect">
            <a:avLst/>
          </a:prstGeom>
        </p:spPr>
        <p:txBody>
          <a:bodyPr>
            <a:normAutofit/>
          </a:bodyPr>
          <a:lstStyle>
            <a:lvl1pPr>
              <a:defRPr sz="4400" b="0" i="0">
                <a:solidFill>
                  <a:schemeClr val="accent1"/>
                </a:solidFill>
                <a:latin typeface="Taub Sans" pitchFamily="2" charset="0"/>
                <a:ea typeface="Taub Sans" pitchFamily="2" charset="0"/>
              </a:defRPr>
            </a:lvl1pPr>
          </a:lstStyle>
          <a:p>
            <a:r>
              <a:rPr lang="en-US" dirty="0"/>
              <a:t>Click to edit Master title style</a:t>
            </a:r>
          </a:p>
        </p:txBody>
      </p:sp>
    </p:spTree>
    <p:extLst>
      <p:ext uri="{BB962C8B-B14F-4D97-AF65-F5344CB8AC3E}">
        <p14:creationId xmlns:p14="http://schemas.microsoft.com/office/powerpoint/2010/main" val="11461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darkblue_section_Phot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3BEB1-92E2-FF40-8236-78AAD08829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56773" y="0"/>
            <a:ext cx="4035228" cy="5805627"/>
          </a:xfrm>
          <a:prstGeom prst="rect">
            <a:avLst/>
          </a:prstGeom>
        </p:spPr>
      </p:pic>
      <p:cxnSp>
        <p:nvCxnSpPr>
          <p:cNvPr id="20" name="Straight Connector 19"/>
          <p:cNvCxnSpPr>
            <a:cxnSpLocks/>
          </p:cNvCxnSpPr>
          <p:nvPr userDrawn="1"/>
        </p:nvCxnSpPr>
        <p:spPr>
          <a:xfrm flipH="1" flipV="1">
            <a:off x="8154395" y="-42885"/>
            <a:ext cx="2378" cy="6605874"/>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56AA0DA-3213-0240-A07A-073C611C6DBE}"/>
              </a:ext>
            </a:extLst>
          </p:cNvPr>
          <p:cNvSpPr>
            <a:spLocks noGrp="1"/>
          </p:cNvSpPr>
          <p:nvPr>
            <p:ph type="title"/>
          </p:nvPr>
        </p:nvSpPr>
        <p:spPr>
          <a:xfrm>
            <a:off x="479613" y="2036098"/>
            <a:ext cx="7586703" cy="1894829"/>
          </a:xfrm>
          <a:prstGeom prst="rect">
            <a:avLst/>
          </a:prstGeom>
        </p:spPr>
        <p:txBody>
          <a:bodyPr>
            <a:normAutofit/>
          </a:bodyPr>
          <a:lstStyle>
            <a:lvl1pPr>
              <a:defRPr sz="4400" b="0" i="0">
                <a:solidFill>
                  <a:schemeClr val="accent1"/>
                </a:solidFill>
                <a:latin typeface="Taub Sans" pitchFamily="2" charset="0"/>
                <a:ea typeface="Taub Sans" pitchFamily="2"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25CFCC5F-16FD-704D-9671-5E36DA94A7F4}"/>
              </a:ext>
            </a:extLst>
          </p:cNvPr>
          <p:cNvCxnSpPr/>
          <p:nvPr userDrawn="1"/>
        </p:nvCxnSpPr>
        <p:spPr>
          <a:xfrm flipH="1">
            <a:off x="0" y="5805629"/>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27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arkblue_section_Photo">
    <p:bg>
      <p:bgPr>
        <a:solidFill>
          <a:schemeClr val="bg1"/>
        </a:solidFill>
        <a:effectLst/>
      </p:bgPr>
    </p:bg>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6D82B86C-8DBE-2049-B992-51EF6F44B1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56448" y="0"/>
            <a:ext cx="4051109" cy="5811253"/>
          </a:xfrm>
          <a:prstGeom prst="rect">
            <a:avLst/>
          </a:prstGeom>
        </p:spPr>
      </p:pic>
      <p:cxnSp>
        <p:nvCxnSpPr>
          <p:cNvPr id="20" name="Straight Connector 19"/>
          <p:cNvCxnSpPr>
            <a:cxnSpLocks/>
          </p:cNvCxnSpPr>
          <p:nvPr userDrawn="1"/>
        </p:nvCxnSpPr>
        <p:spPr>
          <a:xfrm flipV="1">
            <a:off x="8156448" y="-2618"/>
            <a:ext cx="0" cy="6571396"/>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56AA0DA-3213-0240-A07A-073C611C6DBE}"/>
              </a:ext>
            </a:extLst>
          </p:cNvPr>
          <p:cNvSpPr>
            <a:spLocks noGrp="1"/>
          </p:cNvSpPr>
          <p:nvPr>
            <p:ph type="title"/>
          </p:nvPr>
        </p:nvSpPr>
        <p:spPr>
          <a:xfrm>
            <a:off x="479613" y="2036098"/>
            <a:ext cx="7586703" cy="1894829"/>
          </a:xfrm>
          <a:prstGeom prst="rect">
            <a:avLst/>
          </a:prstGeom>
        </p:spPr>
        <p:txBody>
          <a:bodyPr>
            <a:normAutofit/>
          </a:bodyPr>
          <a:lstStyle>
            <a:lvl1pPr>
              <a:defRPr sz="4400" b="0" i="0">
                <a:solidFill>
                  <a:schemeClr val="accent1"/>
                </a:solidFill>
                <a:latin typeface="Taub Sans" pitchFamily="2" charset="0"/>
                <a:ea typeface="Taub Sans" pitchFamily="2"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E692261-12E1-C448-98BA-53CDCA27CF0E}"/>
              </a:ext>
            </a:extLst>
          </p:cNvPr>
          <p:cNvCxnSpPr/>
          <p:nvPr userDrawn="1"/>
        </p:nvCxnSpPr>
        <p:spPr>
          <a:xfrm flipH="1">
            <a:off x="0" y="5805629"/>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35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blue_Section">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AFA321-400B-1343-B653-758E58A8A5CB}"/>
              </a:ext>
            </a:extLst>
          </p:cNvPr>
          <p:cNvSpPr/>
          <p:nvPr userDrawn="1"/>
        </p:nvSpPr>
        <p:spPr>
          <a:xfrm>
            <a:off x="9156032" y="5486400"/>
            <a:ext cx="3035968" cy="1371600"/>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6" name="Rectangle 5">
            <a:extLst>
              <a:ext uri="{FF2B5EF4-FFF2-40B4-BE49-F238E27FC236}">
                <a16:creationId xmlns:a16="http://schemas.microsoft.com/office/drawing/2014/main" id="{3271116B-A922-8449-8D92-D09BB5F1F95B}"/>
              </a:ext>
            </a:extLst>
          </p:cNvPr>
          <p:cNvSpPr/>
          <p:nvPr userDrawn="1"/>
        </p:nvSpPr>
        <p:spPr>
          <a:xfrm>
            <a:off x="9156032" y="2"/>
            <a:ext cx="3035968" cy="5498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1" name="Title 1">
            <a:extLst>
              <a:ext uri="{FF2B5EF4-FFF2-40B4-BE49-F238E27FC236}">
                <a16:creationId xmlns:a16="http://schemas.microsoft.com/office/drawing/2014/main" id="{956AA0DA-3213-0240-A07A-073C611C6DBE}"/>
              </a:ext>
            </a:extLst>
          </p:cNvPr>
          <p:cNvSpPr>
            <a:spLocks noGrp="1"/>
          </p:cNvSpPr>
          <p:nvPr>
            <p:ph type="title"/>
          </p:nvPr>
        </p:nvSpPr>
        <p:spPr>
          <a:xfrm>
            <a:off x="479611" y="2036098"/>
            <a:ext cx="7867564" cy="1894829"/>
          </a:xfrm>
          <a:prstGeom prst="rect">
            <a:avLst/>
          </a:prstGeom>
        </p:spPr>
        <p:txBody>
          <a:bodyPr>
            <a:normAutofit/>
          </a:bodyPr>
          <a:lstStyle>
            <a:lvl1pPr>
              <a:defRPr sz="4400" b="0" i="0">
                <a:solidFill>
                  <a:schemeClr val="accent1"/>
                </a:solidFill>
                <a:latin typeface="Taub Sans" pitchFamily="2" charset="0"/>
                <a:ea typeface="Taub Sans" pitchFamily="2" charset="0"/>
              </a:defRPr>
            </a:lvl1pPr>
          </a:lstStyle>
          <a:p>
            <a:r>
              <a:rPr lang="en-US" dirty="0"/>
              <a:t>Click to edit Master title style</a:t>
            </a:r>
          </a:p>
        </p:txBody>
      </p:sp>
      <p:cxnSp>
        <p:nvCxnSpPr>
          <p:cNvPr id="18" name="Straight Connector 17"/>
          <p:cNvCxnSpPr/>
          <p:nvPr userDrawn="1"/>
        </p:nvCxnSpPr>
        <p:spPr>
          <a:xfrm flipV="1">
            <a:off x="9157855" y="-19081"/>
            <a:ext cx="0" cy="658368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cxnSpLocks/>
          </p:cNvCxnSpPr>
          <p:nvPr userDrawn="1"/>
        </p:nvCxnSpPr>
        <p:spPr>
          <a:xfrm>
            <a:off x="-18340" y="5498433"/>
            <a:ext cx="12230427" cy="667"/>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B2B05E-696A-5F42-BABE-22C371E1A2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2860" r="11122" b="-4910"/>
          <a:stretch/>
        </p:blipFill>
        <p:spPr>
          <a:xfrm>
            <a:off x="9577295" y="5629835"/>
            <a:ext cx="2291976" cy="1091544"/>
          </a:xfrm>
          <a:prstGeom prst="rect">
            <a:avLst/>
          </a:prstGeom>
        </p:spPr>
      </p:pic>
    </p:spTree>
    <p:extLst>
      <p:ext uri="{BB962C8B-B14F-4D97-AF65-F5344CB8AC3E}">
        <p14:creationId xmlns:p14="http://schemas.microsoft.com/office/powerpoint/2010/main" val="414068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Objectives_blu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45B1AE-9794-CA4C-9533-C5093B28B73D}"/>
              </a:ext>
            </a:extLst>
          </p:cNvPr>
          <p:cNvSpPr/>
          <p:nvPr userDrawn="1"/>
        </p:nvSpPr>
        <p:spPr>
          <a:xfrm>
            <a:off x="9805852" y="2"/>
            <a:ext cx="2027560" cy="3251743"/>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0" name="Title 1">
            <a:extLst>
              <a:ext uri="{FF2B5EF4-FFF2-40B4-BE49-F238E27FC236}">
                <a16:creationId xmlns:a16="http://schemas.microsoft.com/office/drawing/2014/main" id="{EC1BC8AB-25CB-D84B-8E40-8C1F8A81BC8E}"/>
              </a:ext>
            </a:extLst>
          </p:cNvPr>
          <p:cNvSpPr>
            <a:spLocks noGrp="1"/>
          </p:cNvSpPr>
          <p:nvPr userDrawn="1">
            <p:ph type="title" hasCustomPrompt="1"/>
          </p:nvPr>
        </p:nvSpPr>
        <p:spPr>
          <a:xfrm>
            <a:off x="566930" y="842172"/>
            <a:ext cx="8279511" cy="2177403"/>
          </a:xfrm>
          <a:prstGeom prst="rect">
            <a:avLst/>
          </a:prstGeom>
        </p:spPr>
        <p:txBody>
          <a:bodyPr anchor="ctr" anchorCtr="0">
            <a:normAutofit/>
          </a:bodyPr>
          <a:lstStyle>
            <a:lvl1pPr>
              <a:lnSpc>
                <a:spcPct val="90000"/>
              </a:lnSpc>
              <a:defRPr sz="4200" b="0" i="0">
                <a:solidFill>
                  <a:schemeClr val="accent1"/>
                </a:solidFill>
                <a:latin typeface="Taub Sans" pitchFamily="2" charset="0"/>
                <a:ea typeface="Taub Sans" pitchFamily="2" charset="0"/>
              </a:defRPr>
            </a:lvl1pPr>
          </a:lstStyle>
          <a:p>
            <a:r>
              <a:rPr lang="en-US" dirty="0"/>
              <a:t>Key Takeaways</a:t>
            </a:r>
          </a:p>
        </p:txBody>
      </p:sp>
      <p:cxnSp>
        <p:nvCxnSpPr>
          <p:cNvPr id="33" name="Straight Connector 32">
            <a:extLst>
              <a:ext uri="{FF2B5EF4-FFF2-40B4-BE49-F238E27FC236}">
                <a16:creationId xmlns:a16="http://schemas.microsoft.com/office/drawing/2014/main" id="{EF3502C9-14D5-1242-BFC9-B23BE43E1F6A}"/>
              </a:ext>
            </a:extLst>
          </p:cNvPr>
          <p:cNvCxnSpPr>
            <a:cxnSpLocks/>
          </p:cNvCxnSpPr>
          <p:nvPr userDrawn="1"/>
        </p:nvCxnSpPr>
        <p:spPr>
          <a:xfrm flipV="1">
            <a:off x="284027" y="-16427"/>
            <a:ext cx="0" cy="658368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DF858A-8585-CC47-8665-7614836614E6}"/>
              </a:ext>
            </a:extLst>
          </p:cNvPr>
          <p:cNvCxnSpPr/>
          <p:nvPr userDrawn="1"/>
        </p:nvCxnSpPr>
        <p:spPr>
          <a:xfrm flipV="1">
            <a:off x="9805852" y="-16323"/>
            <a:ext cx="0" cy="326390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8A5BF237-F61A-004E-A1EB-9EA0B4AA37CB}"/>
              </a:ext>
            </a:extLst>
          </p:cNvPr>
          <p:cNvSpPr>
            <a:spLocks noGrp="1"/>
          </p:cNvSpPr>
          <p:nvPr userDrawn="1">
            <p:ph idx="1" hasCustomPrompt="1"/>
          </p:nvPr>
        </p:nvSpPr>
        <p:spPr>
          <a:xfrm>
            <a:off x="566930" y="3491156"/>
            <a:ext cx="8279511" cy="2807208"/>
          </a:xfrm>
        </p:spPr>
        <p:txBody>
          <a:bodyPr>
            <a:normAutofit/>
          </a:bodyPr>
          <a:lstStyle>
            <a:lvl1pPr marL="342891" indent="-342891">
              <a:buClr>
                <a:schemeClr val="accent1"/>
              </a:buClr>
              <a:buFont typeface="Arial" panose="020B0604020202020204" pitchFamily="34" charset="0"/>
              <a:buChar char="•"/>
              <a:defRPr sz="1900" b="0" i="0">
                <a:solidFill>
                  <a:schemeClr val="tx1"/>
                </a:solidFill>
                <a:latin typeface="Taub Sans" pitchFamily="2" charset="0"/>
                <a:ea typeface="Taub Sans" pitchFamily="2" charset="0"/>
              </a:defRPr>
            </a:lvl1pPr>
            <a:lvl2pPr>
              <a:buClr>
                <a:srgbClr val="F35F20"/>
              </a:buClr>
              <a:defRPr/>
            </a:lvl2pPr>
            <a:lvl3pPr>
              <a:buClr>
                <a:srgbClr val="F35F20"/>
              </a:buClr>
              <a:defRPr/>
            </a:lvl3pPr>
            <a:lvl4pPr>
              <a:buClr>
                <a:srgbClr val="F35F20"/>
              </a:buClr>
              <a:defRPr/>
            </a:lvl4pPr>
            <a:lvl5pPr>
              <a:buClr>
                <a:srgbClr val="F35F20"/>
              </a:buClr>
              <a:defRPr/>
            </a:lvl5pPr>
          </a:lstStyle>
          <a:p>
            <a:pPr lvl="0"/>
            <a:r>
              <a:rPr lang="en-US" dirty="0"/>
              <a:t>Click to edit text</a:t>
            </a:r>
          </a:p>
        </p:txBody>
      </p:sp>
      <p:pic>
        <p:nvPicPr>
          <p:cNvPr id="11" name="Picture 10">
            <a:extLst>
              <a:ext uri="{FF2B5EF4-FFF2-40B4-BE49-F238E27FC236}">
                <a16:creationId xmlns:a16="http://schemas.microsoft.com/office/drawing/2014/main" id="{F6EE60D5-82FC-924E-B5B5-0E6C08996E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8906" r="36847" b="-4909"/>
          <a:stretch/>
        </p:blipFill>
        <p:spPr>
          <a:xfrm>
            <a:off x="10043462" y="1667435"/>
            <a:ext cx="1679207" cy="1498912"/>
          </a:xfrm>
          <a:prstGeom prst="rect">
            <a:avLst/>
          </a:prstGeom>
        </p:spPr>
      </p:pic>
      <p:sp>
        <p:nvSpPr>
          <p:cNvPr id="12" name="Rectangle 11">
            <a:extLst>
              <a:ext uri="{FF2B5EF4-FFF2-40B4-BE49-F238E27FC236}">
                <a16:creationId xmlns:a16="http://schemas.microsoft.com/office/drawing/2014/main" id="{A3501D20-B31B-744A-87A4-911B89B5E976}"/>
              </a:ext>
            </a:extLst>
          </p:cNvPr>
          <p:cNvSpPr/>
          <p:nvPr userDrawn="1"/>
        </p:nvSpPr>
        <p:spPr>
          <a:xfrm>
            <a:off x="9310254" y="6581509"/>
            <a:ext cx="2867891" cy="276492"/>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34" name="Straight Connector 33">
            <a:extLst>
              <a:ext uri="{FF2B5EF4-FFF2-40B4-BE49-F238E27FC236}">
                <a16:creationId xmlns:a16="http://schemas.microsoft.com/office/drawing/2014/main" id="{D4FE323E-42CA-9043-BA6B-A8CF4767E77D}"/>
              </a:ext>
            </a:extLst>
          </p:cNvPr>
          <p:cNvCxnSpPr>
            <a:cxnSpLocks/>
          </p:cNvCxnSpPr>
          <p:nvPr userDrawn="1"/>
        </p:nvCxnSpPr>
        <p:spPr>
          <a:xfrm flipH="1">
            <a:off x="-13855" y="3247576"/>
            <a:ext cx="12205855"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9EF4A-E027-5F41-92A2-75B069BAFB46}"/>
              </a:ext>
            </a:extLst>
          </p:cNvPr>
          <p:cNvCxnSpPr/>
          <p:nvPr userDrawn="1"/>
        </p:nvCxnSpPr>
        <p:spPr>
          <a:xfrm flipV="1">
            <a:off x="11830141" y="-18496"/>
            <a:ext cx="0" cy="658368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917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0" name="Graphic 34">
            <a:extLst>
              <a:ext uri="{FF2B5EF4-FFF2-40B4-BE49-F238E27FC236}">
                <a16:creationId xmlns:a16="http://schemas.microsoft.com/office/drawing/2014/main" id="{16B513F3-5B75-4425-A1F8-C89E2E58C683}"/>
              </a:ext>
            </a:extLst>
          </p:cNvPr>
          <p:cNvGrpSpPr>
            <a:grpSpLocks noChangeAspect="1"/>
          </p:cNvGrpSpPr>
          <p:nvPr userDrawn="1"/>
        </p:nvGrpSpPr>
        <p:grpSpPr>
          <a:xfrm>
            <a:off x="10101969" y="246271"/>
            <a:ext cx="1564059" cy="1211028"/>
            <a:chOff x="5872162" y="3869078"/>
            <a:chExt cx="1801321" cy="1394737"/>
          </a:xfrm>
          <a:solidFill>
            <a:schemeClr val="tx1"/>
          </a:solidFill>
        </p:grpSpPr>
        <p:sp>
          <p:nvSpPr>
            <p:cNvPr id="12" name="Freeform: Shape 11">
              <a:extLst>
                <a:ext uri="{FF2B5EF4-FFF2-40B4-BE49-F238E27FC236}">
                  <a16:creationId xmlns:a16="http://schemas.microsoft.com/office/drawing/2014/main" id="{F4DDC738-9964-43AB-A2D2-9072A5D1F258}"/>
                </a:ext>
              </a:extLst>
            </p:cNvPr>
            <p:cNvSpPr/>
            <p:nvPr/>
          </p:nvSpPr>
          <p:spPr>
            <a:xfrm>
              <a:off x="7431592" y="4229342"/>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637CB64-F5C2-4C68-A484-13E78C5C482B}"/>
                </a:ext>
              </a:extLst>
            </p:cNvPr>
            <p:cNvSpPr/>
            <p:nvPr/>
          </p:nvSpPr>
          <p:spPr>
            <a:xfrm>
              <a:off x="7174260" y="4229342"/>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F86FF324-3B0C-4CCF-976A-3A84464040E0}"/>
                </a:ext>
              </a:extLst>
            </p:cNvPr>
            <p:cNvSpPr/>
            <p:nvPr/>
          </p:nvSpPr>
          <p:spPr>
            <a:xfrm>
              <a:off x="7493352" y="391539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CD56AF0-4E2C-48F3-B3B8-6B2C4FE2E286}"/>
                </a:ext>
              </a:extLst>
            </p:cNvPr>
            <p:cNvSpPr/>
            <p:nvPr/>
          </p:nvSpPr>
          <p:spPr>
            <a:xfrm>
              <a:off x="7493352" y="517117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C282AD5F-6903-4F75-BAAC-9943AE948553}"/>
                </a:ext>
              </a:extLst>
            </p:cNvPr>
            <p:cNvSpPr/>
            <p:nvPr/>
          </p:nvSpPr>
          <p:spPr>
            <a:xfrm>
              <a:off x="7493352" y="4857232"/>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CC533572-80D5-4814-BB58-7EAB106AC553}"/>
                </a:ext>
              </a:extLst>
            </p:cNvPr>
            <p:cNvSpPr/>
            <p:nvPr/>
          </p:nvSpPr>
          <p:spPr>
            <a:xfrm>
              <a:off x="7431592" y="4543287"/>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ED679687-EFE7-468D-98DE-76704D71E4D3}"/>
                </a:ext>
              </a:extLst>
            </p:cNvPr>
            <p:cNvSpPr/>
            <p:nvPr/>
          </p:nvSpPr>
          <p:spPr>
            <a:xfrm>
              <a:off x="7174260" y="454328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4C4EC00-F2E3-4E74-B2FF-9BBBEE1C2423}"/>
                </a:ext>
              </a:extLst>
            </p:cNvPr>
            <p:cNvSpPr/>
            <p:nvPr/>
          </p:nvSpPr>
          <p:spPr>
            <a:xfrm>
              <a:off x="7215434"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A79055A-9C34-448E-86D6-2C37BF7C4B56}"/>
                </a:ext>
              </a:extLst>
            </p:cNvPr>
            <p:cNvSpPr/>
            <p:nvPr/>
          </p:nvSpPr>
          <p:spPr>
            <a:xfrm>
              <a:off x="7215434"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05E607E-F1A2-49D5-994C-0D390AB2423E}"/>
                </a:ext>
              </a:extLst>
            </p:cNvPr>
            <p:cNvSpPr/>
            <p:nvPr/>
          </p:nvSpPr>
          <p:spPr>
            <a:xfrm>
              <a:off x="7215434" y="517117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75381C7D-0EB5-42E2-8D71-745FF249F82F}"/>
                </a:ext>
              </a:extLst>
            </p:cNvPr>
            <p:cNvSpPr/>
            <p:nvPr/>
          </p:nvSpPr>
          <p:spPr>
            <a:xfrm>
              <a:off x="6891195"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FC0A51D4-977D-4B96-90D5-06F0312D432E}"/>
                </a:ext>
              </a:extLst>
            </p:cNvPr>
            <p:cNvSpPr/>
            <p:nvPr/>
          </p:nvSpPr>
          <p:spPr>
            <a:xfrm>
              <a:off x="6891195"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AB7033DE-E101-461F-B6B4-64E3B88D8002}"/>
                </a:ext>
              </a:extLst>
            </p:cNvPr>
            <p:cNvSpPr/>
            <p:nvPr/>
          </p:nvSpPr>
          <p:spPr>
            <a:xfrm>
              <a:off x="6891195"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04EABA3B-2A97-40E0-8573-2C78D9A603FC}"/>
                </a:ext>
              </a:extLst>
            </p:cNvPr>
            <p:cNvSpPr/>
            <p:nvPr/>
          </p:nvSpPr>
          <p:spPr>
            <a:xfrm>
              <a:off x="6891195"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785FB2C0-C319-4109-96B9-DEA3C82EEAC3}"/>
                </a:ext>
              </a:extLst>
            </p:cNvPr>
            <p:cNvSpPr/>
            <p:nvPr/>
          </p:nvSpPr>
          <p:spPr>
            <a:xfrm>
              <a:off x="6566957"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8759D5A-035C-4D9F-B2EC-6B5A6CFE77AA}"/>
                </a:ext>
              </a:extLst>
            </p:cNvPr>
            <p:cNvSpPr/>
            <p:nvPr/>
          </p:nvSpPr>
          <p:spPr>
            <a:xfrm>
              <a:off x="6566957"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85D4CD8-BBFA-4E13-A8CD-ED6F1EE6DE13}"/>
                </a:ext>
              </a:extLst>
            </p:cNvPr>
            <p:cNvSpPr/>
            <p:nvPr/>
          </p:nvSpPr>
          <p:spPr>
            <a:xfrm>
              <a:off x="6566957"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2AF8DBC-3F61-4FED-83A6-01BDE7906899}"/>
                </a:ext>
              </a:extLst>
            </p:cNvPr>
            <p:cNvSpPr/>
            <p:nvPr/>
          </p:nvSpPr>
          <p:spPr>
            <a:xfrm>
              <a:off x="6242719"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38CEEAE2-E18F-4341-92AA-73413EC67473}"/>
                </a:ext>
              </a:extLst>
            </p:cNvPr>
            <p:cNvSpPr/>
            <p:nvPr/>
          </p:nvSpPr>
          <p:spPr>
            <a:xfrm>
              <a:off x="6242719"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A235187-8045-4F49-A235-E5EB98F41D38}"/>
                </a:ext>
              </a:extLst>
            </p:cNvPr>
            <p:cNvSpPr/>
            <p:nvPr/>
          </p:nvSpPr>
          <p:spPr>
            <a:xfrm>
              <a:off x="6566957"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E447D71A-2EB0-4063-A07E-F5CB2231376E}"/>
                </a:ext>
              </a:extLst>
            </p:cNvPr>
            <p:cNvSpPr/>
            <p:nvPr/>
          </p:nvSpPr>
          <p:spPr>
            <a:xfrm>
              <a:off x="6891195" y="517117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5F15B945-2339-4080-8436-A9E266D074D7}"/>
                </a:ext>
              </a:extLst>
            </p:cNvPr>
            <p:cNvSpPr/>
            <p:nvPr/>
          </p:nvSpPr>
          <p:spPr>
            <a:xfrm>
              <a:off x="6216986" y="4831499"/>
              <a:ext cx="97786" cy="92639"/>
            </a:xfrm>
            <a:custGeom>
              <a:avLst/>
              <a:gdLst>
                <a:gd name="connsiteX0" fmla="*/ 0 w 97786"/>
                <a:gd name="connsiteY0" fmla="*/ 0 h 92639"/>
                <a:gd name="connsiteX1" fmla="*/ 97786 w 97786"/>
                <a:gd name="connsiteY1" fmla="*/ 0 h 92639"/>
                <a:gd name="connsiteX2" fmla="*/ 97786 w 97786"/>
                <a:gd name="connsiteY2" fmla="*/ 92640 h 92639"/>
                <a:gd name="connsiteX3" fmla="*/ 0 w 97786"/>
                <a:gd name="connsiteY3" fmla="*/ 92640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40"/>
                  </a:lnTo>
                  <a:lnTo>
                    <a:pt x="0" y="92640"/>
                  </a:lnTo>
                  <a:close/>
                </a:path>
              </a:pathLst>
            </a:custGeom>
            <a:grpFill/>
            <a:ln w="51273"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8F1FC84-4DA0-4074-AF14-57E918DC8DF7}"/>
                </a:ext>
              </a:extLst>
            </p:cNvPr>
            <p:cNvSpPr/>
            <p:nvPr/>
          </p:nvSpPr>
          <p:spPr>
            <a:xfrm>
              <a:off x="6216986" y="5145443"/>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DB681337-F20B-4329-8C9C-74D107FE7180}"/>
                </a:ext>
              </a:extLst>
            </p:cNvPr>
            <p:cNvSpPr/>
            <p:nvPr/>
          </p:nvSpPr>
          <p:spPr>
            <a:xfrm>
              <a:off x="5897895" y="4522700"/>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9706C513-6B7C-4AB7-BF01-7DDE2B1D898A}"/>
                </a:ext>
              </a:extLst>
            </p:cNvPr>
            <p:cNvSpPr/>
            <p:nvPr/>
          </p:nvSpPr>
          <p:spPr>
            <a:xfrm>
              <a:off x="5897895" y="4203609"/>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BC4855C-5F70-476E-B7D4-5E8085D0BC04}"/>
                </a:ext>
              </a:extLst>
            </p:cNvPr>
            <p:cNvSpPr/>
            <p:nvPr/>
          </p:nvSpPr>
          <p:spPr>
            <a:xfrm>
              <a:off x="6216986" y="3889664"/>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E2D7D2E0-771E-4B83-9392-5B52827A3E2A}"/>
                </a:ext>
              </a:extLst>
            </p:cNvPr>
            <p:cNvSpPr/>
            <p:nvPr/>
          </p:nvSpPr>
          <p:spPr>
            <a:xfrm>
              <a:off x="6541224" y="5145443"/>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267503E6-29AF-4CEA-BEDF-061CFA2C9E98}"/>
                </a:ext>
              </a:extLst>
            </p:cNvPr>
            <p:cNvSpPr/>
            <p:nvPr/>
          </p:nvSpPr>
          <p:spPr>
            <a:xfrm>
              <a:off x="5872162" y="3869078"/>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F9F3DFEA-8738-494B-9584-EA91AE5D31BE}"/>
                </a:ext>
              </a:extLst>
            </p:cNvPr>
            <p:cNvSpPr/>
            <p:nvPr/>
          </p:nvSpPr>
          <p:spPr>
            <a:xfrm>
              <a:off x="5872162" y="4810912"/>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1B15226D-057F-4715-BC59-3B7D4D9E4F16}"/>
                </a:ext>
              </a:extLst>
            </p:cNvPr>
            <p:cNvSpPr/>
            <p:nvPr/>
          </p:nvSpPr>
          <p:spPr>
            <a:xfrm>
              <a:off x="5872162" y="5119710"/>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grpSp>
      <p:cxnSp>
        <p:nvCxnSpPr>
          <p:cNvPr id="26" name="Straight Connector 25">
            <a:extLst>
              <a:ext uri="{FF2B5EF4-FFF2-40B4-BE49-F238E27FC236}">
                <a16:creationId xmlns:a16="http://schemas.microsoft.com/office/drawing/2014/main" id="{7B1E6FDA-6AC4-4A4D-AB2E-70E4D56BF46F}"/>
              </a:ext>
            </a:extLst>
          </p:cNvPr>
          <p:cNvCxnSpPr>
            <a:cxnSpLocks/>
          </p:cNvCxnSpPr>
          <p:nvPr userDrawn="1"/>
        </p:nvCxnSpPr>
        <p:spPr>
          <a:xfrm flipV="1">
            <a:off x="0" y="1636296"/>
            <a:ext cx="11848064" cy="1464"/>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F905C0D-8935-3948-B00E-CF11085A7084}"/>
              </a:ext>
            </a:extLst>
          </p:cNvPr>
          <p:cNvCxnSpPr>
            <a:cxnSpLocks/>
          </p:cNvCxnSpPr>
          <p:nvPr userDrawn="1"/>
        </p:nvCxnSpPr>
        <p:spPr>
          <a:xfrm flipH="1" flipV="1">
            <a:off x="11843996" y="-11791"/>
            <a:ext cx="4068" cy="6577655"/>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FB3092-5223-8540-B82C-77CADCBC6B6D}"/>
              </a:ext>
            </a:extLst>
          </p:cNvPr>
          <p:cNvCxnSpPr/>
          <p:nvPr userDrawn="1"/>
        </p:nvCxnSpPr>
        <p:spPr>
          <a:xfrm flipV="1">
            <a:off x="9819707" y="-8160"/>
            <a:ext cx="0" cy="164592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F05476-594C-5E4F-A262-2EB9DA05600F}"/>
              </a:ext>
            </a:extLst>
          </p:cNvPr>
          <p:cNvSpPr>
            <a:spLocks noGrp="1"/>
          </p:cNvSpPr>
          <p:nvPr>
            <p:ph idx="1"/>
          </p:nvPr>
        </p:nvSpPr>
        <p:spPr>
          <a:xfrm>
            <a:off x="625644" y="1909011"/>
            <a:ext cx="9786049" cy="4221715"/>
          </a:xfrm>
        </p:spPr>
        <p:txBody>
          <a:bodyPr/>
          <a:lstStyle>
            <a:lvl1pPr marL="228594" indent="-228594">
              <a:buClr>
                <a:schemeClr val="accent1"/>
              </a:buClr>
              <a:buFont typeface="Arial" panose="020B0604020202020204" pitchFamily="34" charset="0"/>
              <a:buChar char="•"/>
              <a:defRPr>
                <a:solidFill>
                  <a:srgbClr val="121C4C"/>
                </a:solidFill>
              </a:defRPr>
            </a:lvl1pPr>
            <a:lvl2pPr marL="685783" indent="-228594">
              <a:buClr>
                <a:schemeClr val="accent1"/>
              </a:buClr>
              <a:buFont typeface="Arial" panose="020B0604020202020204" pitchFamily="34" charset="0"/>
              <a:buChar char="•"/>
              <a:defRPr>
                <a:solidFill>
                  <a:srgbClr val="121C4C"/>
                </a:solidFill>
              </a:defRPr>
            </a:lvl2pPr>
            <a:lvl3pPr marL="1142971" indent="-228594">
              <a:buClr>
                <a:schemeClr val="accent1"/>
              </a:buClr>
              <a:buFont typeface="Arial" panose="020B0604020202020204" pitchFamily="34" charset="0"/>
              <a:buChar char="•"/>
              <a:defRPr>
                <a:solidFill>
                  <a:srgbClr val="121C4C"/>
                </a:solidFill>
              </a:defRPr>
            </a:lvl3pPr>
            <a:lvl4pPr marL="1600160" indent="-228594">
              <a:buClr>
                <a:schemeClr val="accent1"/>
              </a:buClr>
              <a:buFont typeface="Arial" panose="020B0604020202020204" pitchFamily="34" charset="0"/>
              <a:buChar char="•"/>
              <a:defRPr>
                <a:solidFill>
                  <a:srgbClr val="121C4C"/>
                </a:solidFill>
              </a:defRPr>
            </a:lvl4pPr>
            <a:lvl5pPr marL="2057349" indent="-228594">
              <a:buClr>
                <a:schemeClr val="accent1"/>
              </a:buClr>
              <a:buFont typeface="Arial" panose="020B0604020202020204" pitchFamily="34" charset="0"/>
              <a:buChar char="•"/>
              <a:defRPr>
                <a:solidFill>
                  <a:srgbClr val="121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071756AB-450C-AF4A-9DA0-E7B05D068390}"/>
              </a:ext>
            </a:extLst>
          </p:cNvPr>
          <p:cNvCxnSpPr>
            <a:cxnSpLocks/>
          </p:cNvCxnSpPr>
          <p:nvPr userDrawn="1"/>
        </p:nvCxnSpPr>
        <p:spPr>
          <a:xfrm>
            <a:off x="320841" y="1636296"/>
            <a:ext cx="0" cy="4929568"/>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4BE42B70-7045-8749-BB29-5D7EAFCD4364}"/>
              </a:ext>
            </a:extLst>
          </p:cNvPr>
          <p:cNvSpPr>
            <a:spLocks noGrp="1"/>
          </p:cNvSpPr>
          <p:nvPr>
            <p:ph type="title"/>
          </p:nvPr>
        </p:nvSpPr>
        <p:spPr>
          <a:xfrm>
            <a:off x="625644" y="383057"/>
            <a:ext cx="9043013" cy="1044692"/>
          </a:xfrm>
          <a:prstGeom prst="rect">
            <a:avLst/>
          </a:prstGeom>
        </p:spPr>
        <p:txBody>
          <a:bodyPr anchor="ctr">
            <a:normAutofit/>
          </a:bodyPr>
          <a:lstStyle>
            <a:lvl1pPr>
              <a:defRPr sz="4200" b="0" i="0">
                <a:solidFill>
                  <a:schemeClr val="accent1"/>
                </a:solidFill>
                <a:latin typeface="Taub Sans" pitchFamily="2" charset="0"/>
                <a:ea typeface="Taub Sans" pitchFamily="2" charset="0"/>
              </a:defRPr>
            </a:lvl1pPr>
          </a:lstStyle>
          <a:p>
            <a:r>
              <a:rPr lang="en-US" dirty="0"/>
              <a:t>Click to edit Master title style</a:t>
            </a:r>
          </a:p>
        </p:txBody>
      </p:sp>
      <p:sp>
        <p:nvSpPr>
          <p:cNvPr id="24" name="TextBox 23" hidden="1">
            <a:extLst>
              <a:ext uri="{FF2B5EF4-FFF2-40B4-BE49-F238E27FC236}">
                <a16:creationId xmlns:a16="http://schemas.microsoft.com/office/drawing/2014/main" id="{3F81D4E3-6829-DC42-83C5-A90D7F5F88BC}"/>
              </a:ext>
            </a:extLst>
          </p:cNvPr>
          <p:cNvSpPr txBox="1"/>
          <p:nvPr userDrawn="1"/>
        </p:nvSpPr>
        <p:spPr>
          <a:xfrm>
            <a:off x="0" y="6530778"/>
            <a:ext cx="12192000" cy="232575"/>
          </a:xfrm>
          <a:prstGeom prst="rect">
            <a:avLst/>
          </a:prstGeom>
          <a:noFill/>
        </p:spPr>
        <p:txBody>
          <a:bodyPr wrap="square" lIns="77925" tIns="38963" rIns="77925" bIns="38963" rtlCol="0">
            <a:spAutoFit/>
          </a:bodyPr>
          <a:lstStyle/>
          <a:p>
            <a:pPr algn="ctr"/>
            <a:fld id="{D79FCBA7-D3FA-41C7-8C44-48835D5471AF}" type="slidenum">
              <a:rPr lang="en-US" sz="1000" b="0" i="0" smtClean="0">
                <a:solidFill>
                  <a:schemeClr val="bg1"/>
                </a:solidFill>
                <a:latin typeface="Taub Sans 110" pitchFamily="2" charset="0"/>
              </a:rPr>
              <a:pPr algn="ctr"/>
              <a:t>‹#›</a:t>
            </a:fld>
            <a:endParaRPr lang="en-US" sz="1000" b="0" i="0" dirty="0">
              <a:solidFill>
                <a:schemeClr val="bg1"/>
              </a:solidFill>
              <a:latin typeface="Taub Sans 110" pitchFamily="2" charset="0"/>
            </a:endParaRPr>
          </a:p>
        </p:txBody>
      </p:sp>
    </p:spTree>
    <p:extLst>
      <p:ext uri="{BB962C8B-B14F-4D97-AF65-F5344CB8AC3E}">
        <p14:creationId xmlns:p14="http://schemas.microsoft.com/office/powerpoint/2010/main" val="28104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verse 1 section_Title and Content">
    <p:bg>
      <p:bgRef idx="1001">
        <a:schemeClr val="bg1"/>
      </p:bgRef>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7B1E6FDA-6AC4-4A4D-AB2E-70E4D56BF46F}"/>
              </a:ext>
            </a:extLst>
          </p:cNvPr>
          <p:cNvCxnSpPr>
            <a:cxnSpLocks/>
          </p:cNvCxnSpPr>
          <p:nvPr userDrawn="1"/>
        </p:nvCxnSpPr>
        <p:spPr>
          <a:xfrm>
            <a:off x="1" y="1636295"/>
            <a:ext cx="11848063" cy="0"/>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F905C0D-8935-3948-B00E-CF11085A7084}"/>
              </a:ext>
            </a:extLst>
          </p:cNvPr>
          <p:cNvCxnSpPr/>
          <p:nvPr userDrawn="1"/>
        </p:nvCxnSpPr>
        <p:spPr>
          <a:xfrm flipV="1">
            <a:off x="11843996" y="-11792"/>
            <a:ext cx="0" cy="6616779"/>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FB3092-5223-8540-B82C-77CADCBC6B6D}"/>
              </a:ext>
            </a:extLst>
          </p:cNvPr>
          <p:cNvCxnSpPr/>
          <p:nvPr userDrawn="1"/>
        </p:nvCxnSpPr>
        <p:spPr>
          <a:xfrm flipV="1">
            <a:off x="9819707" y="-8160"/>
            <a:ext cx="0" cy="1645920"/>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F05476-594C-5E4F-A262-2EB9DA05600F}"/>
              </a:ext>
            </a:extLst>
          </p:cNvPr>
          <p:cNvSpPr>
            <a:spLocks noGrp="1"/>
          </p:cNvSpPr>
          <p:nvPr>
            <p:ph idx="1"/>
          </p:nvPr>
        </p:nvSpPr>
        <p:spPr>
          <a:xfrm>
            <a:off x="625644" y="1909011"/>
            <a:ext cx="9786049" cy="4221715"/>
          </a:xfrm>
        </p:spPr>
        <p:txBody>
          <a:bodyPr/>
          <a:lstStyle>
            <a:lvl1pPr marL="228594" indent="-228594">
              <a:buClr>
                <a:schemeClr val="accent1"/>
              </a:buClr>
              <a:buFont typeface="Arial" panose="020B0604020202020204" pitchFamily="34" charset="0"/>
              <a:buChar char="•"/>
              <a:defRPr>
                <a:solidFill>
                  <a:schemeClr val="tx1"/>
                </a:solidFill>
              </a:defRPr>
            </a:lvl1pPr>
            <a:lvl2pPr marL="685783" indent="-228594">
              <a:buClr>
                <a:schemeClr val="accent1"/>
              </a:buClr>
              <a:buFont typeface="Arial" panose="020B0604020202020204" pitchFamily="34" charset="0"/>
              <a:buChar char="•"/>
              <a:defRPr>
                <a:solidFill>
                  <a:schemeClr val="tx1"/>
                </a:solidFill>
              </a:defRPr>
            </a:lvl2pPr>
            <a:lvl3pPr marL="1142971" indent="-228594">
              <a:buClr>
                <a:schemeClr val="accent1"/>
              </a:buClr>
              <a:buFont typeface="Arial" panose="020B0604020202020204" pitchFamily="34" charset="0"/>
              <a:buChar char="•"/>
              <a:defRPr>
                <a:solidFill>
                  <a:schemeClr val="tx1"/>
                </a:solidFill>
              </a:defRPr>
            </a:lvl3pPr>
            <a:lvl4pPr marL="1600160" indent="-228594">
              <a:buClr>
                <a:schemeClr val="accent1"/>
              </a:buClr>
              <a:buFont typeface="Arial" panose="020B0604020202020204" pitchFamily="34" charset="0"/>
              <a:buChar char="•"/>
              <a:defRPr>
                <a:solidFill>
                  <a:schemeClr val="tx1"/>
                </a:solidFill>
              </a:defRPr>
            </a:lvl4pPr>
            <a:lvl5pPr marL="2057349" indent="-228594">
              <a:buClr>
                <a:schemeClr val="accent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071756AB-450C-AF4A-9DA0-E7B05D068390}"/>
              </a:ext>
            </a:extLst>
          </p:cNvPr>
          <p:cNvCxnSpPr/>
          <p:nvPr userDrawn="1"/>
        </p:nvCxnSpPr>
        <p:spPr>
          <a:xfrm>
            <a:off x="320841" y="1636296"/>
            <a:ext cx="0" cy="4968691"/>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4BE42B70-7045-8749-BB29-5D7EAFCD4364}"/>
              </a:ext>
            </a:extLst>
          </p:cNvPr>
          <p:cNvSpPr>
            <a:spLocks noGrp="1"/>
          </p:cNvSpPr>
          <p:nvPr>
            <p:ph type="title"/>
          </p:nvPr>
        </p:nvSpPr>
        <p:spPr>
          <a:xfrm>
            <a:off x="625644" y="383057"/>
            <a:ext cx="9043013" cy="1044692"/>
          </a:xfrm>
          <a:prstGeom prst="rect">
            <a:avLst/>
          </a:prstGeom>
        </p:spPr>
        <p:txBody>
          <a:bodyPr anchor="ctr">
            <a:normAutofit/>
          </a:bodyPr>
          <a:lstStyle>
            <a:lvl1pPr>
              <a:defRPr sz="4200" b="0" i="0">
                <a:solidFill>
                  <a:schemeClr val="tx1"/>
                </a:solidFill>
                <a:latin typeface="Taub Sans" pitchFamily="2" charset="0"/>
                <a:ea typeface="Taub Sans" pitchFamily="2" charset="0"/>
              </a:defRPr>
            </a:lvl1pPr>
          </a:lstStyle>
          <a:p>
            <a:r>
              <a:rPr lang="en-US" dirty="0"/>
              <a:t>Click to edit Master title style</a:t>
            </a:r>
          </a:p>
        </p:txBody>
      </p:sp>
      <p:sp>
        <p:nvSpPr>
          <p:cNvPr id="24" name="TextBox 23" hidden="1">
            <a:extLst>
              <a:ext uri="{FF2B5EF4-FFF2-40B4-BE49-F238E27FC236}">
                <a16:creationId xmlns:a16="http://schemas.microsoft.com/office/drawing/2014/main" id="{3F81D4E3-6829-DC42-83C5-A90D7F5F88BC}"/>
              </a:ext>
            </a:extLst>
          </p:cNvPr>
          <p:cNvSpPr txBox="1"/>
          <p:nvPr userDrawn="1"/>
        </p:nvSpPr>
        <p:spPr>
          <a:xfrm>
            <a:off x="0" y="6530778"/>
            <a:ext cx="12192000" cy="232575"/>
          </a:xfrm>
          <a:prstGeom prst="rect">
            <a:avLst/>
          </a:prstGeom>
          <a:noFill/>
        </p:spPr>
        <p:txBody>
          <a:bodyPr wrap="square" lIns="77925" tIns="38963" rIns="77925" bIns="38963" rtlCol="0">
            <a:spAutoFit/>
          </a:bodyPr>
          <a:lstStyle/>
          <a:p>
            <a:pPr algn="ctr"/>
            <a:fld id="{D79FCBA7-D3FA-41C7-8C44-48835D5471AF}" type="slidenum">
              <a:rPr lang="en-US" sz="1000" b="0" i="0" smtClean="0">
                <a:solidFill>
                  <a:schemeClr val="bg1"/>
                </a:solidFill>
                <a:latin typeface="Taub Sans 110" pitchFamily="2" charset="0"/>
              </a:rPr>
              <a:pPr algn="ctr"/>
              <a:t>‹#›</a:t>
            </a:fld>
            <a:endParaRPr lang="en-US" sz="1000" b="0" i="0" dirty="0">
              <a:solidFill>
                <a:schemeClr val="bg1"/>
              </a:solidFill>
              <a:latin typeface="Taub Sans 110" pitchFamily="2" charset="0"/>
            </a:endParaRPr>
          </a:p>
        </p:txBody>
      </p:sp>
      <p:pic>
        <p:nvPicPr>
          <p:cNvPr id="11" name="Picture 10">
            <a:extLst>
              <a:ext uri="{FF2B5EF4-FFF2-40B4-BE49-F238E27FC236}">
                <a16:creationId xmlns:a16="http://schemas.microsoft.com/office/drawing/2014/main" id="{EEBD0739-64E5-BB47-89C1-C34A870CA8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541" r="21742" b="9365"/>
          <a:stretch/>
        </p:blipFill>
        <p:spPr>
          <a:xfrm>
            <a:off x="10105307" y="161364"/>
            <a:ext cx="1620528" cy="1398493"/>
          </a:xfrm>
          <a:prstGeom prst="rect">
            <a:avLst/>
          </a:prstGeom>
        </p:spPr>
      </p:pic>
      <p:sp>
        <p:nvSpPr>
          <p:cNvPr id="10" name="Rectangle 9">
            <a:extLst>
              <a:ext uri="{FF2B5EF4-FFF2-40B4-BE49-F238E27FC236}">
                <a16:creationId xmlns:a16="http://schemas.microsoft.com/office/drawing/2014/main" id="{7835EA3B-EE74-614D-AC82-0DD223C6C8A4}"/>
              </a:ext>
            </a:extLst>
          </p:cNvPr>
          <p:cNvSpPr/>
          <p:nvPr userDrawn="1"/>
        </p:nvSpPr>
        <p:spPr>
          <a:xfrm>
            <a:off x="0" y="6565392"/>
            <a:ext cx="1219200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TextBox 11">
            <a:extLst>
              <a:ext uri="{FF2B5EF4-FFF2-40B4-BE49-F238E27FC236}">
                <a16:creationId xmlns:a16="http://schemas.microsoft.com/office/drawing/2014/main" id="{AFDFBC50-C43E-C04C-8754-DBACEB4F007D}"/>
              </a:ext>
            </a:extLst>
          </p:cNvPr>
          <p:cNvSpPr txBox="1"/>
          <p:nvPr userDrawn="1"/>
        </p:nvSpPr>
        <p:spPr>
          <a:xfrm>
            <a:off x="2" y="6638546"/>
            <a:ext cx="12191999" cy="232575"/>
          </a:xfrm>
          <a:prstGeom prst="rect">
            <a:avLst/>
          </a:prstGeom>
          <a:noFill/>
        </p:spPr>
        <p:txBody>
          <a:bodyPr wrap="square" lIns="77925" tIns="38963" rIns="77925" bIns="38963" rtlCol="0">
            <a:spAutoFit/>
          </a:bodyPr>
          <a:lstStyle/>
          <a:p>
            <a:pPr algn="ctr"/>
            <a:fld id="{D79FCBA7-D3FA-41C7-8C44-48835D5471AF}" type="slidenum">
              <a:rPr lang="en-US" sz="1000" b="0" i="0" smtClean="0">
                <a:solidFill>
                  <a:schemeClr val="bg1"/>
                </a:solidFill>
                <a:latin typeface="Taub Sans 110" pitchFamily="2" charset="0"/>
              </a:rPr>
              <a:pPr algn="ctr"/>
              <a:t>‹#›</a:t>
            </a:fld>
            <a:endParaRPr lang="en-US" sz="1000" b="0" i="0" dirty="0">
              <a:solidFill>
                <a:schemeClr val="bg1"/>
              </a:solidFill>
              <a:latin typeface="Taub Sans 110" pitchFamily="2" charset="0"/>
            </a:endParaRPr>
          </a:p>
        </p:txBody>
      </p:sp>
      <p:sp>
        <p:nvSpPr>
          <p:cNvPr id="13" name="Rectangle 12">
            <a:extLst>
              <a:ext uri="{FF2B5EF4-FFF2-40B4-BE49-F238E27FC236}">
                <a16:creationId xmlns:a16="http://schemas.microsoft.com/office/drawing/2014/main" id="{DA9BA332-B9B1-4E4F-8DEB-2DEC7E92981B}"/>
              </a:ext>
            </a:extLst>
          </p:cNvPr>
          <p:cNvSpPr/>
          <p:nvPr userDrawn="1"/>
        </p:nvSpPr>
        <p:spPr>
          <a:xfrm>
            <a:off x="482906" y="6647687"/>
            <a:ext cx="4245949" cy="215444"/>
          </a:xfrm>
          <a:prstGeom prst="rect">
            <a:avLst/>
          </a:prstGeom>
        </p:spPr>
        <p:txBody>
          <a:bodyPr wrap="square">
            <a:spAutoFit/>
          </a:bodyPr>
          <a:lstStyle/>
          <a:p>
            <a:r>
              <a:rPr lang="en-US" sz="800" b="0" i="0" kern="1200" dirty="0">
                <a:solidFill>
                  <a:schemeClr val="bg1"/>
                </a:solidFill>
                <a:effectLst/>
                <a:latin typeface="Taub Sans" pitchFamily="2" charset="77"/>
                <a:ea typeface="Taub Sans" pitchFamily="2" charset="77"/>
                <a:cs typeface="+mn-cs"/>
              </a:rPr>
              <a:t>Copyright © 2020 ADP, Inc. ADP Confidential.</a:t>
            </a:r>
          </a:p>
        </p:txBody>
      </p:sp>
      <p:grpSp>
        <p:nvGrpSpPr>
          <p:cNvPr id="16" name="Graphic 34">
            <a:extLst>
              <a:ext uri="{FF2B5EF4-FFF2-40B4-BE49-F238E27FC236}">
                <a16:creationId xmlns:a16="http://schemas.microsoft.com/office/drawing/2014/main" id="{89C45931-FFE7-47E8-93AF-527776186366}"/>
              </a:ext>
            </a:extLst>
          </p:cNvPr>
          <p:cNvGrpSpPr>
            <a:grpSpLocks noChangeAspect="1"/>
          </p:cNvGrpSpPr>
          <p:nvPr userDrawn="1"/>
        </p:nvGrpSpPr>
        <p:grpSpPr>
          <a:xfrm>
            <a:off x="10101969" y="246271"/>
            <a:ext cx="1564059" cy="1211028"/>
            <a:chOff x="5872162" y="3869078"/>
            <a:chExt cx="1801321" cy="1394737"/>
          </a:xfrm>
          <a:solidFill>
            <a:schemeClr val="accent4"/>
          </a:solidFill>
        </p:grpSpPr>
        <p:sp>
          <p:nvSpPr>
            <p:cNvPr id="19" name="Freeform: Shape 18">
              <a:extLst>
                <a:ext uri="{FF2B5EF4-FFF2-40B4-BE49-F238E27FC236}">
                  <a16:creationId xmlns:a16="http://schemas.microsoft.com/office/drawing/2014/main" id="{5DEF3837-F249-48B7-8A20-7A289A86D96E}"/>
                </a:ext>
              </a:extLst>
            </p:cNvPr>
            <p:cNvSpPr/>
            <p:nvPr/>
          </p:nvSpPr>
          <p:spPr>
            <a:xfrm>
              <a:off x="7431592" y="4229342"/>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C72FB73-ED1D-466E-88D3-BEA40ABB722F}"/>
                </a:ext>
              </a:extLst>
            </p:cNvPr>
            <p:cNvSpPr/>
            <p:nvPr/>
          </p:nvSpPr>
          <p:spPr>
            <a:xfrm>
              <a:off x="7174260" y="4229342"/>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EE51497E-E28A-4BB2-9F76-CF7B2DCDA95F}"/>
                </a:ext>
              </a:extLst>
            </p:cNvPr>
            <p:cNvSpPr/>
            <p:nvPr/>
          </p:nvSpPr>
          <p:spPr>
            <a:xfrm>
              <a:off x="7493352" y="391539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CD0D250E-FDED-4C3E-A0D5-D5509D35D83D}"/>
                </a:ext>
              </a:extLst>
            </p:cNvPr>
            <p:cNvSpPr/>
            <p:nvPr/>
          </p:nvSpPr>
          <p:spPr>
            <a:xfrm>
              <a:off x="7493352" y="517117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F7F93A6-CBB5-49EA-A908-E3570BB4B092}"/>
                </a:ext>
              </a:extLst>
            </p:cNvPr>
            <p:cNvSpPr/>
            <p:nvPr/>
          </p:nvSpPr>
          <p:spPr>
            <a:xfrm>
              <a:off x="7493352" y="4857232"/>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000C8C7-C4F6-494C-869B-B3B31AF8548C}"/>
                </a:ext>
              </a:extLst>
            </p:cNvPr>
            <p:cNvSpPr/>
            <p:nvPr/>
          </p:nvSpPr>
          <p:spPr>
            <a:xfrm>
              <a:off x="7431592" y="4543287"/>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77B8030-CE52-4F93-ABA6-3F6CD99F3B1C}"/>
                </a:ext>
              </a:extLst>
            </p:cNvPr>
            <p:cNvSpPr/>
            <p:nvPr/>
          </p:nvSpPr>
          <p:spPr>
            <a:xfrm>
              <a:off x="7174260" y="454328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C45CD80-CE97-43F8-B28F-C4E30C32F2CF}"/>
                </a:ext>
              </a:extLst>
            </p:cNvPr>
            <p:cNvSpPr/>
            <p:nvPr/>
          </p:nvSpPr>
          <p:spPr>
            <a:xfrm>
              <a:off x="7215434"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91243A9-3F6B-4387-9815-9F30FC4C4FC6}"/>
                </a:ext>
              </a:extLst>
            </p:cNvPr>
            <p:cNvSpPr/>
            <p:nvPr/>
          </p:nvSpPr>
          <p:spPr>
            <a:xfrm>
              <a:off x="7215434"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4ACE47DF-F5A1-4099-89E2-4F0CD4F6321C}"/>
                </a:ext>
              </a:extLst>
            </p:cNvPr>
            <p:cNvSpPr/>
            <p:nvPr/>
          </p:nvSpPr>
          <p:spPr>
            <a:xfrm>
              <a:off x="7215434" y="517117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ED7B8C3B-697A-45BC-89F0-8356F8896D5E}"/>
                </a:ext>
              </a:extLst>
            </p:cNvPr>
            <p:cNvSpPr/>
            <p:nvPr/>
          </p:nvSpPr>
          <p:spPr>
            <a:xfrm>
              <a:off x="6891195"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77E59B4A-8196-4C68-9359-43CBF80F78B1}"/>
                </a:ext>
              </a:extLst>
            </p:cNvPr>
            <p:cNvSpPr/>
            <p:nvPr/>
          </p:nvSpPr>
          <p:spPr>
            <a:xfrm>
              <a:off x="6891195"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484403E-0634-4D7D-B483-4993D914BED9}"/>
                </a:ext>
              </a:extLst>
            </p:cNvPr>
            <p:cNvSpPr/>
            <p:nvPr/>
          </p:nvSpPr>
          <p:spPr>
            <a:xfrm>
              <a:off x="6891195"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B66519FA-56ED-4EF6-B915-9FC229131EEA}"/>
                </a:ext>
              </a:extLst>
            </p:cNvPr>
            <p:cNvSpPr/>
            <p:nvPr/>
          </p:nvSpPr>
          <p:spPr>
            <a:xfrm>
              <a:off x="6891195"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711DB612-0DFA-420C-A9E1-EB0A514DFBC6}"/>
                </a:ext>
              </a:extLst>
            </p:cNvPr>
            <p:cNvSpPr/>
            <p:nvPr/>
          </p:nvSpPr>
          <p:spPr>
            <a:xfrm>
              <a:off x="6566957"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0893191-88CF-4E80-BF3C-6BF579A44E8D}"/>
                </a:ext>
              </a:extLst>
            </p:cNvPr>
            <p:cNvSpPr/>
            <p:nvPr/>
          </p:nvSpPr>
          <p:spPr>
            <a:xfrm>
              <a:off x="6566957"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F9D3A058-5187-4F7E-B9A9-70F2DA9148CB}"/>
                </a:ext>
              </a:extLst>
            </p:cNvPr>
            <p:cNvSpPr/>
            <p:nvPr/>
          </p:nvSpPr>
          <p:spPr>
            <a:xfrm>
              <a:off x="6566957"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115D6FC-FBC3-408D-975A-D07FC2DA9635}"/>
                </a:ext>
              </a:extLst>
            </p:cNvPr>
            <p:cNvSpPr/>
            <p:nvPr/>
          </p:nvSpPr>
          <p:spPr>
            <a:xfrm>
              <a:off x="6242719"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89AA3B13-EE03-436C-8B7D-93A7EEEA8CE5}"/>
                </a:ext>
              </a:extLst>
            </p:cNvPr>
            <p:cNvSpPr/>
            <p:nvPr/>
          </p:nvSpPr>
          <p:spPr>
            <a:xfrm>
              <a:off x="6242719" y="454328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F9589DFF-3874-4467-A9B4-D39680D2CBF0}"/>
                </a:ext>
              </a:extLst>
            </p:cNvPr>
            <p:cNvSpPr/>
            <p:nvPr/>
          </p:nvSpPr>
          <p:spPr>
            <a:xfrm>
              <a:off x="6566957" y="485723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A98EAEC6-A737-46AA-A345-C89371EAB244}"/>
                </a:ext>
              </a:extLst>
            </p:cNvPr>
            <p:cNvSpPr/>
            <p:nvPr/>
          </p:nvSpPr>
          <p:spPr>
            <a:xfrm>
              <a:off x="6891195" y="517117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AE23B32B-C5F2-4F80-88BE-B11AEA6F63AA}"/>
                </a:ext>
              </a:extLst>
            </p:cNvPr>
            <p:cNvSpPr/>
            <p:nvPr/>
          </p:nvSpPr>
          <p:spPr>
            <a:xfrm>
              <a:off x="6216986" y="4831499"/>
              <a:ext cx="97786" cy="92639"/>
            </a:xfrm>
            <a:custGeom>
              <a:avLst/>
              <a:gdLst>
                <a:gd name="connsiteX0" fmla="*/ 0 w 97786"/>
                <a:gd name="connsiteY0" fmla="*/ 0 h 92639"/>
                <a:gd name="connsiteX1" fmla="*/ 97786 w 97786"/>
                <a:gd name="connsiteY1" fmla="*/ 0 h 92639"/>
                <a:gd name="connsiteX2" fmla="*/ 97786 w 97786"/>
                <a:gd name="connsiteY2" fmla="*/ 92640 h 92639"/>
                <a:gd name="connsiteX3" fmla="*/ 0 w 97786"/>
                <a:gd name="connsiteY3" fmla="*/ 92640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40"/>
                  </a:lnTo>
                  <a:lnTo>
                    <a:pt x="0" y="92640"/>
                  </a:lnTo>
                  <a:close/>
                </a:path>
              </a:pathLst>
            </a:custGeom>
            <a:grpFill/>
            <a:ln w="51273"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5CFBC8D-218F-490D-9963-FDB3C744F67F}"/>
                </a:ext>
              </a:extLst>
            </p:cNvPr>
            <p:cNvSpPr/>
            <p:nvPr/>
          </p:nvSpPr>
          <p:spPr>
            <a:xfrm>
              <a:off x="6216986" y="5145443"/>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5FC3180C-93DC-4E6F-A422-134690432692}"/>
                </a:ext>
              </a:extLst>
            </p:cNvPr>
            <p:cNvSpPr/>
            <p:nvPr/>
          </p:nvSpPr>
          <p:spPr>
            <a:xfrm>
              <a:off x="5897895" y="4522700"/>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2F51CC17-6FE2-4FD1-9555-D8355FE94561}"/>
                </a:ext>
              </a:extLst>
            </p:cNvPr>
            <p:cNvSpPr/>
            <p:nvPr/>
          </p:nvSpPr>
          <p:spPr>
            <a:xfrm>
              <a:off x="5897895" y="4203609"/>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36F5DBB8-D64D-4BBA-851C-18D3A2DC4803}"/>
                </a:ext>
              </a:extLst>
            </p:cNvPr>
            <p:cNvSpPr/>
            <p:nvPr/>
          </p:nvSpPr>
          <p:spPr>
            <a:xfrm>
              <a:off x="6216986" y="3889664"/>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BDAF81F-3B64-42D4-AA98-B0DC61AAEE95}"/>
                </a:ext>
              </a:extLst>
            </p:cNvPr>
            <p:cNvSpPr/>
            <p:nvPr/>
          </p:nvSpPr>
          <p:spPr>
            <a:xfrm>
              <a:off x="6541224" y="5145443"/>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C392D511-9C0C-407A-A087-5480EF3016F0}"/>
                </a:ext>
              </a:extLst>
            </p:cNvPr>
            <p:cNvSpPr/>
            <p:nvPr/>
          </p:nvSpPr>
          <p:spPr>
            <a:xfrm>
              <a:off x="5872162" y="3869078"/>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9A76FBB-08FD-41F8-BE47-61F9C845F0AA}"/>
                </a:ext>
              </a:extLst>
            </p:cNvPr>
            <p:cNvSpPr/>
            <p:nvPr/>
          </p:nvSpPr>
          <p:spPr>
            <a:xfrm>
              <a:off x="5872162" y="4810912"/>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FD3083B8-97FF-4115-87EE-D6834D4C22F4}"/>
                </a:ext>
              </a:extLst>
            </p:cNvPr>
            <p:cNvSpPr/>
            <p:nvPr/>
          </p:nvSpPr>
          <p:spPr>
            <a:xfrm>
              <a:off x="5872162" y="5119710"/>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0312739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A7DE010-3F5A-7C41-869E-6A2F63582F77}"/>
              </a:ext>
            </a:extLst>
          </p:cNvPr>
          <p:cNvCxnSpPr>
            <a:cxnSpLocks/>
          </p:cNvCxnSpPr>
          <p:nvPr userDrawn="1"/>
        </p:nvCxnSpPr>
        <p:spPr>
          <a:xfrm>
            <a:off x="1" y="1636295"/>
            <a:ext cx="1184806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949D5B-2FE0-B044-94ED-E17639CB7356}"/>
              </a:ext>
            </a:extLst>
          </p:cNvPr>
          <p:cNvCxnSpPr>
            <a:cxnSpLocks/>
          </p:cNvCxnSpPr>
          <p:nvPr userDrawn="1"/>
        </p:nvCxnSpPr>
        <p:spPr>
          <a:xfrm flipH="1" flipV="1">
            <a:off x="11843996" y="-29825"/>
            <a:ext cx="4067" cy="6595473"/>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F6BE77-8E9C-6343-AEC3-BF4BFA420A3A}"/>
              </a:ext>
            </a:extLst>
          </p:cNvPr>
          <p:cNvCxnSpPr/>
          <p:nvPr userDrawn="1"/>
        </p:nvCxnSpPr>
        <p:spPr>
          <a:xfrm flipV="1">
            <a:off x="9819707" y="-11560"/>
            <a:ext cx="0" cy="1652619"/>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3F4E8607-3038-A142-938E-54791978BD76}"/>
              </a:ext>
            </a:extLst>
          </p:cNvPr>
          <p:cNvSpPr>
            <a:spLocks noGrp="1"/>
          </p:cNvSpPr>
          <p:nvPr>
            <p:ph type="title"/>
          </p:nvPr>
        </p:nvSpPr>
        <p:spPr>
          <a:xfrm>
            <a:off x="625644" y="383057"/>
            <a:ext cx="9043013" cy="1044692"/>
          </a:xfrm>
          <a:prstGeom prst="rect">
            <a:avLst/>
          </a:prstGeom>
        </p:spPr>
        <p:txBody>
          <a:bodyPr anchor="ctr">
            <a:normAutofit/>
          </a:bodyPr>
          <a:lstStyle>
            <a:lvl1pPr>
              <a:defRPr sz="4200" b="0" i="0">
                <a:solidFill>
                  <a:srgbClr val="D0271D"/>
                </a:solidFill>
                <a:latin typeface="Taub Sans" pitchFamily="2" charset="0"/>
                <a:ea typeface="Taub Sans" pitchFamily="2" charset="0"/>
              </a:defRPr>
            </a:lvl1pPr>
          </a:lstStyle>
          <a:p>
            <a:r>
              <a:rPr lang="en-US" dirty="0"/>
              <a:t>Click to edit Master title style</a:t>
            </a:r>
          </a:p>
        </p:txBody>
      </p:sp>
      <p:cxnSp>
        <p:nvCxnSpPr>
          <p:cNvPr id="26" name="Straight Connector 25">
            <a:extLst>
              <a:ext uri="{FF2B5EF4-FFF2-40B4-BE49-F238E27FC236}">
                <a16:creationId xmlns:a16="http://schemas.microsoft.com/office/drawing/2014/main" id="{CE882B86-6FB2-7D4A-A5C4-6BE94C67C759}"/>
              </a:ext>
            </a:extLst>
          </p:cNvPr>
          <p:cNvCxnSpPr>
            <a:cxnSpLocks/>
          </p:cNvCxnSpPr>
          <p:nvPr userDrawn="1"/>
        </p:nvCxnSpPr>
        <p:spPr>
          <a:xfrm>
            <a:off x="320841" y="1636295"/>
            <a:ext cx="0" cy="4931931"/>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23CF9514-92A8-5641-B3C2-0FECAA34FE50}"/>
              </a:ext>
            </a:extLst>
          </p:cNvPr>
          <p:cNvSpPr>
            <a:spLocks noGrp="1"/>
          </p:cNvSpPr>
          <p:nvPr>
            <p:ph idx="1"/>
          </p:nvPr>
        </p:nvSpPr>
        <p:spPr>
          <a:xfrm>
            <a:off x="625643" y="1909011"/>
            <a:ext cx="5089479" cy="4221715"/>
          </a:xfrm>
        </p:spPr>
        <p:txBody>
          <a:bodyPr/>
          <a:lstStyle>
            <a:lvl1pPr marL="228594" indent="-228594">
              <a:buClr>
                <a:schemeClr val="accent1"/>
              </a:buClr>
              <a:buFont typeface="Arial" panose="020B0604020202020204" pitchFamily="34" charset="0"/>
              <a:buChar char="•"/>
              <a:defRPr>
                <a:solidFill>
                  <a:srgbClr val="121C4C"/>
                </a:solidFill>
              </a:defRPr>
            </a:lvl1pPr>
            <a:lvl2pPr marL="685783" indent="-228594">
              <a:buClr>
                <a:schemeClr val="accent1"/>
              </a:buClr>
              <a:buFont typeface="Arial" panose="020B0604020202020204" pitchFamily="34" charset="0"/>
              <a:buChar char="•"/>
              <a:defRPr>
                <a:solidFill>
                  <a:srgbClr val="121C4C"/>
                </a:solidFill>
              </a:defRPr>
            </a:lvl2pPr>
            <a:lvl3pPr marL="1142971" indent="-228594">
              <a:buClr>
                <a:schemeClr val="accent1"/>
              </a:buClr>
              <a:buFont typeface="Arial" panose="020B0604020202020204" pitchFamily="34" charset="0"/>
              <a:buChar char="•"/>
              <a:defRPr>
                <a:solidFill>
                  <a:srgbClr val="121C4C"/>
                </a:solidFill>
              </a:defRPr>
            </a:lvl3pPr>
            <a:lvl4pPr marL="1600160" indent="-228594">
              <a:buClr>
                <a:schemeClr val="accent1"/>
              </a:buClr>
              <a:buFont typeface="Arial" panose="020B0604020202020204" pitchFamily="34" charset="0"/>
              <a:buChar char="•"/>
              <a:defRPr>
                <a:solidFill>
                  <a:srgbClr val="121C4C"/>
                </a:solidFill>
              </a:defRPr>
            </a:lvl4pPr>
            <a:lvl5pPr marL="2057349" indent="-228594">
              <a:buClr>
                <a:schemeClr val="accent1"/>
              </a:buClr>
              <a:buFont typeface="Arial" panose="020B0604020202020204" pitchFamily="34" charset="0"/>
              <a:buChar char="•"/>
              <a:defRPr>
                <a:solidFill>
                  <a:srgbClr val="121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a:extLst>
              <a:ext uri="{FF2B5EF4-FFF2-40B4-BE49-F238E27FC236}">
                <a16:creationId xmlns:a16="http://schemas.microsoft.com/office/drawing/2014/main" id="{F5202905-40C3-5B40-8398-4DA716BDD5B7}"/>
              </a:ext>
            </a:extLst>
          </p:cNvPr>
          <p:cNvSpPr>
            <a:spLocks noGrp="1"/>
          </p:cNvSpPr>
          <p:nvPr>
            <p:ph idx="10"/>
          </p:nvPr>
        </p:nvSpPr>
        <p:spPr>
          <a:xfrm>
            <a:off x="6383966" y="1909011"/>
            <a:ext cx="5112028" cy="4221715"/>
          </a:xfrm>
        </p:spPr>
        <p:txBody>
          <a:bodyPr/>
          <a:lstStyle>
            <a:lvl1pPr marL="228594" indent="-228594">
              <a:buClr>
                <a:schemeClr val="accent1"/>
              </a:buClr>
              <a:buFont typeface="Arial" panose="020B0604020202020204" pitchFamily="34" charset="0"/>
              <a:buChar char="•"/>
              <a:defRPr>
                <a:solidFill>
                  <a:srgbClr val="121C4C"/>
                </a:solidFill>
              </a:defRPr>
            </a:lvl1pPr>
            <a:lvl2pPr marL="685783" indent="-228594">
              <a:buClr>
                <a:schemeClr val="accent1"/>
              </a:buClr>
              <a:buFont typeface="Arial" panose="020B0604020202020204" pitchFamily="34" charset="0"/>
              <a:buChar char="•"/>
              <a:defRPr>
                <a:solidFill>
                  <a:srgbClr val="121C4C"/>
                </a:solidFill>
              </a:defRPr>
            </a:lvl2pPr>
            <a:lvl3pPr marL="1142971" indent="-228594">
              <a:buClr>
                <a:schemeClr val="accent1"/>
              </a:buClr>
              <a:buFont typeface="Arial" panose="020B0604020202020204" pitchFamily="34" charset="0"/>
              <a:buChar char="•"/>
              <a:defRPr>
                <a:solidFill>
                  <a:srgbClr val="121C4C"/>
                </a:solidFill>
              </a:defRPr>
            </a:lvl3pPr>
            <a:lvl4pPr marL="1600160" indent="-228594">
              <a:buClr>
                <a:schemeClr val="accent1"/>
              </a:buClr>
              <a:buFont typeface="Arial" panose="020B0604020202020204" pitchFamily="34" charset="0"/>
              <a:buChar char="•"/>
              <a:defRPr>
                <a:solidFill>
                  <a:srgbClr val="121C4C"/>
                </a:solidFill>
              </a:defRPr>
            </a:lvl4pPr>
            <a:lvl5pPr marL="2057349" indent="-228594">
              <a:buClr>
                <a:schemeClr val="accent1"/>
              </a:buClr>
              <a:buFont typeface="Arial" panose="020B0604020202020204" pitchFamily="34" charset="0"/>
              <a:buChar char="•"/>
              <a:defRPr>
                <a:solidFill>
                  <a:srgbClr val="121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6" name="Straight Connector 35">
            <a:extLst>
              <a:ext uri="{FF2B5EF4-FFF2-40B4-BE49-F238E27FC236}">
                <a16:creationId xmlns:a16="http://schemas.microsoft.com/office/drawing/2014/main" id="{2A08D51D-D26D-0C4D-B8C0-7B83A2434BD1}"/>
              </a:ext>
            </a:extLst>
          </p:cNvPr>
          <p:cNvCxnSpPr>
            <a:cxnSpLocks/>
          </p:cNvCxnSpPr>
          <p:nvPr userDrawn="1"/>
        </p:nvCxnSpPr>
        <p:spPr>
          <a:xfrm>
            <a:off x="6079452" y="1636295"/>
            <a:ext cx="0" cy="4931931"/>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CDFC4EF-42F7-5448-B92C-62483084D5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541" r="21742" b="9365"/>
          <a:stretch/>
        </p:blipFill>
        <p:spPr>
          <a:xfrm>
            <a:off x="10105307" y="161364"/>
            <a:ext cx="1620528" cy="1398493"/>
          </a:xfrm>
          <a:prstGeom prst="rect">
            <a:avLst/>
          </a:prstGeom>
        </p:spPr>
      </p:pic>
    </p:spTree>
    <p:extLst>
      <p:ext uri="{BB962C8B-B14F-4D97-AF65-F5344CB8AC3E}">
        <p14:creationId xmlns:p14="http://schemas.microsoft.com/office/powerpoint/2010/main" val="343792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grpSp>
        <p:nvGrpSpPr>
          <p:cNvPr id="12" name="Graphic 34">
            <a:extLst>
              <a:ext uri="{FF2B5EF4-FFF2-40B4-BE49-F238E27FC236}">
                <a16:creationId xmlns:a16="http://schemas.microsoft.com/office/drawing/2014/main" id="{4E4C1955-AC4B-42B0-AED9-0DA8D3DEF5EC}"/>
              </a:ext>
            </a:extLst>
          </p:cNvPr>
          <p:cNvGrpSpPr/>
          <p:nvPr userDrawn="1"/>
        </p:nvGrpSpPr>
        <p:grpSpPr>
          <a:xfrm>
            <a:off x="6646880" y="3966080"/>
            <a:ext cx="2454017" cy="1177088"/>
            <a:chOff x="5872162" y="3205162"/>
            <a:chExt cx="2403478" cy="1152846"/>
          </a:xfrm>
          <a:solidFill>
            <a:schemeClr val="tx2"/>
          </a:solidFill>
        </p:grpSpPr>
        <p:sp>
          <p:nvSpPr>
            <p:cNvPr id="13" name="Freeform: Shape 12">
              <a:extLst>
                <a:ext uri="{FF2B5EF4-FFF2-40B4-BE49-F238E27FC236}">
                  <a16:creationId xmlns:a16="http://schemas.microsoft.com/office/drawing/2014/main" id="{36C5E21A-26FC-499A-A020-F3278DB4228B}"/>
                </a:ext>
              </a:extLst>
            </p:cNvPr>
            <p:cNvSpPr/>
            <p:nvPr/>
          </p:nvSpPr>
          <p:spPr>
            <a:xfrm>
              <a:off x="7431592" y="4229342"/>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A91AE350-535B-494E-A4BA-9A592A753615}"/>
                </a:ext>
              </a:extLst>
            </p:cNvPr>
            <p:cNvSpPr/>
            <p:nvPr/>
          </p:nvSpPr>
          <p:spPr>
            <a:xfrm>
              <a:off x="7174260" y="4229342"/>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BD7056F-2096-449C-A326-1EF58C92D21C}"/>
                </a:ext>
              </a:extLst>
            </p:cNvPr>
            <p:cNvSpPr/>
            <p:nvPr/>
          </p:nvSpPr>
          <p:spPr>
            <a:xfrm>
              <a:off x="7493352" y="3915397"/>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102F60B8-555E-4128-9A94-B009FC8D919E}"/>
                </a:ext>
              </a:extLst>
            </p:cNvPr>
            <p:cNvSpPr/>
            <p:nvPr/>
          </p:nvSpPr>
          <p:spPr>
            <a:xfrm>
              <a:off x="7493352" y="3596306"/>
              <a:ext cx="123519" cy="46319"/>
            </a:xfrm>
            <a:custGeom>
              <a:avLst/>
              <a:gdLst>
                <a:gd name="connsiteX0" fmla="*/ 0 w 123519"/>
                <a:gd name="connsiteY0" fmla="*/ 0 h 46319"/>
                <a:gd name="connsiteX1" fmla="*/ 123519 w 123519"/>
                <a:gd name="connsiteY1" fmla="*/ 0 h 46319"/>
                <a:gd name="connsiteX2" fmla="*/ 123519 w 123519"/>
                <a:gd name="connsiteY2" fmla="*/ 46320 h 46319"/>
                <a:gd name="connsiteX3" fmla="*/ 0 w 1235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123519" h="46319">
                  <a:moveTo>
                    <a:pt x="0" y="0"/>
                  </a:moveTo>
                  <a:lnTo>
                    <a:pt x="123519" y="0"/>
                  </a:lnTo>
                  <a:lnTo>
                    <a:pt x="123519" y="46320"/>
                  </a:lnTo>
                  <a:lnTo>
                    <a:pt x="0" y="46320"/>
                  </a:lnTo>
                  <a:close/>
                </a:path>
              </a:pathLst>
            </a:custGeom>
            <a:grpFill/>
            <a:ln w="51273"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D0F0B306-7A04-42DF-ACA2-D30C90047B1C}"/>
                </a:ext>
              </a:extLst>
            </p:cNvPr>
            <p:cNvSpPr/>
            <p:nvPr/>
          </p:nvSpPr>
          <p:spPr>
            <a:xfrm>
              <a:off x="7760977" y="4229342"/>
              <a:ext cx="241891" cy="46319"/>
            </a:xfrm>
            <a:custGeom>
              <a:avLst/>
              <a:gdLst>
                <a:gd name="connsiteX0" fmla="*/ 0 w 241891"/>
                <a:gd name="connsiteY0" fmla="*/ 0 h 46319"/>
                <a:gd name="connsiteX1" fmla="*/ 241892 w 241891"/>
                <a:gd name="connsiteY1" fmla="*/ 0 h 46319"/>
                <a:gd name="connsiteX2" fmla="*/ 241892 w 241891"/>
                <a:gd name="connsiteY2" fmla="*/ 46320 h 46319"/>
                <a:gd name="connsiteX3" fmla="*/ 0 w 241891"/>
                <a:gd name="connsiteY3" fmla="*/ 46320 h 46319"/>
              </a:gdLst>
              <a:ahLst/>
              <a:cxnLst>
                <a:cxn ang="0">
                  <a:pos x="connsiteX0" y="connsiteY0"/>
                </a:cxn>
                <a:cxn ang="0">
                  <a:pos x="connsiteX1" y="connsiteY1"/>
                </a:cxn>
                <a:cxn ang="0">
                  <a:pos x="connsiteX2" y="connsiteY2"/>
                </a:cxn>
                <a:cxn ang="0">
                  <a:pos x="connsiteX3" y="connsiteY3"/>
                </a:cxn>
              </a:cxnLst>
              <a:rect l="l" t="t" r="r" b="b"/>
              <a:pathLst>
                <a:path w="241891" h="46319">
                  <a:moveTo>
                    <a:pt x="0" y="0"/>
                  </a:moveTo>
                  <a:lnTo>
                    <a:pt x="241892" y="0"/>
                  </a:lnTo>
                  <a:lnTo>
                    <a:pt x="241892" y="46320"/>
                  </a:lnTo>
                  <a:lnTo>
                    <a:pt x="0" y="46320"/>
                  </a:lnTo>
                  <a:close/>
                </a:path>
              </a:pathLst>
            </a:custGeom>
            <a:grpFill/>
            <a:ln w="51273"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54FD6F8C-31A4-4E65-A019-198F2D78D48A}"/>
                </a:ext>
              </a:extLst>
            </p:cNvPr>
            <p:cNvSpPr/>
            <p:nvPr/>
          </p:nvSpPr>
          <p:spPr>
            <a:xfrm>
              <a:off x="6891195" y="328750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1650AA6-1EC3-4EDC-90BA-1F4E89FC5978}"/>
                </a:ext>
              </a:extLst>
            </p:cNvPr>
            <p:cNvSpPr/>
            <p:nvPr/>
          </p:nvSpPr>
          <p:spPr>
            <a:xfrm>
              <a:off x="6891195" y="3596306"/>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6566525-C3D3-413D-A774-B367EA2A86B5}"/>
                </a:ext>
              </a:extLst>
            </p:cNvPr>
            <p:cNvSpPr/>
            <p:nvPr/>
          </p:nvSpPr>
          <p:spPr>
            <a:xfrm>
              <a:off x="7215434" y="328750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7ACA7E51-AE1E-4E59-87A8-94B2D187A638}"/>
                </a:ext>
              </a:extLst>
            </p:cNvPr>
            <p:cNvSpPr/>
            <p:nvPr/>
          </p:nvSpPr>
          <p:spPr>
            <a:xfrm>
              <a:off x="7215434" y="3596306"/>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47A8506D-E7B5-4987-AF56-94E679AB7546}"/>
                </a:ext>
              </a:extLst>
            </p:cNvPr>
            <p:cNvSpPr/>
            <p:nvPr/>
          </p:nvSpPr>
          <p:spPr>
            <a:xfrm>
              <a:off x="7215434"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B87BFAF-A5FA-44E6-8E4A-A1AD81FA0EC5}"/>
                </a:ext>
              </a:extLst>
            </p:cNvPr>
            <p:cNvSpPr/>
            <p:nvPr/>
          </p:nvSpPr>
          <p:spPr>
            <a:xfrm>
              <a:off x="6891195"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FBE4139-E329-41C8-9E49-F37B0A5C35D3}"/>
                </a:ext>
              </a:extLst>
            </p:cNvPr>
            <p:cNvSpPr/>
            <p:nvPr/>
          </p:nvSpPr>
          <p:spPr>
            <a:xfrm>
              <a:off x="7529378" y="3287508"/>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CF35BB4A-62BD-4AB6-B83F-F29E1D99D4CF}"/>
                </a:ext>
              </a:extLst>
            </p:cNvPr>
            <p:cNvSpPr/>
            <p:nvPr/>
          </p:nvSpPr>
          <p:spPr>
            <a:xfrm>
              <a:off x="6891195"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6B934F8-DD04-44C8-94CE-D6CA1AD992E5}"/>
                </a:ext>
              </a:extLst>
            </p:cNvPr>
            <p:cNvSpPr/>
            <p:nvPr/>
          </p:nvSpPr>
          <p:spPr>
            <a:xfrm>
              <a:off x="6566957" y="3915397"/>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1BFB1A5C-43A1-4B12-9DAF-920F8A49B091}"/>
                </a:ext>
              </a:extLst>
            </p:cNvPr>
            <p:cNvSpPr/>
            <p:nvPr/>
          </p:nvSpPr>
          <p:spPr>
            <a:xfrm>
              <a:off x="6566957"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5E34A008-0118-40AA-8E76-269A759BE855}"/>
                </a:ext>
              </a:extLst>
            </p:cNvPr>
            <p:cNvSpPr/>
            <p:nvPr/>
          </p:nvSpPr>
          <p:spPr>
            <a:xfrm>
              <a:off x="6242719" y="4229342"/>
              <a:ext cx="46319" cy="46319"/>
            </a:xfrm>
            <a:custGeom>
              <a:avLst/>
              <a:gdLst>
                <a:gd name="connsiteX0" fmla="*/ 0 w 46319"/>
                <a:gd name="connsiteY0" fmla="*/ 0 h 46319"/>
                <a:gd name="connsiteX1" fmla="*/ 46320 w 46319"/>
                <a:gd name="connsiteY1" fmla="*/ 0 h 46319"/>
                <a:gd name="connsiteX2" fmla="*/ 46320 w 46319"/>
                <a:gd name="connsiteY2" fmla="*/ 46320 h 46319"/>
                <a:gd name="connsiteX3" fmla="*/ 0 w 46319"/>
                <a:gd name="connsiteY3" fmla="*/ 46320 h 46319"/>
              </a:gdLst>
              <a:ahLst/>
              <a:cxnLst>
                <a:cxn ang="0">
                  <a:pos x="connsiteX0" y="connsiteY0"/>
                </a:cxn>
                <a:cxn ang="0">
                  <a:pos x="connsiteX1" y="connsiteY1"/>
                </a:cxn>
                <a:cxn ang="0">
                  <a:pos x="connsiteX2" y="connsiteY2"/>
                </a:cxn>
                <a:cxn ang="0">
                  <a:pos x="connsiteX3" y="connsiteY3"/>
                </a:cxn>
              </a:cxnLst>
              <a:rect l="l" t="t" r="r" b="b"/>
              <a:pathLst>
                <a:path w="46319" h="46319">
                  <a:moveTo>
                    <a:pt x="0" y="0"/>
                  </a:moveTo>
                  <a:lnTo>
                    <a:pt x="46320" y="0"/>
                  </a:lnTo>
                  <a:lnTo>
                    <a:pt x="46320" y="46320"/>
                  </a:lnTo>
                  <a:lnTo>
                    <a:pt x="0" y="46320"/>
                  </a:lnTo>
                  <a:close/>
                </a:path>
              </a:pathLst>
            </a:custGeom>
            <a:grpFill/>
            <a:ln w="51273"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81FF4B24-DFE8-46A2-9F4F-5475CAD9C1EF}"/>
                </a:ext>
              </a:extLst>
            </p:cNvPr>
            <p:cNvSpPr/>
            <p:nvPr/>
          </p:nvSpPr>
          <p:spPr>
            <a:xfrm>
              <a:off x="6541224" y="3261774"/>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5ED55BAF-0D37-4D9B-8A07-102AF2B1F0D9}"/>
                </a:ext>
              </a:extLst>
            </p:cNvPr>
            <p:cNvSpPr/>
            <p:nvPr/>
          </p:nvSpPr>
          <p:spPr>
            <a:xfrm>
              <a:off x="6541224" y="3575719"/>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66245343-7390-4A73-86ED-03FAED6D7507}"/>
                </a:ext>
              </a:extLst>
            </p:cNvPr>
            <p:cNvSpPr/>
            <p:nvPr/>
          </p:nvSpPr>
          <p:spPr>
            <a:xfrm>
              <a:off x="6216986" y="3575719"/>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62D08DC-FE18-461A-89AC-6659795C6959}"/>
                </a:ext>
              </a:extLst>
            </p:cNvPr>
            <p:cNvSpPr/>
            <p:nvPr/>
          </p:nvSpPr>
          <p:spPr>
            <a:xfrm>
              <a:off x="5897895" y="4203609"/>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D5B6874-58E6-4088-8167-F461F8C267E1}"/>
                </a:ext>
              </a:extLst>
            </p:cNvPr>
            <p:cNvSpPr/>
            <p:nvPr/>
          </p:nvSpPr>
          <p:spPr>
            <a:xfrm>
              <a:off x="6216986" y="3889664"/>
              <a:ext cx="97786" cy="92639"/>
            </a:xfrm>
            <a:custGeom>
              <a:avLst/>
              <a:gdLst>
                <a:gd name="connsiteX0" fmla="*/ 0 w 97786"/>
                <a:gd name="connsiteY0" fmla="*/ 0 h 92639"/>
                <a:gd name="connsiteX1" fmla="*/ 97786 w 97786"/>
                <a:gd name="connsiteY1" fmla="*/ 0 h 92639"/>
                <a:gd name="connsiteX2" fmla="*/ 97786 w 97786"/>
                <a:gd name="connsiteY2" fmla="*/ 92639 h 92639"/>
                <a:gd name="connsiteX3" fmla="*/ 0 w 97786"/>
                <a:gd name="connsiteY3" fmla="*/ 92639 h 92639"/>
              </a:gdLst>
              <a:ahLst/>
              <a:cxnLst>
                <a:cxn ang="0">
                  <a:pos x="connsiteX0" y="connsiteY0"/>
                </a:cxn>
                <a:cxn ang="0">
                  <a:pos x="connsiteX1" y="connsiteY1"/>
                </a:cxn>
                <a:cxn ang="0">
                  <a:pos x="connsiteX2" y="connsiteY2"/>
                </a:cxn>
                <a:cxn ang="0">
                  <a:pos x="connsiteX3" y="connsiteY3"/>
                </a:cxn>
              </a:cxnLst>
              <a:rect l="l" t="t" r="r" b="b"/>
              <a:pathLst>
                <a:path w="97786" h="92639">
                  <a:moveTo>
                    <a:pt x="0" y="0"/>
                  </a:moveTo>
                  <a:lnTo>
                    <a:pt x="97786" y="0"/>
                  </a:lnTo>
                  <a:lnTo>
                    <a:pt x="97786" y="92639"/>
                  </a:lnTo>
                  <a:lnTo>
                    <a:pt x="0" y="92639"/>
                  </a:lnTo>
                  <a:close/>
                </a:path>
              </a:pathLst>
            </a:custGeom>
            <a:grpFill/>
            <a:ln w="51273"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59B9631-08E7-48B7-9724-4B1F1704056F}"/>
                </a:ext>
              </a:extLst>
            </p:cNvPr>
            <p:cNvSpPr/>
            <p:nvPr/>
          </p:nvSpPr>
          <p:spPr>
            <a:xfrm>
              <a:off x="6196400" y="3236041"/>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C04F3057-DBAB-40A7-96A3-722AA5CBF1D6}"/>
                </a:ext>
              </a:extLst>
            </p:cNvPr>
            <p:cNvSpPr/>
            <p:nvPr/>
          </p:nvSpPr>
          <p:spPr>
            <a:xfrm>
              <a:off x="5872162" y="3236041"/>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F0DF3203-7108-4DDE-8DA1-FEFA5C22A034}"/>
                </a:ext>
              </a:extLst>
            </p:cNvPr>
            <p:cNvSpPr/>
            <p:nvPr/>
          </p:nvSpPr>
          <p:spPr>
            <a:xfrm>
              <a:off x="5872162" y="3549986"/>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B62FF19B-2FDD-49E3-AE37-719423291DC1}"/>
                </a:ext>
              </a:extLst>
            </p:cNvPr>
            <p:cNvSpPr/>
            <p:nvPr/>
          </p:nvSpPr>
          <p:spPr>
            <a:xfrm>
              <a:off x="5872162" y="3869078"/>
              <a:ext cx="144105" cy="144105"/>
            </a:xfrm>
            <a:custGeom>
              <a:avLst/>
              <a:gdLst>
                <a:gd name="connsiteX0" fmla="*/ 0 w 144105"/>
                <a:gd name="connsiteY0" fmla="*/ 0 h 144105"/>
                <a:gd name="connsiteX1" fmla="*/ 144106 w 144105"/>
                <a:gd name="connsiteY1" fmla="*/ 0 h 144105"/>
                <a:gd name="connsiteX2" fmla="*/ 144106 w 144105"/>
                <a:gd name="connsiteY2" fmla="*/ 144106 h 144105"/>
                <a:gd name="connsiteX3" fmla="*/ 0 w 144105"/>
                <a:gd name="connsiteY3" fmla="*/ 144106 h 144105"/>
              </a:gdLst>
              <a:ahLst/>
              <a:cxnLst>
                <a:cxn ang="0">
                  <a:pos x="connsiteX0" y="connsiteY0"/>
                </a:cxn>
                <a:cxn ang="0">
                  <a:pos x="connsiteX1" y="connsiteY1"/>
                </a:cxn>
                <a:cxn ang="0">
                  <a:pos x="connsiteX2" y="connsiteY2"/>
                </a:cxn>
                <a:cxn ang="0">
                  <a:pos x="connsiteX3" y="connsiteY3"/>
                </a:cxn>
              </a:cxnLst>
              <a:rect l="l" t="t" r="r" b="b"/>
              <a:pathLst>
                <a:path w="144105" h="144105">
                  <a:moveTo>
                    <a:pt x="0" y="0"/>
                  </a:moveTo>
                  <a:lnTo>
                    <a:pt x="144106" y="0"/>
                  </a:lnTo>
                  <a:lnTo>
                    <a:pt x="144106" y="144106"/>
                  </a:lnTo>
                  <a:lnTo>
                    <a:pt x="0" y="144106"/>
                  </a:lnTo>
                  <a:close/>
                </a:path>
              </a:pathLst>
            </a:custGeom>
            <a:grpFill/>
            <a:ln w="51273"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DD359415-BE99-4C3F-95F4-C99149786EA9}"/>
                </a:ext>
              </a:extLst>
            </p:cNvPr>
            <p:cNvSpPr/>
            <p:nvPr/>
          </p:nvSpPr>
          <p:spPr>
            <a:xfrm>
              <a:off x="7776417" y="3549986"/>
              <a:ext cx="211012" cy="138959"/>
            </a:xfrm>
            <a:custGeom>
              <a:avLst/>
              <a:gdLst>
                <a:gd name="connsiteX0" fmla="*/ 20587 w 211012"/>
                <a:gd name="connsiteY0" fmla="*/ 138959 h 138959"/>
                <a:gd name="connsiteX1" fmla="*/ 0 w 211012"/>
                <a:gd name="connsiteY1" fmla="*/ 97786 h 138959"/>
                <a:gd name="connsiteX2" fmla="*/ 195572 w 211012"/>
                <a:gd name="connsiteY2" fmla="*/ 0 h 138959"/>
                <a:gd name="connsiteX3" fmla="*/ 211012 w 211012"/>
                <a:gd name="connsiteY3" fmla="*/ 41173 h 138959"/>
              </a:gdLst>
              <a:ahLst/>
              <a:cxnLst>
                <a:cxn ang="0">
                  <a:pos x="connsiteX0" y="connsiteY0"/>
                </a:cxn>
                <a:cxn ang="0">
                  <a:pos x="connsiteX1" y="connsiteY1"/>
                </a:cxn>
                <a:cxn ang="0">
                  <a:pos x="connsiteX2" y="connsiteY2"/>
                </a:cxn>
                <a:cxn ang="0">
                  <a:pos x="connsiteX3" y="connsiteY3"/>
                </a:cxn>
              </a:cxnLst>
              <a:rect l="l" t="t" r="r" b="b"/>
              <a:pathLst>
                <a:path w="211012" h="138959">
                  <a:moveTo>
                    <a:pt x="20587" y="138959"/>
                  </a:moveTo>
                  <a:lnTo>
                    <a:pt x="0" y="97786"/>
                  </a:lnTo>
                  <a:lnTo>
                    <a:pt x="195572" y="0"/>
                  </a:lnTo>
                  <a:lnTo>
                    <a:pt x="211012" y="41173"/>
                  </a:lnTo>
                  <a:close/>
                </a:path>
              </a:pathLst>
            </a:custGeom>
            <a:grpFill/>
            <a:ln w="51273"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287431E0-8561-469F-AD62-58D699C83A18}"/>
                </a:ext>
              </a:extLst>
            </p:cNvPr>
            <p:cNvSpPr/>
            <p:nvPr/>
          </p:nvSpPr>
          <p:spPr>
            <a:xfrm>
              <a:off x="7776417" y="3869078"/>
              <a:ext cx="211012" cy="138959"/>
            </a:xfrm>
            <a:custGeom>
              <a:avLst/>
              <a:gdLst>
                <a:gd name="connsiteX0" fmla="*/ 20587 w 211012"/>
                <a:gd name="connsiteY0" fmla="*/ 138959 h 138959"/>
                <a:gd name="connsiteX1" fmla="*/ 0 w 211012"/>
                <a:gd name="connsiteY1" fmla="*/ 97786 h 138959"/>
                <a:gd name="connsiteX2" fmla="*/ 195572 w 211012"/>
                <a:gd name="connsiteY2" fmla="*/ 0 h 138959"/>
                <a:gd name="connsiteX3" fmla="*/ 211012 w 211012"/>
                <a:gd name="connsiteY3" fmla="*/ 41173 h 138959"/>
              </a:gdLst>
              <a:ahLst/>
              <a:cxnLst>
                <a:cxn ang="0">
                  <a:pos x="connsiteX0" y="connsiteY0"/>
                </a:cxn>
                <a:cxn ang="0">
                  <a:pos x="connsiteX1" y="connsiteY1"/>
                </a:cxn>
                <a:cxn ang="0">
                  <a:pos x="connsiteX2" y="connsiteY2"/>
                </a:cxn>
                <a:cxn ang="0">
                  <a:pos x="connsiteX3" y="connsiteY3"/>
                </a:cxn>
              </a:cxnLst>
              <a:rect l="l" t="t" r="r" b="b"/>
              <a:pathLst>
                <a:path w="211012" h="138959">
                  <a:moveTo>
                    <a:pt x="20587" y="138959"/>
                  </a:moveTo>
                  <a:lnTo>
                    <a:pt x="0" y="97786"/>
                  </a:lnTo>
                  <a:lnTo>
                    <a:pt x="195572" y="0"/>
                  </a:lnTo>
                  <a:lnTo>
                    <a:pt x="211012" y="41173"/>
                  </a:lnTo>
                  <a:close/>
                </a:path>
              </a:pathLst>
            </a:custGeom>
            <a:grpFill/>
            <a:ln w="51273"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EE0248F-5FF8-42BB-B425-E9C69ED80A04}"/>
                </a:ext>
              </a:extLst>
            </p:cNvPr>
            <p:cNvSpPr/>
            <p:nvPr/>
          </p:nvSpPr>
          <p:spPr>
            <a:xfrm>
              <a:off x="8136681" y="3205162"/>
              <a:ext cx="138959" cy="205865"/>
            </a:xfrm>
            <a:custGeom>
              <a:avLst/>
              <a:gdLst>
                <a:gd name="connsiteX0" fmla="*/ 41173 w 138959"/>
                <a:gd name="connsiteY0" fmla="*/ 205865 h 205865"/>
                <a:gd name="connsiteX1" fmla="*/ 0 w 138959"/>
                <a:gd name="connsiteY1" fmla="*/ 190426 h 205865"/>
                <a:gd name="connsiteX2" fmla="*/ 97786 w 138959"/>
                <a:gd name="connsiteY2" fmla="*/ 0 h 205865"/>
                <a:gd name="connsiteX3" fmla="*/ 138959 w 138959"/>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38959" h="205865">
                  <a:moveTo>
                    <a:pt x="41173" y="205865"/>
                  </a:moveTo>
                  <a:lnTo>
                    <a:pt x="0" y="190426"/>
                  </a:lnTo>
                  <a:lnTo>
                    <a:pt x="97786" y="0"/>
                  </a:lnTo>
                  <a:lnTo>
                    <a:pt x="138959" y="15440"/>
                  </a:lnTo>
                  <a:close/>
                </a:path>
              </a:pathLst>
            </a:custGeom>
            <a:grpFill/>
            <a:ln w="51273"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D5A2C3CA-64F4-4429-A7FD-8FFBF31356C2}"/>
                </a:ext>
              </a:extLst>
            </p:cNvPr>
            <p:cNvSpPr/>
            <p:nvPr/>
          </p:nvSpPr>
          <p:spPr>
            <a:xfrm>
              <a:off x="7812443" y="3205162"/>
              <a:ext cx="144105" cy="205865"/>
            </a:xfrm>
            <a:custGeom>
              <a:avLst/>
              <a:gdLst>
                <a:gd name="connsiteX0" fmla="*/ 41173 w 144105"/>
                <a:gd name="connsiteY0" fmla="*/ 205865 h 205865"/>
                <a:gd name="connsiteX1" fmla="*/ 0 w 144105"/>
                <a:gd name="connsiteY1" fmla="*/ 190426 h 205865"/>
                <a:gd name="connsiteX2" fmla="*/ 102933 w 144105"/>
                <a:gd name="connsiteY2" fmla="*/ 0 h 205865"/>
                <a:gd name="connsiteX3" fmla="*/ 144106 w 144105"/>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44105" h="205865">
                  <a:moveTo>
                    <a:pt x="41173" y="205865"/>
                  </a:moveTo>
                  <a:lnTo>
                    <a:pt x="0" y="190426"/>
                  </a:lnTo>
                  <a:lnTo>
                    <a:pt x="102933" y="0"/>
                  </a:lnTo>
                  <a:lnTo>
                    <a:pt x="144106" y="15440"/>
                  </a:lnTo>
                  <a:close/>
                </a:path>
              </a:pathLst>
            </a:custGeom>
            <a:grpFill/>
            <a:ln w="51273"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2096AE3-2897-435A-9181-40471B07531D}"/>
                </a:ext>
              </a:extLst>
            </p:cNvPr>
            <p:cNvSpPr/>
            <p:nvPr/>
          </p:nvSpPr>
          <p:spPr>
            <a:xfrm>
              <a:off x="8136681" y="3519106"/>
              <a:ext cx="138959" cy="205865"/>
            </a:xfrm>
            <a:custGeom>
              <a:avLst/>
              <a:gdLst>
                <a:gd name="connsiteX0" fmla="*/ 41173 w 138959"/>
                <a:gd name="connsiteY0" fmla="*/ 205865 h 205865"/>
                <a:gd name="connsiteX1" fmla="*/ 0 w 138959"/>
                <a:gd name="connsiteY1" fmla="*/ 190426 h 205865"/>
                <a:gd name="connsiteX2" fmla="*/ 97786 w 138959"/>
                <a:gd name="connsiteY2" fmla="*/ 0 h 205865"/>
                <a:gd name="connsiteX3" fmla="*/ 138959 w 138959"/>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38959" h="205865">
                  <a:moveTo>
                    <a:pt x="41173" y="205865"/>
                  </a:moveTo>
                  <a:lnTo>
                    <a:pt x="0" y="190426"/>
                  </a:lnTo>
                  <a:lnTo>
                    <a:pt x="97786" y="0"/>
                  </a:lnTo>
                  <a:lnTo>
                    <a:pt x="138959" y="15440"/>
                  </a:lnTo>
                  <a:close/>
                </a:path>
              </a:pathLst>
            </a:custGeom>
            <a:grpFill/>
            <a:ln w="51273"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2B7C493E-3D4C-4432-86F1-B74DA22D1CF2}"/>
                </a:ext>
              </a:extLst>
            </p:cNvPr>
            <p:cNvSpPr/>
            <p:nvPr/>
          </p:nvSpPr>
          <p:spPr>
            <a:xfrm>
              <a:off x="8136681" y="3833051"/>
              <a:ext cx="138959" cy="211012"/>
            </a:xfrm>
            <a:custGeom>
              <a:avLst/>
              <a:gdLst>
                <a:gd name="connsiteX0" fmla="*/ 41173 w 138959"/>
                <a:gd name="connsiteY0" fmla="*/ 211012 h 211012"/>
                <a:gd name="connsiteX1" fmla="*/ 0 w 138959"/>
                <a:gd name="connsiteY1" fmla="*/ 190426 h 211012"/>
                <a:gd name="connsiteX2" fmla="*/ 97786 w 138959"/>
                <a:gd name="connsiteY2" fmla="*/ 0 h 211012"/>
                <a:gd name="connsiteX3" fmla="*/ 138959 w 138959"/>
                <a:gd name="connsiteY3" fmla="*/ 20587 h 211012"/>
              </a:gdLst>
              <a:ahLst/>
              <a:cxnLst>
                <a:cxn ang="0">
                  <a:pos x="connsiteX0" y="connsiteY0"/>
                </a:cxn>
                <a:cxn ang="0">
                  <a:pos x="connsiteX1" y="connsiteY1"/>
                </a:cxn>
                <a:cxn ang="0">
                  <a:pos x="connsiteX2" y="connsiteY2"/>
                </a:cxn>
                <a:cxn ang="0">
                  <a:pos x="connsiteX3" y="connsiteY3"/>
                </a:cxn>
              </a:cxnLst>
              <a:rect l="l" t="t" r="r" b="b"/>
              <a:pathLst>
                <a:path w="138959" h="211012">
                  <a:moveTo>
                    <a:pt x="41173" y="211012"/>
                  </a:moveTo>
                  <a:lnTo>
                    <a:pt x="0" y="190426"/>
                  </a:lnTo>
                  <a:lnTo>
                    <a:pt x="97786" y="0"/>
                  </a:lnTo>
                  <a:lnTo>
                    <a:pt x="138959" y="20587"/>
                  </a:lnTo>
                  <a:close/>
                </a:path>
              </a:pathLst>
            </a:custGeom>
            <a:grpFill/>
            <a:ln w="51273"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87852048-39EB-41D5-A3A9-44C9EB48CADF}"/>
                </a:ext>
              </a:extLst>
            </p:cNvPr>
            <p:cNvSpPr/>
            <p:nvPr/>
          </p:nvSpPr>
          <p:spPr>
            <a:xfrm>
              <a:off x="8136681" y="4152143"/>
              <a:ext cx="138959" cy="205865"/>
            </a:xfrm>
            <a:custGeom>
              <a:avLst/>
              <a:gdLst>
                <a:gd name="connsiteX0" fmla="*/ 41173 w 138959"/>
                <a:gd name="connsiteY0" fmla="*/ 205865 h 205865"/>
                <a:gd name="connsiteX1" fmla="*/ 0 w 138959"/>
                <a:gd name="connsiteY1" fmla="*/ 185279 h 205865"/>
                <a:gd name="connsiteX2" fmla="*/ 97786 w 138959"/>
                <a:gd name="connsiteY2" fmla="*/ 0 h 205865"/>
                <a:gd name="connsiteX3" fmla="*/ 138959 w 138959"/>
                <a:gd name="connsiteY3" fmla="*/ 15440 h 205865"/>
              </a:gdLst>
              <a:ahLst/>
              <a:cxnLst>
                <a:cxn ang="0">
                  <a:pos x="connsiteX0" y="connsiteY0"/>
                </a:cxn>
                <a:cxn ang="0">
                  <a:pos x="connsiteX1" y="connsiteY1"/>
                </a:cxn>
                <a:cxn ang="0">
                  <a:pos x="connsiteX2" y="connsiteY2"/>
                </a:cxn>
                <a:cxn ang="0">
                  <a:pos x="connsiteX3" y="connsiteY3"/>
                </a:cxn>
              </a:cxnLst>
              <a:rect l="l" t="t" r="r" b="b"/>
              <a:pathLst>
                <a:path w="138959" h="205865">
                  <a:moveTo>
                    <a:pt x="41173" y="205865"/>
                  </a:moveTo>
                  <a:lnTo>
                    <a:pt x="0" y="185279"/>
                  </a:lnTo>
                  <a:lnTo>
                    <a:pt x="97786" y="0"/>
                  </a:lnTo>
                  <a:lnTo>
                    <a:pt x="138959" y="15440"/>
                  </a:lnTo>
                  <a:close/>
                </a:path>
              </a:pathLst>
            </a:custGeom>
            <a:grpFill/>
            <a:ln w="51273" cap="flat">
              <a:noFill/>
              <a:prstDash val="solid"/>
              <a:miter/>
            </a:ln>
          </p:spPr>
          <p:txBody>
            <a:bodyPr rtlCol="0" anchor="ctr"/>
            <a:lstStyle/>
            <a:p>
              <a:endParaRPr lang="en-US" dirty="0"/>
            </a:p>
          </p:txBody>
        </p:sp>
      </p:grpSp>
      <p:sp>
        <p:nvSpPr>
          <p:cNvPr id="78" name="Text Placeholder 77">
            <a:extLst>
              <a:ext uri="{FF2B5EF4-FFF2-40B4-BE49-F238E27FC236}">
                <a16:creationId xmlns:a16="http://schemas.microsoft.com/office/drawing/2014/main" id="{AE77BE60-DA14-E547-B930-5EC8185E0778}"/>
              </a:ext>
            </a:extLst>
          </p:cNvPr>
          <p:cNvSpPr>
            <a:spLocks noGrp="1"/>
          </p:cNvSpPr>
          <p:nvPr>
            <p:ph type="body" sz="quarter" idx="27" hasCustomPrompt="1"/>
          </p:nvPr>
        </p:nvSpPr>
        <p:spPr>
          <a:xfrm>
            <a:off x="6096001" y="1148522"/>
            <a:ext cx="5389033" cy="918633"/>
          </a:xfrm>
          <a:ln>
            <a:noFill/>
          </a:ln>
        </p:spPr>
        <p:txBody>
          <a:bodyPr>
            <a:normAutofit/>
          </a:bodyPr>
          <a:lstStyle>
            <a:lvl1pPr marL="0" indent="0">
              <a:buNone/>
              <a:defRPr sz="4200">
                <a:solidFill>
                  <a:schemeClr val="accent1"/>
                </a:solidFill>
              </a:defRPr>
            </a:lvl1pPr>
            <a:lvl2pPr>
              <a:defRPr sz="4267"/>
            </a:lvl2pPr>
            <a:lvl3pPr>
              <a:defRPr sz="4267"/>
            </a:lvl3pPr>
            <a:lvl4pPr>
              <a:defRPr sz="4267"/>
            </a:lvl4pPr>
            <a:lvl5pPr>
              <a:defRPr sz="4267"/>
            </a:lvl5pPr>
          </a:lstStyle>
          <a:p>
            <a:pPr lvl="0"/>
            <a:r>
              <a:rPr lang="en-US" dirty="0"/>
              <a:t>Speaker Name</a:t>
            </a:r>
          </a:p>
        </p:txBody>
      </p:sp>
      <p:cxnSp>
        <p:nvCxnSpPr>
          <p:cNvPr id="42" name="Straight Connector 41">
            <a:extLst>
              <a:ext uri="{FF2B5EF4-FFF2-40B4-BE49-F238E27FC236}">
                <a16:creationId xmlns:a16="http://schemas.microsoft.com/office/drawing/2014/main" id="{CF27078D-BF9D-AB49-8C7A-28F0569614C9}"/>
              </a:ext>
            </a:extLst>
          </p:cNvPr>
          <p:cNvCxnSpPr>
            <a:cxnSpLocks/>
          </p:cNvCxnSpPr>
          <p:nvPr userDrawn="1"/>
        </p:nvCxnSpPr>
        <p:spPr>
          <a:xfrm>
            <a:off x="6078331" y="5246916"/>
            <a:ext cx="5568975" cy="0"/>
          </a:xfrm>
          <a:prstGeom prst="line">
            <a:avLst/>
          </a:prstGeom>
          <a:ln w="12700">
            <a:solidFill>
              <a:srgbClr val="D02700">
                <a:alpha val="5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4EBF8A-7215-6648-B19A-E274B3266CEC}"/>
              </a:ext>
            </a:extLst>
          </p:cNvPr>
          <p:cNvCxnSpPr>
            <a:cxnSpLocks/>
          </p:cNvCxnSpPr>
          <p:nvPr userDrawn="1"/>
        </p:nvCxnSpPr>
        <p:spPr>
          <a:xfrm>
            <a:off x="9182911" y="4887784"/>
            <a:ext cx="0" cy="1559840"/>
          </a:xfrm>
          <a:prstGeom prst="line">
            <a:avLst/>
          </a:prstGeom>
          <a:ln w="12700">
            <a:solidFill>
              <a:srgbClr val="D02700">
                <a:alpha val="50000"/>
              </a:srgbClr>
            </a:solidFill>
          </a:ln>
        </p:spPr>
        <p:style>
          <a:lnRef idx="1">
            <a:schemeClr val="accent1"/>
          </a:lnRef>
          <a:fillRef idx="0">
            <a:schemeClr val="accent1"/>
          </a:fillRef>
          <a:effectRef idx="0">
            <a:schemeClr val="accent1"/>
          </a:effectRef>
          <a:fontRef idx="minor">
            <a:schemeClr val="tx1"/>
          </a:fontRef>
        </p:style>
      </p:cxnSp>
      <p:sp>
        <p:nvSpPr>
          <p:cNvPr id="44" name="Freeform 7">
            <a:extLst>
              <a:ext uri="{FF2B5EF4-FFF2-40B4-BE49-F238E27FC236}">
                <a16:creationId xmlns:a16="http://schemas.microsoft.com/office/drawing/2014/main" id="{3EEA4176-3193-D844-94A8-0098779CA1FF}"/>
              </a:ext>
            </a:extLst>
          </p:cNvPr>
          <p:cNvSpPr>
            <a:spLocks/>
          </p:cNvSpPr>
          <p:nvPr userDrawn="1"/>
        </p:nvSpPr>
        <p:spPr bwMode="auto">
          <a:xfrm>
            <a:off x="-505290" y="380168"/>
            <a:ext cx="5157001" cy="6477832"/>
          </a:xfrm>
          <a:custGeom>
            <a:avLst/>
            <a:gdLst>
              <a:gd name="T0" fmla="*/ 158 w 190"/>
              <a:gd name="T1" fmla="*/ 173 h 239"/>
              <a:gd name="T2" fmla="*/ 37 w 190"/>
              <a:gd name="T3" fmla="*/ 208 h 239"/>
              <a:gd name="T4" fmla="*/ 0 w 190"/>
              <a:gd name="T5" fmla="*/ 112 h 239"/>
              <a:gd name="T6" fmla="*/ 1 w 190"/>
              <a:gd name="T7" fmla="*/ 89 h 239"/>
              <a:gd name="T8" fmla="*/ 76 w 190"/>
              <a:gd name="T9" fmla="*/ 10 h 239"/>
              <a:gd name="T10" fmla="*/ 187 w 190"/>
              <a:gd name="T11" fmla="*/ 79 h 239"/>
              <a:gd name="T12" fmla="*/ 189 w 190"/>
              <a:gd name="T13" fmla="*/ 92 h 239"/>
              <a:gd name="T14" fmla="*/ 190 w 190"/>
              <a:gd name="T15" fmla="*/ 105 h 239"/>
              <a:gd name="T16" fmla="*/ 173 w 190"/>
              <a:gd name="T17" fmla="*/ 157 h 239"/>
              <a:gd name="T18" fmla="*/ 158 w 190"/>
              <a:gd name="T19" fmla="*/ 17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239">
                <a:moveTo>
                  <a:pt x="158" y="173"/>
                </a:moveTo>
                <a:cubicBezTo>
                  <a:pt x="125" y="197"/>
                  <a:pt x="80" y="239"/>
                  <a:pt x="37" y="208"/>
                </a:cubicBezTo>
                <a:cubicBezTo>
                  <a:pt x="6" y="185"/>
                  <a:pt x="5" y="145"/>
                  <a:pt x="0" y="112"/>
                </a:cubicBezTo>
                <a:cubicBezTo>
                  <a:pt x="0" y="104"/>
                  <a:pt x="0" y="97"/>
                  <a:pt x="1" y="89"/>
                </a:cubicBezTo>
                <a:cubicBezTo>
                  <a:pt x="7" y="52"/>
                  <a:pt x="35" y="18"/>
                  <a:pt x="76" y="10"/>
                </a:cubicBezTo>
                <a:cubicBezTo>
                  <a:pt x="128" y="0"/>
                  <a:pt x="173" y="34"/>
                  <a:pt x="187" y="79"/>
                </a:cubicBezTo>
                <a:cubicBezTo>
                  <a:pt x="188" y="84"/>
                  <a:pt x="189" y="88"/>
                  <a:pt x="189" y="92"/>
                </a:cubicBezTo>
                <a:cubicBezTo>
                  <a:pt x="190" y="97"/>
                  <a:pt x="190" y="101"/>
                  <a:pt x="190" y="105"/>
                </a:cubicBezTo>
                <a:cubicBezTo>
                  <a:pt x="190" y="123"/>
                  <a:pt x="184" y="141"/>
                  <a:pt x="173" y="157"/>
                </a:cubicBezTo>
                <a:cubicBezTo>
                  <a:pt x="168" y="162"/>
                  <a:pt x="163" y="168"/>
                  <a:pt x="158" y="173"/>
                </a:cubicBezTo>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dirty="0"/>
          </a:p>
        </p:txBody>
      </p:sp>
      <p:cxnSp>
        <p:nvCxnSpPr>
          <p:cNvPr id="46" name="Straight Connector 45">
            <a:extLst>
              <a:ext uri="{FF2B5EF4-FFF2-40B4-BE49-F238E27FC236}">
                <a16:creationId xmlns:a16="http://schemas.microsoft.com/office/drawing/2014/main" id="{2230B1A4-77E6-AF42-9489-84A57D905E1E}"/>
              </a:ext>
            </a:extLst>
          </p:cNvPr>
          <p:cNvCxnSpPr>
            <a:cxnSpLocks/>
          </p:cNvCxnSpPr>
          <p:nvPr userDrawn="1"/>
        </p:nvCxnSpPr>
        <p:spPr>
          <a:xfrm>
            <a:off x="6096001" y="865811"/>
            <a:ext cx="209713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7" name="Text Placeholder 2" hidden="1">
            <a:extLst>
              <a:ext uri="{FF2B5EF4-FFF2-40B4-BE49-F238E27FC236}">
                <a16:creationId xmlns:a16="http://schemas.microsoft.com/office/drawing/2014/main" id="{FAA91EB6-8E40-E24A-9100-48C23880AADA}"/>
              </a:ext>
            </a:extLst>
          </p:cNvPr>
          <p:cNvSpPr>
            <a:spLocks noGrp="1"/>
          </p:cNvSpPr>
          <p:nvPr>
            <p:ph type="body" sz="quarter" idx="11" hasCustomPrompt="1"/>
          </p:nvPr>
        </p:nvSpPr>
        <p:spPr>
          <a:xfrm>
            <a:off x="6096000" y="5748233"/>
            <a:ext cx="3092173" cy="489123"/>
          </a:xfrm>
          <a:prstGeom prst="rect">
            <a:avLst/>
          </a:prstGeom>
        </p:spPr>
        <p:txBody>
          <a:bodyPr anchor="ctr" anchorCtr="0"/>
          <a:lstStyle>
            <a:lvl1pPr>
              <a:defRPr sz="2400" b="0" i="0">
                <a:solidFill>
                  <a:srgbClr val="222222"/>
                </a:solidFill>
                <a:latin typeface="Taub Sans" pitchFamily="2" charset="77"/>
                <a:ea typeface="Taub Sans" pitchFamily="2" charset="77"/>
              </a:defRPr>
            </a:lvl1pPr>
            <a:lvl2pPr>
              <a:defRPr sz="2400"/>
            </a:lvl2pPr>
            <a:lvl3pPr>
              <a:defRPr sz="2400"/>
            </a:lvl3pPr>
            <a:lvl4pPr>
              <a:defRPr sz="2400"/>
            </a:lvl4pPr>
            <a:lvl5pPr>
              <a:defRPr sz="2400"/>
            </a:lvl5pPr>
          </a:lstStyle>
          <a:p>
            <a:pPr lvl="0"/>
            <a:r>
              <a:rPr lang="en-US" dirty="0"/>
              <a:t>Presentation Date</a:t>
            </a:r>
          </a:p>
        </p:txBody>
      </p:sp>
      <p:sp>
        <p:nvSpPr>
          <p:cNvPr id="79" name="Text Placeholder 77">
            <a:extLst>
              <a:ext uri="{FF2B5EF4-FFF2-40B4-BE49-F238E27FC236}">
                <a16:creationId xmlns:a16="http://schemas.microsoft.com/office/drawing/2014/main" id="{FA102BD8-85FF-1C45-BE6E-519F9DCA9F58}"/>
              </a:ext>
            </a:extLst>
          </p:cNvPr>
          <p:cNvSpPr>
            <a:spLocks noGrp="1"/>
          </p:cNvSpPr>
          <p:nvPr>
            <p:ph type="body" sz="quarter" idx="28" hasCustomPrompt="1"/>
          </p:nvPr>
        </p:nvSpPr>
        <p:spPr>
          <a:xfrm>
            <a:off x="6096001" y="2076175"/>
            <a:ext cx="5389033" cy="556592"/>
          </a:xfrm>
          <a:ln>
            <a:noFill/>
          </a:ln>
        </p:spPr>
        <p:txBody>
          <a:bodyPr>
            <a:normAutofit/>
          </a:bodyPr>
          <a:lstStyle>
            <a:lvl1pPr marL="0" indent="0">
              <a:buNone/>
              <a:defRPr sz="2400">
                <a:solidFill>
                  <a:schemeClr val="tx1"/>
                </a:solidFill>
              </a:defRPr>
            </a:lvl1pPr>
            <a:lvl2pPr>
              <a:defRPr sz="4267"/>
            </a:lvl2pPr>
            <a:lvl3pPr>
              <a:defRPr sz="4267"/>
            </a:lvl3pPr>
            <a:lvl4pPr>
              <a:defRPr sz="4267"/>
            </a:lvl4pPr>
            <a:lvl5pPr>
              <a:defRPr sz="4267"/>
            </a:lvl5pPr>
          </a:lstStyle>
          <a:p>
            <a:pPr lvl="0"/>
            <a:r>
              <a:rPr lang="en-US" dirty="0"/>
              <a:t>Speaker Title</a:t>
            </a:r>
          </a:p>
        </p:txBody>
      </p:sp>
      <p:sp>
        <p:nvSpPr>
          <p:cNvPr id="80" name="Text Placeholder 77">
            <a:extLst>
              <a:ext uri="{FF2B5EF4-FFF2-40B4-BE49-F238E27FC236}">
                <a16:creationId xmlns:a16="http://schemas.microsoft.com/office/drawing/2014/main" id="{3E4B3540-4355-394C-A302-6EFC37E4E20F}"/>
              </a:ext>
            </a:extLst>
          </p:cNvPr>
          <p:cNvSpPr>
            <a:spLocks noGrp="1"/>
          </p:cNvSpPr>
          <p:nvPr>
            <p:ph type="body" sz="quarter" idx="29" hasCustomPrompt="1"/>
          </p:nvPr>
        </p:nvSpPr>
        <p:spPr>
          <a:xfrm>
            <a:off x="6096001" y="2872408"/>
            <a:ext cx="5389033" cy="556592"/>
          </a:xfrm>
          <a:ln>
            <a:noFill/>
          </a:ln>
        </p:spPr>
        <p:txBody>
          <a:bodyPr>
            <a:normAutofit/>
          </a:bodyPr>
          <a:lstStyle>
            <a:lvl1pPr marL="0" indent="0">
              <a:buNone/>
              <a:defRPr sz="2400">
                <a:solidFill>
                  <a:schemeClr val="tx1"/>
                </a:solidFill>
              </a:defRPr>
            </a:lvl1pPr>
            <a:lvl2pPr>
              <a:defRPr sz="4267"/>
            </a:lvl2pPr>
            <a:lvl3pPr>
              <a:defRPr sz="4267"/>
            </a:lvl3pPr>
            <a:lvl4pPr>
              <a:defRPr sz="4267"/>
            </a:lvl4pPr>
            <a:lvl5pPr>
              <a:defRPr sz="4267"/>
            </a:lvl5pPr>
          </a:lstStyle>
          <a:p>
            <a:pPr lvl="0"/>
            <a:r>
              <a:rPr lang="en-US" dirty="0"/>
              <a:t>Twitter/Social following CTA</a:t>
            </a:r>
          </a:p>
        </p:txBody>
      </p:sp>
      <p:sp>
        <p:nvSpPr>
          <p:cNvPr id="54" name="Picture Placeholder 53">
            <a:extLst>
              <a:ext uri="{FF2B5EF4-FFF2-40B4-BE49-F238E27FC236}">
                <a16:creationId xmlns:a16="http://schemas.microsoft.com/office/drawing/2014/main" id="{C13849D0-C817-45F9-97A1-46D8B5F0D83D}"/>
              </a:ext>
            </a:extLst>
          </p:cNvPr>
          <p:cNvSpPr>
            <a:spLocks noGrp="1"/>
          </p:cNvSpPr>
          <p:nvPr>
            <p:ph type="pic" sz="quarter" idx="30" hasCustomPrompt="1"/>
          </p:nvPr>
        </p:nvSpPr>
        <p:spPr>
          <a:xfrm>
            <a:off x="406111" y="884626"/>
            <a:ext cx="4842478" cy="5343860"/>
          </a:xfrm>
          <a:custGeom>
            <a:avLst/>
            <a:gdLst>
              <a:gd name="connsiteX0" fmla="*/ 2419174 w 4842478"/>
              <a:gd name="connsiteY0" fmla="*/ 1 h 5343860"/>
              <a:gd name="connsiteX1" fmla="*/ 4761053 w 4842478"/>
              <a:gd name="connsiteY1" fmla="*/ 1813038 h 5343860"/>
              <a:gd name="connsiteX2" fmla="*/ 4815336 w 4842478"/>
              <a:gd name="connsiteY2" fmla="*/ 2138529 h 5343860"/>
              <a:gd name="connsiteX3" fmla="*/ 4842478 w 4842478"/>
              <a:gd name="connsiteY3" fmla="*/ 2464021 h 5343860"/>
              <a:gd name="connsiteX4" fmla="*/ 4381068 w 4842478"/>
              <a:gd name="connsiteY4" fmla="*/ 3765987 h 5343860"/>
              <a:gd name="connsiteX5" fmla="*/ 4001083 w 4842478"/>
              <a:gd name="connsiteY5" fmla="*/ 4172852 h 5343860"/>
              <a:gd name="connsiteX6" fmla="*/ 961205 w 4842478"/>
              <a:gd name="connsiteY6" fmla="*/ 5067954 h 5343860"/>
              <a:gd name="connsiteX7" fmla="*/ 11243 w 4842478"/>
              <a:gd name="connsiteY7" fmla="*/ 2626767 h 5343860"/>
              <a:gd name="connsiteX8" fmla="*/ 38385 w 4842478"/>
              <a:gd name="connsiteY8" fmla="*/ 2057156 h 5343860"/>
              <a:gd name="connsiteX9" fmla="*/ 1938309 w 4842478"/>
              <a:gd name="connsiteY9" fmla="*/ 49958 h 5343860"/>
              <a:gd name="connsiteX10" fmla="*/ 2419174 w 4842478"/>
              <a:gd name="connsiteY10" fmla="*/ 1 h 534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478" h="5343860">
                <a:moveTo>
                  <a:pt x="2419174" y="1"/>
                </a:moveTo>
                <a:cubicBezTo>
                  <a:pt x="3520165" y="372"/>
                  <a:pt x="4452315" y="792486"/>
                  <a:pt x="4761053" y="1813038"/>
                </a:cubicBezTo>
                <a:cubicBezTo>
                  <a:pt x="4788195" y="1921535"/>
                  <a:pt x="4815336" y="2030032"/>
                  <a:pt x="4815336" y="2138529"/>
                </a:cubicBezTo>
                <a:cubicBezTo>
                  <a:pt x="4815336" y="2247026"/>
                  <a:pt x="4842478" y="2355524"/>
                  <a:pt x="4842478" y="2464021"/>
                </a:cubicBezTo>
                <a:cubicBezTo>
                  <a:pt x="4842478" y="2925134"/>
                  <a:pt x="4679628" y="3359123"/>
                  <a:pt x="4381068" y="3765987"/>
                </a:cubicBezTo>
                <a:cubicBezTo>
                  <a:pt x="4272501" y="3901609"/>
                  <a:pt x="4163934" y="4037230"/>
                  <a:pt x="4001083" y="4172852"/>
                </a:cubicBezTo>
                <a:cubicBezTo>
                  <a:pt x="3186830" y="4769586"/>
                  <a:pt x="2019734" y="5854558"/>
                  <a:pt x="961205" y="5067954"/>
                </a:cubicBezTo>
                <a:cubicBezTo>
                  <a:pt x="174093" y="4471219"/>
                  <a:pt x="119810" y="3467620"/>
                  <a:pt x="11243" y="2626767"/>
                </a:cubicBezTo>
                <a:cubicBezTo>
                  <a:pt x="-15899" y="2436896"/>
                  <a:pt x="11243" y="2247026"/>
                  <a:pt x="38385" y="2057156"/>
                </a:cubicBezTo>
                <a:cubicBezTo>
                  <a:pt x="174093" y="1134930"/>
                  <a:pt x="879780" y="266953"/>
                  <a:pt x="1938309" y="49958"/>
                </a:cubicBezTo>
                <a:cubicBezTo>
                  <a:pt x="2101159" y="16053"/>
                  <a:pt x="2261889" y="-52"/>
                  <a:pt x="2419174" y="1"/>
                </a:cubicBezTo>
                <a:close/>
              </a:path>
            </a:pathLst>
          </a:custGeom>
          <a:solidFill>
            <a:schemeClr val="bg2"/>
          </a:solidFill>
        </p:spPr>
        <p:txBody>
          <a:bodyPr wrap="square" anchor="ctr">
            <a:noAutofit/>
          </a:bodyPr>
          <a:lstStyle>
            <a:lvl1pPr algn="ctr">
              <a:buNone/>
              <a:defRPr/>
            </a:lvl1pPr>
          </a:lstStyle>
          <a:p>
            <a:r>
              <a:rPr lang="en-US" dirty="0"/>
              <a:t>See instructions in notes below</a:t>
            </a:r>
          </a:p>
        </p:txBody>
      </p:sp>
    </p:spTree>
    <p:extLst>
      <p:ext uri="{BB962C8B-B14F-4D97-AF65-F5344CB8AC3E}">
        <p14:creationId xmlns:p14="http://schemas.microsoft.com/office/powerpoint/2010/main" val="236924854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verse 2 section Title and Content">
    <p:bg>
      <p:bgRef idx="1001">
        <a:schemeClr val="bg1"/>
      </p:bgRef>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A7DE010-3F5A-7C41-869E-6A2F63582F77}"/>
              </a:ext>
            </a:extLst>
          </p:cNvPr>
          <p:cNvCxnSpPr>
            <a:cxnSpLocks/>
          </p:cNvCxnSpPr>
          <p:nvPr userDrawn="1"/>
        </p:nvCxnSpPr>
        <p:spPr>
          <a:xfrm>
            <a:off x="1" y="1636295"/>
            <a:ext cx="11848063" cy="0"/>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949D5B-2FE0-B044-94ED-E17639CB7356}"/>
              </a:ext>
            </a:extLst>
          </p:cNvPr>
          <p:cNvCxnSpPr>
            <a:cxnSpLocks/>
          </p:cNvCxnSpPr>
          <p:nvPr userDrawn="1"/>
        </p:nvCxnSpPr>
        <p:spPr>
          <a:xfrm flipH="1" flipV="1">
            <a:off x="11843996" y="-11793"/>
            <a:ext cx="4067" cy="6595473"/>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F6BE77-8E9C-6343-AEC3-BF4BFA420A3A}"/>
              </a:ext>
            </a:extLst>
          </p:cNvPr>
          <p:cNvCxnSpPr/>
          <p:nvPr userDrawn="1"/>
        </p:nvCxnSpPr>
        <p:spPr>
          <a:xfrm flipV="1">
            <a:off x="9819707" y="-11560"/>
            <a:ext cx="0" cy="1652619"/>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3F4E8607-3038-A142-938E-54791978BD76}"/>
              </a:ext>
            </a:extLst>
          </p:cNvPr>
          <p:cNvSpPr>
            <a:spLocks noGrp="1"/>
          </p:cNvSpPr>
          <p:nvPr>
            <p:ph type="title"/>
          </p:nvPr>
        </p:nvSpPr>
        <p:spPr>
          <a:xfrm>
            <a:off x="625644" y="383057"/>
            <a:ext cx="9043013" cy="1044692"/>
          </a:xfrm>
          <a:prstGeom prst="rect">
            <a:avLst/>
          </a:prstGeom>
        </p:spPr>
        <p:txBody>
          <a:bodyPr anchor="ctr">
            <a:normAutofit/>
          </a:bodyPr>
          <a:lstStyle>
            <a:lvl1pPr>
              <a:defRPr sz="4200" b="0" i="0">
                <a:solidFill>
                  <a:schemeClr val="tx1"/>
                </a:solidFill>
                <a:latin typeface="Taub Sans" pitchFamily="2" charset="0"/>
                <a:ea typeface="Taub Sans" pitchFamily="2" charset="0"/>
              </a:defRPr>
            </a:lvl1pPr>
          </a:lstStyle>
          <a:p>
            <a:r>
              <a:rPr lang="en-US" dirty="0"/>
              <a:t>Click to edit Master title style</a:t>
            </a:r>
          </a:p>
        </p:txBody>
      </p:sp>
      <p:cxnSp>
        <p:nvCxnSpPr>
          <p:cNvPr id="26" name="Straight Connector 25">
            <a:extLst>
              <a:ext uri="{FF2B5EF4-FFF2-40B4-BE49-F238E27FC236}">
                <a16:creationId xmlns:a16="http://schemas.microsoft.com/office/drawing/2014/main" id="{CE882B86-6FB2-7D4A-A5C4-6BE94C67C759}"/>
              </a:ext>
            </a:extLst>
          </p:cNvPr>
          <p:cNvCxnSpPr/>
          <p:nvPr userDrawn="1"/>
        </p:nvCxnSpPr>
        <p:spPr>
          <a:xfrm>
            <a:off x="320841" y="1636297"/>
            <a:ext cx="0" cy="4947385"/>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23CF9514-92A8-5641-B3C2-0FECAA34FE50}"/>
              </a:ext>
            </a:extLst>
          </p:cNvPr>
          <p:cNvSpPr>
            <a:spLocks noGrp="1"/>
          </p:cNvSpPr>
          <p:nvPr>
            <p:ph idx="1"/>
          </p:nvPr>
        </p:nvSpPr>
        <p:spPr>
          <a:xfrm>
            <a:off x="625643" y="1909011"/>
            <a:ext cx="5089479" cy="4221715"/>
          </a:xfrm>
        </p:spPr>
        <p:txBody>
          <a:bodyPr/>
          <a:lstStyle>
            <a:lvl1pPr marL="228594" indent="-228594">
              <a:buClr>
                <a:schemeClr val="accent1"/>
              </a:buClr>
              <a:buFont typeface="Arial" panose="020B0604020202020204" pitchFamily="34" charset="0"/>
              <a:buChar char="•"/>
              <a:defRPr>
                <a:solidFill>
                  <a:schemeClr val="tx1"/>
                </a:solidFill>
              </a:defRPr>
            </a:lvl1pPr>
            <a:lvl2pPr marL="685783" indent="-228594">
              <a:buClr>
                <a:schemeClr val="accent1"/>
              </a:buClr>
              <a:buFont typeface="Arial" panose="020B0604020202020204" pitchFamily="34" charset="0"/>
              <a:buChar char="•"/>
              <a:defRPr>
                <a:solidFill>
                  <a:schemeClr val="tx1"/>
                </a:solidFill>
              </a:defRPr>
            </a:lvl2pPr>
            <a:lvl3pPr marL="1142971" indent="-228594">
              <a:buClr>
                <a:schemeClr val="accent1"/>
              </a:buClr>
              <a:buFont typeface="Arial" panose="020B0604020202020204" pitchFamily="34" charset="0"/>
              <a:buChar char="•"/>
              <a:defRPr>
                <a:solidFill>
                  <a:schemeClr val="tx1"/>
                </a:solidFill>
              </a:defRPr>
            </a:lvl3pPr>
            <a:lvl4pPr marL="1600160" indent="-228594">
              <a:buClr>
                <a:schemeClr val="accent1"/>
              </a:buClr>
              <a:buFont typeface="Arial" panose="020B0604020202020204" pitchFamily="34" charset="0"/>
              <a:buChar char="•"/>
              <a:defRPr>
                <a:solidFill>
                  <a:schemeClr val="tx1"/>
                </a:solidFill>
              </a:defRPr>
            </a:lvl4pPr>
            <a:lvl5pPr marL="2057349" indent="-228594">
              <a:buClr>
                <a:schemeClr val="accent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a:extLst>
              <a:ext uri="{FF2B5EF4-FFF2-40B4-BE49-F238E27FC236}">
                <a16:creationId xmlns:a16="http://schemas.microsoft.com/office/drawing/2014/main" id="{F5202905-40C3-5B40-8398-4DA716BDD5B7}"/>
              </a:ext>
            </a:extLst>
          </p:cNvPr>
          <p:cNvSpPr>
            <a:spLocks noGrp="1"/>
          </p:cNvSpPr>
          <p:nvPr>
            <p:ph idx="10"/>
          </p:nvPr>
        </p:nvSpPr>
        <p:spPr>
          <a:xfrm>
            <a:off x="6383966" y="1909011"/>
            <a:ext cx="5112028" cy="4221715"/>
          </a:xfrm>
        </p:spPr>
        <p:txBody>
          <a:bodyPr/>
          <a:lstStyle>
            <a:lvl1pPr marL="228594" indent="-228594">
              <a:buClr>
                <a:schemeClr val="accent1"/>
              </a:buClr>
              <a:buFont typeface="Arial" panose="020B0604020202020204" pitchFamily="34" charset="0"/>
              <a:buChar char="•"/>
              <a:defRPr>
                <a:solidFill>
                  <a:schemeClr val="tx1"/>
                </a:solidFill>
              </a:defRPr>
            </a:lvl1pPr>
            <a:lvl2pPr marL="685783" indent="-228594">
              <a:buClr>
                <a:schemeClr val="accent1"/>
              </a:buClr>
              <a:buFont typeface="Arial" panose="020B0604020202020204" pitchFamily="34" charset="0"/>
              <a:buChar char="•"/>
              <a:defRPr>
                <a:solidFill>
                  <a:schemeClr val="tx1"/>
                </a:solidFill>
              </a:defRPr>
            </a:lvl2pPr>
            <a:lvl3pPr marL="1142971" indent="-228594">
              <a:buClr>
                <a:schemeClr val="accent1"/>
              </a:buClr>
              <a:buFont typeface="Arial" panose="020B0604020202020204" pitchFamily="34" charset="0"/>
              <a:buChar char="•"/>
              <a:defRPr>
                <a:solidFill>
                  <a:schemeClr val="tx1"/>
                </a:solidFill>
              </a:defRPr>
            </a:lvl3pPr>
            <a:lvl4pPr marL="1600160" indent="-228594">
              <a:buClr>
                <a:schemeClr val="accent1"/>
              </a:buClr>
              <a:buFont typeface="Arial" panose="020B0604020202020204" pitchFamily="34" charset="0"/>
              <a:buChar char="•"/>
              <a:defRPr>
                <a:solidFill>
                  <a:schemeClr val="tx1"/>
                </a:solidFill>
              </a:defRPr>
            </a:lvl4pPr>
            <a:lvl5pPr marL="2057349" indent="-228594">
              <a:buClr>
                <a:schemeClr val="accent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6" name="Straight Connector 35">
            <a:extLst>
              <a:ext uri="{FF2B5EF4-FFF2-40B4-BE49-F238E27FC236}">
                <a16:creationId xmlns:a16="http://schemas.microsoft.com/office/drawing/2014/main" id="{2A08D51D-D26D-0C4D-B8C0-7B83A2434BD1}"/>
              </a:ext>
            </a:extLst>
          </p:cNvPr>
          <p:cNvCxnSpPr>
            <a:cxnSpLocks/>
          </p:cNvCxnSpPr>
          <p:nvPr userDrawn="1"/>
        </p:nvCxnSpPr>
        <p:spPr>
          <a:xfrm>
            <a:off x="6079452" y="1636297"/>
            <a:ext cx="0" cy="4947385"/>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CDFC4EF-42F7-5448-B92C-62483084D5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541" r="21742" b="9365"/>
          <a:stretch/>
        </p:blipFill>
        <p:spPr>
          <a:xfrm>
            <a:off x="10105307" y="161364"/>
            <a:ext cx="1620528" cy="1398493"/>
          </a:xfrm>
          <a:prstGeom prst="rect">
            <a:avLst/>
          </a:prstGeom>
        </p:spPr>
      </p:pic>
      <p:sp>
        <p:nvSpPr>
          <p:cNvPr id="12" name="Rectangle 11">
            <a:extLst>
              <a:ext uri="{FF2B5EF4-FFF2-40B4-BE49-F238E27FC236}">
                <a16:creationId xmlns:a16="http://schemas.microsoft.com/office/drawing/2014/main" id="{C0E4FA85-5927-2142-A137-A0A2C280AD13}"/>
              </a:ext>
            </a:extLst>
          </p:cNvPr>
          <p:cNvSpPr/>
          <p:nvPr userDrawn="1"/>
        </p:nvSpPr>
        <p:spPr>
          <a:xfrm>
            <a:off x="0" y="6565392"/>
            <a:ext cx="1219200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TextBox 12">
            <a:extLst>
              <a:ext uri="{FF2B5EF4-FFF2-40B4-BE49-F238E27FC236}">
                <a16:creationId xmlns:a16="http://schemas.microsoft.com/office/drawing/2014/main" id="{BD14F1E0-37F9-884D-AB45-1DF7BC39AC3D}"/>
              </a:ext>
            </a:extLst>
          </p:cNvPr>
          <p:cNvSpPr txBox="1"/>
          <p:nvPr userDrawn="1"/>
        </p:nvSpPr>
        <p:spPr>
          <a:xfrm>
            <a:off x="2" y="6638546"/>
            <a:ext cx="12191999" cy="232575"/>
          </a:xfrm>
          <a:prstGeom prst="rect">
            <a:avLst/>
          </a:prstGeom>
          <a:noFill/>
        </p:spPr>
        <p:txBody>
          <a:bodyPr wrap="square" lIns="77925" tIns="38963" rIns="77925" bIns="38963" rtlCol="0">
            <a:spAutoFit/>
          </a:bodyPr>
          <a:lstStyle/>
          <a:p>
            <a:pPr algn="ctr"/>
            <a:fld id="{D79FCBA7-D3FA-41C7-8C44-48835D5471AF}" type="slidenum">
              <a:rPr lang="en-US" sz="1000" b="0" i="0" smtClean="0">
                <a:solidFill>
                  <a:schemeClr val="bg1"/>
                </a:solidFill>
                <a:latin typeface="Taub Sans 110" pitchFamily="2" charset="0"/>
              </a:rPr>
              <a:pPr algn="ctr"/>
              <a:t>‹#›</a:t>
            </a:fld>
            <a:endParaRPr lang="en-US" sz="1000" b="0" i="0" dirty="0">
              <a:solidFill>
                <a:schemeClr val="bg1"/>
              </a:solidFill>
              <a:latin typeface="Taub Sans 110" pitchFamily="2" charset="0"/>
            </a:endParaRPr>
          </a:p>
        </p:txBody>
      </p:sp>
      <p:sp>
        <p:nvSpPr>
          <p:cNvPr id="14" name="Rectangle 13">
            <a:extLst>
              <a:ext uri="{FF2B5EF4-FFF2-40B4-BE49-F238E27FC236}">
                <a16:creationId xmlns:a16="http://schemas.microsoft.com/office/drawing/2014/main" id="{71F28B3D-203B-0B4D-8E20-C6FECB2BC4F6}"/>
              </a:ext>
            </a:extLst>
          </p:cNvPr>
          <p:cNvSpPr/>
          <p:nvPr userDrawn="1"/>
        </p:nvSpPr>
        <p:spPr>
          <a:xfrm>
            <a:off x="482906" y="6647687"/>
            <a:ext cx="4245949" cy="215444"/>
          </a:xfrm>
          <a:prstGeom prst="rect">
            <a:avLst/>
          </a:prstGeom>
        </p:spPr>
        <p:txBody>
          <a:bodyPr wrap="square">
            <a:spAutoFit/>
          </a:bodyPr>
          <a:lstStyle/>
          <a:p>
            <a:r>
              <a:rPr lang="en-US" sz="800" b="0" i="0" kern="1200" dirty="0">
                <a:solidFill>
                  <a:schemeClr val="bg1"/>
                </a:solidFill>
                <a:effectLst/>
                <a:latin typeface="Taub Sans" pitchFamily="2" charset="77"/>
                <a:ea typeface="Taub Sans" pitchFamily="2" charset="77"/>
                <a:cs typeface="+mn-cs"/>
              </a:rPr>
              <a:t>Copyright © 2020 ADP, Inc. ADP Confidential.</a:t>
            </a:r>
          </a:p>
        </p:txBody>
      </p:sp>
      <p:pic>
        <p:nvPicPr>
          <p:cNvPr id="17" name="Picture 16">
            <a:extLst>
              <a:ext uri="{FF2B5EF4-FFF2-40B4-BE49-F238E27FC236}">
                <a16:creationId xmlns:a16="http://schemas.microsoft.com/office/drawing/2014/main" id="{90CB7D3A-E433-0C46-A0D7-FFEA519B2F5C}"/>
              </a:ext>
            </a:extLst>
          </p:cNvPr>
          <p:cNvPicPr>
            <a:picLocks noChangeAspect="1"/>
          </p:cNvPicPr>
          <p:nvPr userDrawn="1"/>
        </p:nvPicPr>
        <p:blipFill rotWithShape="1">
          <a:blip r:embed="rId3"/>
          <a:srcRect t="22189" r="22493" b="9726"/>
          <a:stretch/>
        </p:blipFill>
        <p:spPr>
          <a:xfrm>
            <a:off x="10102850" y="139700"/>
            <a:ext cx="1619250" cy="1422400"/>
          </a:xfrm>
          <a:prstGeom prst="rect">
            <a:avLst/>
          </a:prstGeom>
        </p:spPr>
      </p:pic>
    </p:spTree>
    <p:extLst>
      <p:ext uri="{BB962C8B-B14F-4D97-AF65-F5344CB8AC3E}">
        <p14:creationId xmlns:p14="http://schemas.microsoft.com/office/powerpoint/2010/main" val="221649819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64AE8D68-2B04-984C-AF86-E09879010CA2}"/>
              </a:ext>
            </a:extLst>
          </p:cNvPr>
          <p:cNvCxnSpPr>
            <a:cxnSpLocks/>
          </p:cNvCxnSpPr>
          <p:nvPr userDrawn="1"/>
        </p:nvCxnSpPr>
        <p:spPr>
          <a:xfrm flipV="1">
            <a:off x="11843996" y="-11793"/>
            <a:ext cx="0" cy="6577988"/>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980D60A-C760-5A4F-B4EA-8DA08B8E91A6}"/>
              </a:ext>
            </a:extLst>
          </p:cNvPr>
          <p:cNvCxnSpPr>
            <a:cxnSpLocks/>
          </p:cNvCxnSpPr>
          <p:nvPr userDrawn="1"/>
        </p:nvCxnSpPr>
        <p:spPr>
          <a:xfrm>
            <a:off x="4114800" y="1636295"/>
            <a:ext cx="0" cy="492990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1F98B1-6CD2-5A4C-BE0D-F09F3A2E477B}"/>
              </a:ext>
            </a:extLst>
          </p:cNvPr>
          <p:cNvCxnSpPr>
            <a:cxnSpLocks/>
          </p:cNvCxnSpPr>
          <p:nvPr userDrawn="1"/>
        </p:nvCxnSpPr>
        <p:spPr>
          <a:xfrm>
            <a:off x="8077200" y="1636295"/>
            <a:ext cx="0" cy="492990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CF42F7-4638-194C-AB25-9F1129DC2625}"/>
              </a:ext>
            </a:extLst>
          </p:cNvPr>
          <p:cNvCxnSpPr>
            <a:cxnSpLocks/>
          </p:cNvCxnSpPr>
          <p:nvPr userDrawn="1"/>
        </p:nvCxnSpPr>
        <p:spPr>
          <a:xfrm flipV="1">
            <a:off x="-18030" y="1636295"/>
            <a:ext cx="11866094" cy="4764"/>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F6BE77-8E9C-6343-AEC3-BF4BFA420A3A}"/>
              </a:ext>
            </a:extLst>
          </p:cNvPr>
          <p:cNvCxnSpPr/>
          <p:nvPr userDrawn="1"/>
        </p:nvCxnSpPr>
        <p:spPr>
          <a:xfrm flipV="1">
            <a:off x="9819707" y="-11560"/>
            <a:ext cx="0" cy="1652619"/>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42AD4CA-E7E0-BB4F-88BB-DBDD461F65E6}"/>
              </a:ext>
            </a:extLst>
          </p:cNvPr>
          <p:cNvSpPr>
            <a:spLocks noGrp="1"/>
          </p:cNvSpPr>
          <p:nvPr userDrawn="1">
            <p:ph type="title"/>
          </p:nvPr>
        </p:nvSpPr>
        <p:spPr>
          <a:xfrm>
            <a:off x="625644" y="383057"/>
            <a:ext cx="9043013" cy="1044692"/>
          </a:xfrm>
          <a:prstGeom prst="rect">
            <a:avLst/>
          </a:prstGeom>
        </p:spPr>
        <p:txBody>
          <a:bodyPr anchor="ctr">
            <a:normAutofit/>
          </a:bodyPr>
          <a:lstStyle>
            <a:lvl1pPr>
              <a:defRPr sz="4200" b="0" i="0">
                <a:solidFill>
                  <a:srgbClr val="D0271D"/>
                </a:solidFill>
                <a:latin typeface="Taub Sans" pitchFamily="2" charset="0"/>
                <a:ea typeface="Taub Sans" pitchFamily="2" charset="0"/>
              </a:defRPr>
            </a:lvl1pPr>
          </a:lstStyle>
          <a:p>
            <a:r>
              <a:rPr lang="en-US" dirty="0"/>
              <a:t>Click to edit Master title style</a:t>
            </a:r>
          </a:p>
        </p:txBody>
      </p:sp>
      <p:sp>
        <p:nvSpPr>
          <p:cNvPr id="29" name="Content Placeholder 2">
            <a:extLst>
              <a:ext uri="{FF2B5EF4-FFF2-40B4-BE49-F238E27FC236}">
                <a16:creationId xmlns:a16="http://schemas.microsoft.com/office/drawing/2014/main" id="{5E2D9532-6EC8-CF49-8E33-07CBFA4DCE42}"/>
              </a:ext>
            </a:extLst>
          </p:cNvPr>
          <p:cNvSpPr>
            <a:spLocks noGrp="1"/>
          </p:cNvSpPr>
          <p:nvPr userDrawn="1">
            <p:ph idx="1"/>
          </p:nvPr>
        </p:nvSpPr>
        <p:spPr>
          <a:xfrm>
            <a:off x="625643" y="1909011"/>
            <a:ext cx="3241820" cy="4221715"/>
          </a:xfrm>
        </p:spPr>
        <p:txBody>
          <a:bodyPr/>
          <a:lstStyle>
            <a:lvl1pPr marL="228594"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1pPr>
            <a:lvl2pPr marL="685783"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2pPr>
            <a:lvl3pPr marL="1142971"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3pPr>
            <a:lvl4pPr marL="1600160"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4pPr>
            <a:lvl5pPr marL="2057349"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a:extLst>
              <a:ext uri="{FF2B5EF4-FFF2-40B4-BE49-F238E27FC236}">
                <a16:creationId xmlns:a16="http://schemas.microsoft.com/office/drawing/2014/main" id="{32CECE40-74B8-854A-942D-48DBAB7EFFDA}"/>
              </a:ext>
            </a:extLst>
          </p:cNvPr>
          <p:cNvSpPr>
            <a:spLocks noGrp="1"/>
          </p:cNvSpPr>
          <p:nvPr userDrawn="1">
            <p:ph idx="10"/>
          </p:nvPr>
        </p:nvSpPr>
        <p:spPr>
          <a:xfrm>
            <a:off x="4343988" y="1909011"/>
            <a:ext cx="3525848" cy="4221715"/>
          </a:xfrm>
        </p:spPr>
        <p:txBody>
          <a:bodyPr/>
          <a:lstStyle>
            <a:lvl1pPr marL="228594"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1pPr>
            <a:lvl2pPr marL="685783"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2pPr>
            <a:lvl3pPr marL="1142971"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3pPr>
            <a:lvl4pPr marL="1600160"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4pPr>
            <a:lvl5pPr marL="2057349"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a:extLst>
              <a:ext uri="{FF2B5EF4-FFF2-40B4-BE49-F238E27FC236}">
                <a16:creationId xmlns:a16="http://schemas.microsoft.com/office/drawing/2014/main" id="{7DDDC676-53BC-7547-8881-ED5189E669B7}"/>
              </a:ext>
            </a:extLst>
          </p:cNvPr>
          <p:cNvSpPr>
            <a:spLocks noGrp="1"/>
          </p:cNvSpPr>
          <p:nvPr userDrawn="1">
            <p:ph idx="11"/>
          </p:nvPr>
        </p:nvSpPr>
        <p:spPr>
          <a:xfrm>
            <a:off x="8334804" y="1909011"/>
            <a:ext cx="3417485" cy="4221715"/>
          </a:xfrm>
        </p:spPr>
        <p:txBody>
          <a:bodyPr/>
          <a:lstStyle>
            <a:lvl1pPr marL="228594"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1pPr>
            <a:lvl2pPr marL="685783"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2pPr>
            <a:lvl3pPr marL="1142971"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3pPr>
            <a:lvl4pPr marL="1600160"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4pPr>
            <a:lvl5pPr marL="2057349"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6" name="Straight Connector 35">
            <a:extLst>
              <a:ext uri="{FF2B5EF4-FFF2-40B4-BE49-F238E27FC236}">
                <a16:creationId xmlns:a16="http://schemas.microsoft.com/office/drawing/2014/main" id="{83CF9B77-1F1A-AF41-B2DA-6023E47A564E}"/>
              </a:ext>
            </a:extLst>
          </p:cNvPr>
          <p:cNvCxnSpPr>
            <a:cxnSpLocks/>
          </p:cNvCxnSpPr>
          <p:nvPr userDrawn="1"/>
        </p:nvCxnSpPr>
        <p:spPr>
          <a:xfrm>
            <a:off x="320841" y="1641059"/>
            <a:ext cx="0" cy="4925136"/>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79EAA7C-A224-BF4F-B23B-F2DFE34176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541" r="21742" b="9365"/>
          <a:stretch/>
        </p:blipFill>
        <p:spPr>
          <a:xfrm>
            <a:off x="10105307" y="161364"/>
            <a:ext cx="1620528" cy="1398493"/>
          </a:xfrm>
          <a:prstGeom prst="rect">
            <a:avLst/>
          </a:prstGeom>
        </p:spPr>
      </p:pic>
    </p:spTree>
    <p:extLst>
      <p:ext uri="{BB962C8B-B14F-4D97-AF65-F5344CB8AC3E}">
        <p14:creationId xmlns:p14="http://schemas.microsoft.com/office/powerpoint/2010/main" val="2972610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Reverse 3 section Title and Content">
    <p:bg>
      <p:bgRef idx="1001">
        <a:schemeClr val="bg1"/>
      </p:bgRef>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64AE8D68-2B04-984C-AF86-E09879010CA2}"/>
              </a:ext>
            </a:extLst>
          </p:cNvPr>
          <p:cNvCxnSpPr/>
          <p:nvPr userDrawn="1"/>
        </p:nvCxnSpPr>
        <p:spPr>
          <a:xfrm flipV="1">
            <a:off x="11834569" y="0"/>
            <a:ext cx="0" cy="6766560"/>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980D60A-C760-5A4F-B4EA-8DA08B8E91A6}"/>
              </a:ext>
            </a:extLst>
          </p:cNvPr>
          <p:cNvCxnSpPr/>
          <p:nvPr userDrawn="1"/>
        </p:nvCxnSpPr>
        <p:spPr>
          <a:xfrm>
            <a:off x="4114800" y="1636295"/>
            <a:ext cx="0" cy="4937760"/>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1F98B1-6CD2-5A4C-BE0D-F09F3A2E477B}"/>
              </a:ext>
            </a:extLst>
          </p:cNvPr>
          <p:cNvCxnSpPr/>
          <p:nvPr userDrawn="1"/>
        </p:nvCxnSpPr>
        <p:spPr>
          <a:xfrm>
            <a:off x="8077200" y="1636295"/>
            <a:ext cx="0" cy="4937760"/>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CF42F7-4638-194C-AB25-9F1129DC2625}"/>
              </a:ext>
            </a:extLst>
          </p:cNvPr>
          <p:cNvCxnSpPr>
            <a:cxnSpLocks/>
          </p:cNvCxnSpPr>
          <p:nvPr userDrawn="1"/>
        </p:nvCxnSpPr>
        <p:spPr>
          <a:xfrm>
            <a:off x="1" y="1636295"/>
            <a:ext cx="11834568" cy="0"/>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F6BE77-8E9C-6343-AEC3-BF4BFA420A3A}"/>
              </a:ext>
            </a:extLst>
          </p:cNvPr>
          <p:cNvCxnSpPr/>
          <p:nvPr userDrawn="1"/>
        </p:nvCxnSpPr>
        <p:spPr>
          <a:xfrm flipV="1">
            <a:off x="9819707" y="-11560"/>
            <a:ext cx="0" cy="1652619"/>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42AD4CA-E7E0-BB4F-88BB-DBDD461F65E6}"/>
              </a:ext>
            </a:extLst>
          </p:cNvPr>
          <p:cNvSpPr>
            <a:spLocks noGrp="1"/>
          </p:cNvSpPr>
          <p:nvPr userDrawn="1">
            <p:ph type="title"/>
          </p:nvPr>
        </p:nvSpPr>
        <p:spPr>
          <a:xfrm>
            <a:off x="625644" y="383057"/>
            <a:ext cx="9043013" cy="1044692"/>
          </a:xfrm>
          <a:prstGeom prst="rect">
            <a:avLst/>
          </a:prstGeom>
        </p:spPr>
        <p:txBody>
          <a:bodyPr anchor="ctr">
            <a:normAutofit/>
          </a:bodyPr>
          <a:lstStyle>
            <a:lvl1pPr>
              <a:defRPr sz="4200" b="0" i="0">
                <a:solidFill>
                  <a:schemeClr val="tx1"/>
                </a:solidFill>
                <a:latin typeface="Taub Sans" pitchFamily="2" charset="0"/>
                <a:ea typeface="Taub Sans" pitchFamily="2" charset="0"/>
              </a:defRPr>
            </a:lvl1pPr>
          </a:lstStyle>
          <a:p>
            <a:r>
              <a:rPr lang="en-US" dirty="0"/>
              <a:t>Click to edit Master title style</a:t>
            </a:r>
          </a:p>
        </p:txBody>
      </p:sp>
      <p:sp>
        <p:nvSpPr>
          <p:cNvPr id="29" name="Content Placeholder 2">
            <a:extLst>
              <a:ext uri="{FF2B5EF4-FFF2-40B4-BE49-F238E27FC236}">
                <a16:creationId xmlns:a16="http://schemas.microsoft.com/office/drawing/2014/main" id="{5E2D9532-6EC8-CF49-8E33-07CBFA4DCE42}"/>
              </a:ext>
            </a:extLst>
          </p:cNvPr>
          <p:cNvSpPr>
            <a:spLocks noGrp="1"/>
          </p:cNvSpPr>
          <p:nvPr userDrawn="1">
            <p:ph idx="1"/>
          </p:nvPr>
        </p:nvSpPr>
        <p:spPr>
          <a:xfrm>
            <a:off x="625643" y="1909011"/>
            <a:ext cx="3241820" cy="4221715"/>
          </a:xfrm>
        </p:spPr>
        <p:txBody>
          <a:bodyPr/>
          <a:lstStyle>
            <a:lvl1pPr marL="228594"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1pPr>
            <a:lvl2pPr marL="685783"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2pPr>
            <a:lvl3pPr marL="1142971"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3pPr>
            <a:lvl4pPr marL="1600160"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4pPr>
            <a:lvl5pPr marL="2057349"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a:extLst>
              <a:ext uri="{FF2B5EF4-FFF2-40B4-BE49-F238E27FC236}">
                <a16:creationId xmlns:a16="http://schemas.microsoft.com/office/drawing/2014/main" id="{32CECE40-74B8-854A-942D-48DBAB7EFFDA}"/>
              </a:ext>
            </a:extLst>
          </p:cNvPr>
          <p:cNvSpPr>
            <a:spLocks noGrp="1"/>
          </p:cNvSpPr>
          <p:nvPr userDrawn="1">
            <p:ph idx="10"/>
          </p:nvPr>
        </p:nvSpPr>
        <p:spPr>
          <a:xfrm>
            <a:off x="4343988" y="1909011"/>
            <a:ext cx="3525848" cy="4221715"/>
          </a:xfrm>
        </p:spPr>
        <p:txBody>
          <a:bodyPr/>
          <a:lstStyle>
            <a:lvl1pPr marL="228594"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1pPr>
            <a:lvl2pPr marL="685783"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2pPr>
            <a:lvl3pPr marL="1142971"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3pPr>
            <a:lvl4pPr marL="1600160"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4pPr>
            <a:lvl5pPr marL="2057349"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a:extLst>
              <a:ext uri="{FF2B5EF4-FFF2-40B4-BE49-F238E27FC236}">
                <a16:creationId xmlns:a16="http://schemas.microsoft.com/office/drawing/2014/main" id="{7DDDC676-53BC-7547-8881-ED5189E669B7}"/>
              </a:ext>
            </a:extLst>
          </p:cNvPr>
          <p:cNvSpPr>
            <a:spLocks noGrp="1"/>
          </p:cNvSpPr>
          <p:nvPr userDrawn="1">
            <p:ph idx="11"/>
          </p:nvPr>
        </p:nvSpPr>
        <p:spPr>
          <a:xfrm>
            <a:off x="8334804" y="1909011"/>
            <a:ext cx="3417485" cy="4221715"/>
          </a:xfrm>
        </p:spPr>
        <p:txBody>
          <a:bodyPr/>
          <a:lstStyle>
            <a:lvl1pPr marL="228594"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1pPr>
            <a:lvl2pPr marL="685783"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2pPr>
            <a:lvl3pPr marL="1142971"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3pPr>
            <a:lvl4pPr marL="1600160"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4pPr>
            <a:lvl5pPr marL="2057349" indent="-228594">
              <a:buClr>
                <a:schemeClr val="accent1"/>
              </a:buClr>
              <a:buFont typeface="Arial" panose="020B0604020202020204" pitchFamily="34" charset="0"/>
              <a:buChar char="•"/>
              <a:defRPr>
                <a:solidFill>
                  <a:schemeClr val="tx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6" name="Straight Connector 35">
            <a:extLst>
              <a:ext uri="{FF2B5EF4-FFF2-40B4-BE49-F238E27FC236}">
                <a16:creationId xmlns:a16="http://schemas.microsoft.com/office/drawing/2014/main" id="{83CF9B77-1F1A-AF41-B2DA-6023E47A564E}"/>
              </a:ext>
            </a:extLst>
          </p:cNvPr>
          <p:cNvCxnSpPr/>
          <p:nvPr userDrawn="1"/>
        </p:nvCxnSpPr>
        <p:spPr>
          <a:xfrm>
            <a:off x="320841" y="1636295"/>
            <a:ext cx="0" cy="4937760"/>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79EAA7C-A224-BF4F-B23B-F2DFE34176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541" r="21742" b="9365"/>
          <a:stretch/>
        </p:blipFill>
        <p:spPr>
          <a:xfrm>
            <a:off x="10105307" y="161364"/>
            <a:ext cx="1620528" cy="1398493"/>
          </a:xfrm>
          <a:prstGeom prst="rect">
            <a:avLst/>
          </a:prstGeom>
        </p:spPr>
      </p:pic>
      <p:sp>
        <p:nvSpPr>
          <p:cNvPr id="18" name="Rectangle 17">
            <a:extLst>
              <a:ext uri="{FF2B5EF4-FFF2-40B4-BE49-F238E27FC236}">
                <a16:creationId xmlns:a16="http://schemas.microsoft.com/office/drawing/2014/main" id="{027007D1-6610-FF44-93BA-508C05E940BC}"/>
              </a:ext>
            </a:extLst>
          </p:cNvPr>
          <p:cNvSpPr/>
          <p:nvPr userDrawn="1"/>
        </p:nvSpPr>
        <p:spPr>
          <a:xfrm>
            <a:off x="0" y="6565392"/>
            <a:ext cx="1219200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sp>
        <p:nvSpPr>
          <p:cNvPr id="19" name="TextBox 18">
            <a:extLst>
              <a:ext uri="{FF2B5EF4-FFF2-40B4-BE49-F238E27FC236}">
                <a16:creationId xmlns:a16="http://schemas.microsoft.com/office/drawing/2014/main" id="{57F124D4-BEDB-BE4F-9CF6-9E315991BBD9}"/>
              </a:ext>
            </a:extLst>
          </p:cNvPr>
          <p:cNvSpPr txBox="1"/>
          <p:nvPr userDrawn="1"/>
        </p:nvSpPr>
        <p:spPr>
          <a:xfrm>
            <a:off x="2" y="6638546"/>
            <a:ext cx="12191999" cy="232575"/>
          </a:xfrm>
          <a:prstGeom prst="rect">
            <a:avLst/>
          </a:prstGeom>
          <a:noFill/>
        </p:spPr>
        <p:txBody>
          <a:bodyPr wrap="square" lIns="77925" tIns="38963" rIns="77925" bIns="38963" rtlCol="0">
            <a:spAutoFit/>
          </a:bodyPr>
          <a:lstStyle/>
          <a:p>
            <a:pPr algn="ctr"/>
            <a:fld id="{D79FCBA7-D3FA-41C7-8C44-48835D5471AF}" type="slidenum">
              <a:rPr lang="en-US" sz="1000" b="0" i="0" smtClean="0">
                <a:solidFill>
                  <a:schemeClr val="bg1"/>
                </a:solidFill>
                <a:latin typeface="Taub Sans" pitchFamily="2" charset="0"/>
                <a:ea typeface="Taub Sans" pitchFamily="2" charset="0"/>
              </a:rPr>
              <a:pPr algn="ctr"/>
              <a:t>‹#›</a:t>
            </a:fld>
            <a:endParaRPr lang="en-US" sz="1000" b="0" i="0" dirty="0">
              <a:solidFill>
                <a:schemeClr val="bg1"/>
              </a:solidFill>
              <a:latin typeface="Taub Sans" pitchFamily="2" charset="0"/>
              <a:ea typeface="Taub Sans" pitchFamily="2" charset="0"/>
            </a:endParaRPr>
          </a:p>
        </p:txBody>
      </p:sp>
      <p:sp>
        <p:nvSpPr>
          <p:cNvPr id="20" name="Rectangle 19">
            <a:extLst>
              <a:ext uri="{FF2B5EF4-FFF2-40B4-BE49-F238E27FC236}">
                <a16:creationId xmlns:a16="http://schemas.microsoft.com/office/drawing/2014/main" id="{DBD6FFD2-4668-F54E-8F3B-A757EE7F5F42}"/>
              </a:ext>
            </a:extLst>
          </p:cNvPr>
          <p:cNvSpPr/>
          <p:nvPr userDrawn="1"/>
        </p:nvSpPr>
        <p:spPr>
          <a:xfrm>
            <a:off x="482906" y="6647687"/>
            <a:ext cx="4245949" cy="215444"/>
          </a:xfrm>
          <a:prstGeom prst="rect">
            <a:avLst/>
          </a:prstGeom>
        </p:spPr>
        <p:txBody>
          <a:bodyPr wrap="square">
            <a:spAutoFit/>
          </a:bodyPr>
          <a:lstStyle/>
          <a:p>
            <a:r>
              <a:rPr lang="en-US" sz="800" b="0" i="0" kern="1200" dirty="0">
                <a:solidFill>
                  <a:schemeClr val="bg1"/>
                </a:solidFill>
                <a:effectLst/>
                <a:latin typeface="Taub Sans" pitchFamily="2" charset="0"/>
                <a:ea typeface="Taub Sans" pitchFamily="2" charset="0"/>
                <a:cs typeface="+mn-cs"/>
              </a:rPr>
              <a:t>Copyright © 2020 ADP, Inc. ADP Confidential.</a:t>
            </a:r>
          </a:p>
        </p:txBody>
      </p:sp>
      <p:pic>
        <p:nvPicPr>
          <p:cNvPr id="24" name="Picture 23">
            <a:extLst>
              <a:ext uri="{FF2B5EF4-FFF2-40B4-BE49-F238E27FC236}">
                <a16:creationId xmlns:a16="http://schemas.microsoft.com/office/drawing/2014/main" id="{20FE0D07-AE53-B345-BC82-1DD9D9117FED}"/>
              </a:ext>
            </a:extLst>
          </p:cNvPr>
          <p:cNvPicPr>
            <a:picLocks noChangeAspect="1"/>
          </p:cNvPicPr>
          <p:nvPr userDrawn="1"/>
        </p:nvPicPr>
        <p:blipFill rotWithShape="1">
          <a:blip r:embed="rId3"/>
          <a:srcRect t="22189" r="22493" b="9726"/>
          <a:stretch/>
        </p:blipFill>
        <p:spPr>
          <a:xfrm>
            <a:off x="10102850" y="139700"/>
            <a:ext cx="1619250" cy="1422400"/>
          </a:xfrm>
          <a:prstGeom prst="rect">
            <a:avLst/>
          </a:prstGeom>
        </p:spPr>
      </p:pic>
    </p:spTree>
    <p:extLst>
      <p:ext uri="{BB962C8B-B14F-4D97-AF65-F5344CB8AC3E}">
        <p14:creationId xmlns:p14="http://schemas.microsoft.com/office/powerpoint/2010/main" val="68534210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9AB1-8D01-924F-8F9B-6C39A67241D5}"/>
              </a:ext>
            </a:extLst>
          </p:cNvPr>
          <p:cNvSpPr>
            <a:spLocks noGrp="1"/>
          </p:cNvSpPr>
          <p:nvPr>
            <p:ph type="title" hasCustomPrompt="1"/>
          </p:nvPr>
        </p:nvSpPr>
        <p:spPr>
          <a:xfrm>
            <a:off x="625644" y="229060"/>
            <a:ext cx="9786049" cy="457200"/>
          </a:xfrm>
          <a:prstGeom prst="rect">
            <a:avLst/>
          </a:prstGeom>
        </p:spPr>
        <p:txBody>
          <a:bodyPr anchor="ctr">
            <a:normAutofit/>
          </a:bodyPr>
          <a:lstStyle>
            <a:lvl1pPr>
              <a:defRPr sz="2200">
                <a:solidFill>
                  <a:srgbClr val="D0271D"/>
                </a:solidFill>
              </a:defRPr>
            </a:lvl1pPr>
          </a:lstStyle>
          <a:p>
            <a:r>
              <a:rPr lang="en-US" dirty="0"/>
              <a:t>FOR SCREENSHOTS ONLY: Title Here, 22pt</a:t>
            </a:r>
          </a:p>
        </p:txBody>
      </p:sp>
      <p:cxnSp>
        <p:nvCxnSpPr>
          <p:cNvPr id="22" name="Straight Connector 21">
            <a:extLst>
              <a:ext uri="{FF2B5EF4-FFF2-40B4-BE49-F238E27FC236}">
                <a16:creationId xmlns:a16="http://schemas.microsoft.com/office/drawing/2014/main" id="{AC1491EA-2411-B141-838C-5B13CB635B4E}"/>
              </a:ext>
            </a:extLst>
          </p:cNvPr>
          <p:cNvCxnSpPr>
            <a:cxnSpLocks/>
          </p:cNvCxnSpPr>
          <p:nvPr userDrawn="1"/>
        </p:nvCxnSpPr>
        <p:spPr>
          <a:xfrm>
            <a:off x="-20606" y="767616"/>
            <a:ext cx="12232354" cy="9827"/>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894A53-B9A7-6C42-9452-57A76A8DFD21}"/>
              </a:ext>
            </a:extLst>
          </p:cNvPr>
          <p:cNvCxnSpPr>
            <a:cxnSpLocks/>
          </p:cNvCxnSpPr>
          <p:nvPr userDrawn="1"/>
        </p:nvCxnSpPr>
        <p:spPr>
          <a:xfrm>
            <a:off x="320841" y="772857"/>
            <a:ext cx="0" cy="5793006"/>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1914D0-8236-DA47-BAC6-15CE01B5D670}"/>
              </a:ext>
            </a:extLst>
          </p:cNvPr>
          <p:cNvCxnSpPr/>
          <p:nvPr userDrawn="1"/>
        </p:nvCxnSpPr>
        <p:spPr>
          <a:xfrm flipV="1">
            <a:off x="11843996" y="-41502"/>
            <a:ext cx="0" cy="6609463"/>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F2F482E-10A7-CE48-A02E-D351028A24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 t="51068" r="-770" b="9365"/>
          <a:stretch/>
        </p:blipFill>
        <p:spPr>
          <a:xfrm>
            <a:off x="10022541" y="71718"/>
            <a:ext cx="1721225" cy="680303"/>
          </a:xfrm>
          <a:prstGeom prst="rect">
            <a:avLst/>
          </a:prstGeom>
        </p:spPr>
      </p:pic>
    </p:spTree>
    <p:extLst>
      <p:ext uri="{BB962C8B-B14F-4D97-AF65-F5344CB8AC3E}">
        <p14:creationId xmlns:p14="http://schemas.microsoft.com/office/powerpoint/2010/main" val="3481207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everse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9AB1-8D01-924F-8F9B-6C39A67241D5}"/>
              </a:ext>
            </a:extLst>
          </p:cNvPr>
          <p:cNvSpPr>
            <a:spLocks noGrp="1"/>
          </p:cNvSpPr>
          <p:nvPr>
            <p:ph type="title" hasCustomPrompt="1"/>
          </p:nvPr>
        </p:nvSpPr>
        <p:spPr>
          <a:xfrm>
            <a:off x="625644" y="229060"/>
            <a:ext cx="9786049" cy="457200"/>
          </a:xfrm>
          <a:prstGeom prst="rect">
            <a:avLst/>
          </a:prstGeom>
        </p:spPr>
        <p:txBody>
          <a:bodyPr anchor="ctr">
            <a:normAutofit/>
          </a:bodyPr>
          <a:lstStyle>
            <a:lvl1pPr>
              <a:defRPr sz="2200">
                <a:solidFill>
                  <a:schemeClr val="tx1"/>
                </a:solidFill>
              </a:defRPr>
            </a:lvl1pPr>
          </a:lstStyle>
          <a:p>
            <a:r>
              <a:rPr lang="en-US" dirty="0"/>
              <a:t>FOR SCREENSHOTS ONLY: Title Here, 22pt</a:t>
            </a:r>
          </a:p>
        </p:txBody>
      </p:sp>
      <p:cxnSp>
        <p:nvCxnSpPr>
          <p:cNvPr id="22" name="Straight Connector 21">
            <a:extLst>
              <a:ext uri="{FF2B5EF4-FFF2-40B4-BE49-F238E27FC236}">
                <a16:creationId xmlns:a16="http://schemas.microsoft.com/office/drawing/2014/main" id="{AC1491EA-2411-B141-838C-5B13CB635B4E}"/>
              </a:ext>
            </a:extLst>
          </p:cNvPr>
          <p:cNvCxnSpPr>
            <a:cxnSpLocks/>
          </p:cNvCxnSpPr>
          <p:nvPr userDrawn="1"/>
        </p:nvCxnSpPr>
        <p:spPr>
          <a:xfrm>
            <a:off x="1" y="767616"/>
            <a:ext cx="12219474" cy="9827"/>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894A53-B9A7-6C42-9452-57A76A8DFD21}"/>
              </a:ext>
            </a:extLst>
          </p:cNvPr>
          <p:cNvCxnSpPr/>
          <p:nvPr userDrawn="1"/>
        </p:nvCxnSpPr>
        <p:spPr>
          <a:xfrm>
            <a:off x="320841" y="767617"/>
            <a:ext cx="0" cy="5816065"/>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1914D0-8236-DA47-BAC6-15CE01B5D670}"/>
              </a:ext>
            </a:extLst>
          </p:cNvPr>
          <p:cNvCxnSpPr/>
          <p:nvPr userDrawn="1"/>
        </p:nvCxnSpPr>
        <p:spPr>
          <a:xfrm flipV="1">
            <a:off x="11843996" y="-25782"/>
            <a:ext cx="0" cy="6609463"/>
          </a:xfrm>
          <a:prstGeom prst="line">
            <a:avLst/>
          </a:prstGeom>
          <a:ln w="1270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F2F482E-10A7-CE48-A02E-D351028A24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 t="51068" r="-770" b="9365"/>
          <a:stretch/>
        </p:blipFill>
        <p:spPr>
          <a:xfrm>
            <a:off x="10022541" y="71718"/>
            <a:ext cx="1721225" cy="680303"/>
          </a:xfrm>
          <a:prstGeom prst="rect">
            <a:avLst/>
          </a:prstGeom>
        </p:spPr>
      </p:pic>
      <p:sp>
        <p:nvSpPr>
          <p:cNvPr id="8" name="Rectangle 7">
            <a:extLst>
              <a:ext uri="{FF2B5EF4-FFF2-40B4-BE49-F238E27FC236}">
                <a16:creationId xmlns:a16="http://schemas.microsoft.com/office/drawing/2014/main" id="{A1C81738-92BD-144B-B7F2-885BCB2CB695}"/>
              </a:ext>
            </a:extLst>
          </p:cNvPr>
          <p:cNvSpPr/>
          <p:nvPr userDrawn="1"/>
        </p:nvSpPr>
        <p:spPr>
          <a:xfrm>
            <a:off x="0" y="6565392"/>
            <a:ext cx="1219200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 name="TextBox 8">
            <a:extLst>
              <a:ext uri="{FF2B5EF4-FFF2-40B4-BE49-F238E27FC236}">
                <a16:creationId xmlns:a16="http://schemas.microsoft.com/office/drawing/2014/main" id="{9997F4F4-34E3-5D43-8DB7-875362E32FE9}"/>
              </a:ext>
            </a:extLst>
          </p:cNvPr>
          <p:cNvSpPr txBox="1"/>
          <p:nvPr userDrawn="1"/>
        </p:nvSpPr>
        <p:spPr>
          <a:xfrm>
            <a:off x="2" y="6638546"/>
            <a:ext cx="12191999" cy="232575"/>
          </a:xfrm>
          <a:prstGeom prst="rect">
            <a:avLst/>
          </a:prstGeom>
          <a:noFill/>
        </p:spPr>
        <p:txBody>
          <a:bodyPr wrap="square" lIns="77925" tIns="38963" rIns="77925" bIns="38963" rtlCol="0">
            <a:spAutoFit/>
          </a:bodyPr>
          <a:lstStyle/>
          <a:p>
            <a:pPr algn="ctr"/>
            <a:fld id="{D79FCBA7-D3FA-41C7-8C44-48835D5471AF}" type="slidenum">
              <a:rPr lang="en-US" sz="1000" b="0" i="0" smtClean="0">
                <a:solidFill>
                  <a:schemeClr val="bg1"/>
                </a:solidFill>
                <a:latin typeface="Taub Sans 110" pitchFamily="2" charset="0"/>
              </a:rPr>
              <a:pPr algn="ctr"/>
              <a:t>‹#›</a:t>
            </a:fld>
            <a:endParaRPr lang="en-US" sz="1000" b="0" i="0" dirty="0">
              <a:solidFill>
                <a:schemeClr val="bg1"/>
              </a:solidFill>
              <a:latin typeface="Taub Sans 110" pitchFamily="2" charset="0"/>
            </a:endParaRPr>
          </a:p>
        </p:txBody>
      </p:sp>
      <p:sp>
        <p:nvSpPr>
          <p:cNvPr id="10" name="Rectangle 9">
            <a:extLst>
              <a:ext uri="{FF2B5EF4-FFF2-40B4-BE49-F238E27FC236}">
                <a16:creationId xmlns:a16="http://schemas.microsoft.com/office/drawing/2014/main" id="{F2FE2AB3-311B-E643-85A4-ABB69061A997}"/>
              </a:ext>
            </a:extLst>
          </p:cNvPr>
          <p:cNvSpPr/>
          <p:nvPr userDrawn="1"/>
        </p:nvSpPr>
        <p:spPr>
          <a:xfrm>
            <a:off x="482906" y="6647687"/>
            <a:ext cx="4245949" cy="215444"/>
          </a:xfrm>
          <a:prstGeom prst="rect">
            <a:avLst/>
          </a:prstGeom>
        </p:spPr>
        <p:txBody>
          <a:bodyPr wrap="square">
            <a:spAutoFit/>
          </a:bodyPr>
          <a:lstStyle/>
          <a:p>
            <a:r>
              <a:rPr lang="en-US" sz="800" b="0" i="0" kern="1200" dirty="0">
                <a:solidFill>
                  <a:schemeClr val="bg1"/>
                </a:solidFill>
                <a:effectLst/>
                <a:latin typeface="Taub Sans" pitchFamily="2" charset="77"/>
                <a:ea typeface="Taub Sans" pitchFamily="2" charset="77"/>
                <a:cs typeface="+mn-cs"/>
              </a:rPr>
              <a:t>Copyright © 2020 ADP, Inc. ADP Confidential.</a:t>
            </a:r>
          </a:p>
        </p:txBody>
      </p:sp>
    </p:spTree>
    <p:extLst>
      <p:ext uri="{BB962C8B-B14F-4D97-AF65-F5344CB8AC3E}">
        <p14:creationId xmlns:p14="http://schemas.microsoft.com/office/powerpoint/2010/main" val="245116581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9AB1-8D01-924F-8F9B-6C39A67241D5}"/>
              </a:ext>
            </a:extLst>
          </p:cNvPr>
          <p:cNvSpPr>
            <a:spLocks noGrp="1"/>
          </p:cNvSpPr>
          <p:nvPr>
            <p:ph type="title" hasCustomPrompt="1"/>
          </p:nvPr>
        </p:nvSpPr>
        <p:spPr>
          <a:xfrm>
            <a:off x="625644" y="229060"/>
            <a:ext cx="9786049" cy="457200"/>
          </a:xfrm>
          <a:prstGeom prst="rect">
            <a:avLst/>
          </a:prstGeom>
        </p:spPr>
        <p:txBody>
          <a:bodyPr anchor="ctr">
            <a:normAutofit/>
          </a:bodyPr>
          <a:lstStyle>
            <a:lvl1pPr>
              <a:defRPr sz="2200">
                <a:solidFill>
                  <a:srgbClr val="D0271D"/>
                </a:solidFill>
              </a:defRPr>
            </a:lvl1pPr>
          </a:lstStyle>
          <a:p>
            <a:r>
              <a:rPr lang="en-US" dirty="0"/>
              <a:t>FOR SCREENSHOTS ONLY: Title Here, 22pt</a:t>
            </a:r>
          </a:p>
        </p:txBody>
      </p:sp>
      <p:cxnSp>
        <p:nvCxnSpPr>
          <p:cNvPr id="22" name="Straight Connector 21">
            <a:extLst>
              <a:ext uri="{FF2B5EF4-FFF2-40B4-BE49-F238E27FC236}">
                <a16:creationId xmlns:a16="http://schemas.microsoft.com/office/drawing/2014/main" id="{AC1491EA-2411-B141-838C-5B13CB635B4E}"/>
              </a:ext>
            </a:extLst>
          </p:cNvPr>
          <p:cNvCxnSpPr>
            <a:cxnSpLocks/>
          </p:cNvCxnSpPr>
          <p:nvPr userDrawn="1"/>
        </p:nvCxnSpPr>
        <p:spPr>
          <a:xfrm>
            <a:off x="-23182" y="767616"/>
            <a:ext cx="12234930" cy="9827"/>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894A53-B9A7-6C42-9452-57A76A8DFD21}"/>
              </a:ext>
            </a:extLst>
          </p:cNvPr>
          <p:cNvCxnSpPr>
            <a:cxnSpLocks/>
          </p:cNvCxnSpPr>
          <p:nvPr userDrawn="1"/>
        </p:nvCxnSpPr>
        <p:spPr>
          <a:xfrm>
            <a:off x="320841" y="767616"/>
            <a:ext cx="0" cy="5800346"/>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1914D0-8236-DA47-BAC6-15CE01B5D670}"/>
              </a:ext>
            </a:extLst>
          </p:cNvPr>
          <p:cNvCxnSpPr/>
          <p:nvPr userDrawn="1"/>
        </p:nvCxnSpPr>
        <p:spPr>
          <a:xfrm flipV="1">
            <a:off x="11843996" y="-41502"/>
            <a:ext cx="0" cy="6609463"/>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8724941C-5874-CF47-8053-B8466C5C2E17}"/>
              </a:ext>
            </a:extLst>
          </p:cNvPr>
          <p:cNvSpPr/>
          <p:nvPr userDrawn="1"/>
        </p:nvSpPr>
        <p:spPr>
          <a:xfrm>
            <a:off x="10499432" y="274320"/>
            <a:ext cx="1600328" cy="2828352"/>
          </a:xfrm>
          <a:custGeom>
            <a:avLst/>
            <a:gdLst>
              <a:gd name="connsiteX0" fmla="*/ 470410 w 584633"/>
              <a:gd name="connsiteY0" fmla="*/ 863607 h 998975"/>
              <a:gd name="connsiteX1" fmla="*/ 343410 w 584633"/>
              <a:gd name="connsiteY1" fmla="*/ 968382 h 998975"/>
              <a:gd name="connsiteX2" fmla="*/ 222760 w 584633"/>
              <a:gd name="connsiteY2" fmla="*/ 996957 h 998975"/>
              <a:gd name="connsiteX3" fmla="*/ 92585 w 584633"/>
              <a:gd name="connsiteY3" fmla="*/ 923932 h 998975"/>
              <a:gd name="connsiteX4" fmla="*/ 6860 w 584633"/>
              <a:gd name="connsiteY4" fmla="*/ 679457 h 998975"/>
              <a:gd name="connsiteX5" fmla="*/ 10035 w 584633"/>
              <a:gd name="connsiteY5" fmla="*/ 419107 h 998975"/>
              <a:gd name="connsiteX6" fmla="*/ 48135 w 584633"/>
              <a:gd name="connsiteY6" fmla="*/ 193682 h 998975"/>
              <a:gd name="connsiteX7" fmla="*/ 98935 w 584633"/>
              <a:gd name="connsiteY7" fmla="*/ 57157 h 998975"/>
              <a:gd name="connsiteX8" fmla="*/ 241810 w 584633"/>
              <a:gd name="connsiteY8" fmla="*/ 3182 h 998975"/>
              <a:gd name="connsiteX9" fmla="*/ 435485 w 584633"/>
              <a:gd name="connsiteY9" fmla="*/ 19057 h 998975"/>
              <a:gd name="connsiteX10" fmla="*/ 540260 w 584633"/>
              <a:gd name="connsiteY10" fmla="*/ 123832 h 998975"/>
              <a:gd name="connsiteX11" fmla="*/ 581535 w 584633"/>
              <a:gd name="connsiteY11" fmla="*/ 333382 h 998975"/>
              <a:gd name="connsiteX12" fmla="*/ 568835 w 584633"/>
              <a:gd name="connsiteY12" fmla="*/ 479432 h 998975"/>
              <a:gd name="connsiteX13" fmla="*/ 470410 w 584633"/>
              <a:gd name="connsiteY13" fmla="*/ 863607 h 99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633" h="998975">
                <a:moveTo>
                  <a:pt x="470410" y="863607"/>
                </a:moveTo>
                <a:cubicBezTo>
                  <a:pt x="432839" y="945099"/>
                  <a:pt x="384685" y="946157"/>
                  <a:pt x="343410" y="968382"/>
                </a:cubicBezTo>
                <a:cubicBezTo>
                  <a:pt x="302135" y="990607"/>
                  <a:pt x="264564" y="1004365"/>
                  <a:pt x="222760" y="996957"/>
                </a:cubicBezTo>
                <a:cubicBezTo>
                  <a:pt x="180956" y="989549"/>
                  <a:pt x="128568" y="976849"/>
                  <a:pt x="92585" y="923932"/>
                </a:cubicBezTo>
                <a:cubicBezTo>
                  <a:pt x="56602" y="871015"/>
                  <a:pt x="20618" y="763594"/>
                  <a:pt x="6860" y="679457"/>
                </a:cubicBezTo>
                <a:cubicBezTo>
                  <a:pt x="-6898" y="595320"/>
                  <a:pt x="3156" y="500069"/>
                  <a:pt x="10035" y="419107"/>
                </a:cubicBezTo>
                <a:cubicBezTo>
                  <a:pt x="16914" y="338145"/>
                  <a:pt x="33318" y="254007"/>
                  <a:pt x="48135" y="193682"/>
                </a:cubicBezTo>
                <a:cubicBezTo>
                  <a:pt x="62952" y="133357"/>
                  <a:pt x="66656" y="88907"/>
                  <a:pt x="98935" y="57157"/>
                </a:cubicBezTo>
                <a:cubicBezTo>
                  <a:pt x="131214" y="25407"/>
                  <a:pt x="185718" y="9532"/>
                  <a:pt x="241810" y="3182"/>
                </a:cubicBezTo>
                <a:cubicBezTo>
                  <a:pt x="297902" y="-3168"/>
                  <a:pt x="385743" y="-1051"/>
                  <a:pt x="435485" y="19057"/>
                </a:cubicBezTo>
                <a:cubicBezTo>
                  <a:pt x="485227" y="39165"/>
                  <a:pt x="515918" y="71445"/>
                  <a:pt x="540260" y="123832"/>
                </a:cubicBezTo>
                <a:cubicBezTo>
                  <a:pt x="564602" y="176219"/>
                  <a:pt x="576773" y="274115"/>
                  <a:pt x="581535" y="333382"/>
                </a:cubicBezTo>
                <a:cubicBezTo>
                  <a:pt x="586298" y="392649"/>
                  <a:pt x="587885" y="390003"/>
                  <a:pt x="568835" y="479432"/>
                </a:cubicBezTo>
                <a:cubicBezTo>
                  <a:pt x="549785" y="568861"/>
                  <a:pt x="507981" y="782115"/>
                  <a:pt x="470410" y="863607"/>
                </a:cubicBezTo>
                <a:close/>
              </a:path>
            </a:pathLst>
          </a:custGeom>
          <a:solidFill>
            <a:srgbClr val="121C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1F2125"/>
              </a:solidFill>
            </a:endParaRPr>
          </a:p>
        </p:txBody>
      </p:sp>
      <p:sp>
        <p:nvSpPr>
          <p:cNvPr id="7" name="Freeform 6">
            <a:extLst>
              <a:ext uri="{FF2B5EF4-FFF2-40B4-BE49-F238E27FC236}">
                <a16:creationId xmlns:a16="http://schemas.microsoft.com/office/drawing/2014/main" id="{494CC7A4-B116-7B45-849F-D1E572B24158}"/>
              </a:ext>
            </a:extLst>
          </p:cNvPr>
          <p:cNvSpPr/>
          <p:nvPr userDrawn="1"/>
        </p:nvSpPr>
        <p:spPr>
          <a:xfrm>
            <a:off x="9207826" y="457660"/>
            <a:ext cx="2406753" cy="2528087"/>
          </a:xfrm>
          <a:custGeom>
            <a:avLst/>
            <a:gdLst>
              <a:gd name="connsiteX0" fmla="*/ 390971 w 911680"/>
              <a:gd name="connsiteY0" fmla="*/ 956463 h 957641"/>
              <a:gd name="connsiteX1" fmla="*/ 660846 w 911680"/>
              <a:gd name="connsiteY1" fmla="*/ 915188 h 957641"/>
              <a:gd name="connsiteX2" fmla="*/ 851346 w 911680"/>
              <a:gd name="connsiteY2" fmla="*/ 791363 h 957641"/>
              <a:gd name="connsiteX3" fmla="*/ 911671 w 911680"/>
              <a:gd name="connsiteY3" fmla="*/ 572288 h 957641"/>
              <a:gd name="connsiteX4" fmla="*/ 854521 w 911680"/>
              <a:gd name="connsiteY4" fmla="*/ 223038 h 957641"/>
              <a:gd name="connsiteX5" fmla="*/ 695771 w 911680"/>
              <a:gd name="connsiteY5" fmla="*/ 48413 h 957641"/>
              <a:gd name="connsiteX6" fmla="*/ 492571 w 911680"/>
              <a:gd name="connsiteY6" fmla="*/ 3963 h 957641"/>
              <a:gd name="connsiteX7" fmla="*/ 203646 w 911680"/>
              <a:gd name="connsiteY7" fmla="*/ 127788 h 957641"/>
              <a:gd name="connsiteX8" fmla="*/ 35371 w 911680"/>
              <a:gd name="connsiteY8" fmla="*/ 330988 h 957641"/>
              <a:gd name="connsiteX9" fmla="*/ 6796 w 911680"/>
              <a:gd name="connsiteY9" fmla="*/ 616738 h 957641"/>
              <a:gd name="connsiteX10" fmla="*/ 127446 w 911680"/>
              <a:gd name="connsiteY10" fmla="*/ 877088 h 957641"/>
              <a:gd name="connsiteX11" fmla="*/ 390971 w 911680"/>
              <a:gd name="connsiteY11" fmla="*/ 956463 h 9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680" h="957641">
                <a:moveTo>
                  <a:pt x="390971" y="956463"/>
                </a:moveTo>
                <a:cubicBezTo>
                  <a:pt x="479871" y="962813"/>
                  <a:pt x="584117" y="942705"/>
                  <a:pt x="660846" y="915188"/>
                </a:cubicBezTo>
                <a:cubicBezTo>
                  <a:pt x="737575" y="887671"/>
                  <a:pt x="809542" y="848513"/>
                  <a:pt x="851346" y="791363"/>
                </a:cubicBezTo>
                <a:cubicBezTo>
                  <a:pt x="893150" y="734213"/>
                  <a:pt x="911142" y="667009"/>
                  <a:pt x="911671" y="572288"/>
                </a:cubicBezTo>
                <a:cubicBezTo>
                  <a:pt x="912200" y="477567"/>
                  <a:pt x="890504" y="310350"/>
                  <a:pt x="854521" y="223038"/>
                </a:cubicBezTo>
                <a:cubicBezTo>
                  <a:pt x="818538" y="135725"/>
                  <a:pt x="756096" y="84925"/>
                  <a:pt x="695771" y="48413"/>
                </a:cubicBezTo>
                <a:cubicBezTo>
                  <a:pt x="635446" y="11901"/>
                  <a:pt x="574592" y="-9266"/>
                  <a:pt x="492571" y="3963"/>
                </a:cubicBezTo>
                <a:cubicBezTo>
                  <a:pt x="410550" y="17192"/>
                  <a:pt x="279846" y="73284"/>
                  <a:pt x="203646" y="127788"/>
                </a:cubicBezTo>
                <a:cubicBezTo>
                  <a:pt x="127446" y="182292"/>
                  <a:pt x="68179" y="249496"/>
                  <a:pt x="35371" y="330988"/>
                </a:cubicBezTo>
                <a:cubicBezTo>
                  <a:pt x="2563" y="412480"/>
                  <a:pt x="-8550" y="525721"/>
                  <a:pt x="6796" y="616738"/>
                </a:cubicBezTo>
                <a:cubicBezTo>
                  <a:pt x="22142" y="707755"/>
                  <a:pt x="62888" y="819938"/>
                  <a:pt x="127446" y="877088"/>
                </a:cubicBezTo>
                <a:cubicBezTo>
                  <a:pt x="192004" y="934238"/>
                  <a:pt x="302071" y="950113"/>
                  <a:pt x="390971" y="956463"/>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1F2125"/>
              </a:solidFill>
            </a:endParaRPr>
          </a:p>
        </p:txBody>
      </p:sp>
    </p:spTree>
    <p:extLst>
      <p:ext uri="{BB962C8B-B14F-4D97-AF65-F5344CB8AC3E}">
        <p14:creationId xmlns:p14="http://schemas.microsoft.com/office/powerpoint/2010/main" val="577644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AC1491EA-2411-B141-838C-5B13CB635B4E}"/>
              </a:ext>
            </a:extLst>
          </p:cNvPr>
          <p:cNvCxnSpPr>
            <a:cxnSpLocks/>
          </p:cNvCxnSpPr>
          <p:nvPr userDrawn="1"/>
        </p:nvCxnSpPr>
        <p:spPr>
          <a:xfrm>
            <a:off x="1" y="767616"/>
            <a:ext cx="12191999" cy="9827"/>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1914D0-8236-DA47-BAC6-15CE01B5D670}"/>
              </a:ext>
            </a:extLst>
          </p:cNvPr>
          <p:cNvCxnSpPr/>
          <p:nvPr userDrawn="1"/>
        </p:nvCxnSpPr>
        <p:spPr>
          <a:xfrm flipV="1">
            <a:off x="11843996" y="-41502"/>
            <a:ext cx="0" cy="6609463"/>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119AB1-8D01-924F-8F9B-6C39A67241D5}"/>
              </a:ext>
            </a:extLst>
          </p:cNvPr>
          <p:cNvSpPr>
            <a:spLocks noGrp="1"/>
          </p:cNvSpPr>
          <p:nvPr>
            <p:ph type="title" hasCustomPrompt="1"/>
          </p:nvPr>
        </p:nvSpPr>
        <p:spPr>
          <a:xfrm>
            <a:off x="625644" y="229060"/>
            <a:ext cx="9786049" cy="457200"/>
          </a:xfrm>
          <a:prstGeom prst="rect">
            <a:avLst/>
          </a:prstGeom>
        </p:spPr>
        <p:txBody>
          <a:bodyPr anchor="ctr">
            <a:normAutofit/>
          </a:bodyPr>
          <a:lstStyle>
            <a:lvl1pPr>
              <a:defRPr sz="2200">
                <a:solidFill>
                  <a:srgbClr val="D0271D"/>
                </a:solidFill>
              </a:defRPr>
            </a:lvl1pPr>
          </a:lstStyle>
          <a:p>
            <a:r>
              <a:rPr lang="en-US" dirty="0"/>
              <a:t>FOR SCREENSHOTS ONLY: Title Here, 22pt</a:t>
            </a:r>
          </a:p>
        </p:txBody>
      </p:sp>
      <p:cxnSp>
        <p:nvCxnSpPr>
          <p:cNvPr id="23" name="Straight Connector 22">
            <a:extLst>
              <a:ext uri="{FF2B5EF4-FFF2-40B4-BE49-F238E27FC236}">
                <a16:creationId xmlns:a16="http://schemas.microsoft.com/office/drawing/2014/main" id="{6B894A53-B9A7-6C42-9452-57A76A8DFD21}"/>
              </a:ext>
            </a:extLst>
          </p:cNvPr>
          <p:cNvCxnSpPr>
            <a:cxnSpLocks/>
          </p:cNvCxnSpPr>
          <p:nvPr userDrawn="1"/>
        </p:nvCxnSpPr>
        <p:spPr>
          <a:xfrm>
            <a:off x="320841" y="767616"/>
            <a:ext cx="0" cy="5800346"/>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shutterstock_1019606215 [Converte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6011" y="1021615"/>
            <a:ext cx="9105680" cy="5251976"/>
          </a:xfrm>
          <a:prstGeom prst="rect">
            <a:avLst/>
          </a:prstGeom>
        </p:spPr>
      </p:pic>
      <p:sp>
        <p:nvSpPr>
          <p:cNvPr id="7" name="Picture Placeholder 6"/>
          <p:cNvSpPr>
            <a:spLocks noGrp="1"/>
          </p:cNvSpPr>
          <p:nvPr>
            <p:ph type="pic" sz="quarter" idx="10"/>
          </p:nvPr>
        </p:nvSpPr>
        <p:spPr>
          <a:xfrm>
            <a:off x="2354265" y="1354139"/>
            <a:ext cx="6992937" cy="4368800"/>
          </a:xfrm>
        </p:spPr>
        <p:txBody>
          <a:bodyPr/>
          <a:lstStyle>
            <a:lvl1pPr>
              <a:defRPr>
                <a:solidFill>
                  <a:srgbClr val="121C4C"/>
                </a:solidFill>
              </a:defRPr>
            </a:lvl1pPr>
          </a:lstStyle>
          <a:p>
            <a:endParaRPr lang="en-US" dirty="0"/>
          </a:p>
        </p:txBody>
      </p:sp>
      <p:pic>
        <p:nvPicPr>
          <p:cNvPr id="10" name="Picture 9">
            <a:extLst>
              <a:ext uri="{FF2B5EF4-FFF2-40B4-BE49-F238E27FC236}">
                <a16:creationId xmlns:a16="http://schemas.microsoft.com/office/drawing/2014/main" id="{3A1310D8-D09C-3748-AE5E-BCB73B18664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 t="51068" r="-770" b="9365"/>
          <a:stretch/>
        </p:blipFill>
        <p:spPr>
          <a:xfrm>
            <a:off x="10022541" y="71718"/>
            <a:ext cx="1721225" cy="680303"/>
          </a:xfrm>
          <a:prstGeom prst="rect">
            <a:avLst/>
          </a:prstGeom>
        </p:spPr>
      </p:pic>
    </p:spTree>
    <p:extLst>
      <p:ext uri="{BB962C8B-B14F-4D97-AF65-F5344CB8AC3E}">
        <p14:creationId xmlns:p14="http://schemas.microsoft.com/office/powerpoint/2010/main" val="1394216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AC1491EA-2411-B141-838C-5B13CB635B4E}"/>
              </a:ext>
            </a:extLst>
          </p:cNvPr>
          <p:cNvCxnSpPr>
            <a:cxnSpLocks/>
          </p:cNvCxnSpPr>
          <p:nvPr userDrawn="1"/>
        </p:nvCxnSpPr>
        <p:spPr>
          <a:xfrm>
            <a:off x="1" y="767616"/>
            <a:ext cx="12211747" cy="9827"/>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1914D0-8236-DA47-BAC6-15CE01B5D670}"/>
              </a:ext>
            </a:extLst>
          </p:cNvPr>
          <p:cNvCxnSpPr/>
          <p:nvPr userDrawn="1"/>
        </p:nvCxnSpPr>
        <p:spPr>
          <a:xfrm flipV="1">
            <a:off x="11843996" y="-44034"/>
            <a:ext cx="0" cy="6609463"/>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119AB1-8D01-924F-8F9B-6C39A67241D5}"/>
              </a:ext>
            </a:extLst>
          </p:cNvPr>
          <p:cNvSpPr>
            <a:spLocks noGrp="1"/>
          </p:cNvSpPr>
          <p:nvPr>
            <p:ph type="title" hasCustomPrompt="1"/>
          </p:nvPr>
        </p:nvSpPr>
        <p:spPr>
          <a:xfrm>
            <a:off x="625644" y="229060"/>
            <a:ext cx="9786049" cy="457200"/>
          </a:xfrm>
          <a:prstGeom prst="rect">
            <a:avLst/>
          </a:prstGeom>
        </p:spPr>
        <p:txBody>
          <a:bodyPr anchor="ctr">
            <a:normAutofit/>
          </a:bodyPr>
          <a:lstStyle>
            <a:lvl1pPr>
              <a:defRPr sz="2200">
                <a:solidFill>
                  <a:srgbClr val="D0271D"/>
                </a:solidFill>
              </a:defRPr>
            </a:lvl1pPr>
          </a:lstStyle>
          <a:p>
            <a:r>
              <a:rPr lang="en-US" dirty="0"/>
              <a:t>FOR SCREENSHOTS ONLY: Title Here, 22pt</a:t>
            </a:r>
          </a:p>
        </p:txBody>
      </p:sp>
      <p:cxnSp>
        <p:nvCxnSpPr>
          <p:cNvPr id="23" name="Straight Connector 22">
            <a:extLst>
              <a:ext uri="{FF2B5EF4-FFF2-40B4-BE49-F238E27FC236}">
                <a16:creationId xmlns:a16="http://schemas.microsoft.com/office/drawing/2014/main" id="{6B894A53-B9A7-6C42-9452-57A76A8DFD21}"/>
              </a:ext>
            </a:extLst>
          </p:cNvPr>
          <p:cNvCxnSpPr>
            <a:cxnSpLocks/>
          </p:cNvCxnSpPr>
          <p:nvPr userDrawn="1"/>
        </p:nvCxnSpPr>
        <p:spPr>
          <a:xfrm>
            <a:off x="320841" y="767616"/>
            <a:ext cx="0" cy="5797770"/>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pic>
        <p:nvPicPr>
          <p:cNvPr id="3" name="Picture 2" descr="Iphon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16651" y="965200"/>
            <a:ext cx="2726048" cy="5334000"/>
          </a:xfrm>
          <a:prstGeom prst="rect">
            <a:avLst/>
          </a:prstGeom>
        </p:spPr>
      </p:pic>
      <p:sp>
        <p:nvSpPr>
          <p:cNvPr id="5" name="Picture Placeholder 4"/>
          <p:cNvSpPr>
            <a:spLocks noGrp="1"/>
          </p:cNvSpPr>
          <p:nvPr>
            <p:ph type="pic" sz="quarter" idx="10"/>
          </p:nvPr>
        </p:nvSpPr>
        <p:spPr>
          <a:xfrm>
            <a:off x="4521202" y="1760538"/>
            <a:ext cx="2100263" cy="3725863"/>
          </a:xfrm>
        </p:spPr>
        <p:txBody>
          <a:bodyPr/>
          <a:lstStyle>
            <a:lvl1pPr>
              <a:defRPr>
                <a:solidFill>
                  <a:schemeClr val="tx1"/>
                </a:solidFill>
              </a:defRPr>
            </a:lvl1pPr>
          </a:lstStyle>
          <a:p>
            <a:endParaRPr lang="en-US" dirty="0"/>
          </a:p>
        </p:txBody>
      </p:sp>
      <p:pic>
        <p:nvPicPr>
          <p:cNvPr id="10" name="Picture 9">
            <a:extLst>
              <a:ext uri="{FF2B5EF4-FFF2-40B4-BE49-F238E27FC236}">
                <a16:creationId xmlns:a16="http://schemas.microsoft.com/office/drawing/2014/main" id="{0BF518FA-2E3B-E44A-92DB-214E8588BEB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 t="51068" r="-770" b="9365"/>
          <a:stretch/>
        </p:blipFill>
        <p:spPr>
          <a:xfrm>
            <a:off x="10022541" y="71718"/>
            <a:ext cx="1721225" cy="680303"/>
          </a:xfrm>
          <a:prstGeom prst="rect">
            <a:avLst/>
          </a:prstGeom>
        </p:spPr>
      </p:pic>
    </p:spTree>
    <p:extLst>
      <p:ext uri="{BB962C8B-B14F-4D97-AF65-F5344CB8AC3E}">
        <p14:creationId xmlns:p14="http://schemas.microsoft.com/office/powerpoint/2010/main" val="42888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hank you_Purp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53C78-1762-A749-A2FF-25A87FDC9CDF}"/>
              </a:ext>
            </a:extLst>
          </p:cNvPr>
          <p:cNvSpPr/>
          <p:nvPr userDrawn="1"/>
        </p:nvSpPr>
        <p:spPr>
          <a:xfrm>
            <a:off x="9805852" y="2"/>
            <a:ext cx="2027560" cy="3251743"/>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cxnSp>
        <p:nvCxnSpPr>
          <p:cNvPr id="34" name="Straight Connector 33">
            <a:extLst>
              <a:ext uri="{FF2B5EF4-FFF2-40B4-BE49-F238E27FC236}">
                <a16:creationId xmlns:a16="http://schemas.microsoft.com/office/drawing/2014/main" id="{D4FE323E-42CA-9043-BA6B-A8CF4767E77D}"/>
              </a:ext>
            </a:extLst>
          </p:cNvPr>
          <p:cNvCxnSpPr>
            <a:cxnSpLocks/>
          </p:cNvCxnSpPr>
          <p:nvPr userDrawn="1"/>
        </p:nvCxnSpPr>
        <p:spPr>
          <a:xfrm flipH="1" flipV="1">
            <a:off x="-13855" y="3247576"/>
            <a:ext cx="12205855" cy="4169"/>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9EF4A-E027-5F41-92A2-75B069BAFB46}"/>
              </a:ext>
            </a:extLst>
          </p:cNvPr>
          <p:cNvCxnSpPr/>
          <p:nvPr userDrawn="1"/>
        </p:nvCxnSpPr>
        <p:spPr>
          <a:xfrm flipV="1">
            <a:off x="11830141" y="-33273"/>
            <a:ext cx="0" cy="6602176"/>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DF858A-8585-CC47-8665-7614836614E6}"/>
              </a:ext>
            </a:extLst>
          </p:cNvPr>
          <p:cNvCxnSpPr/>
          <p:nvPr userDrawn="1"/>
        </p:nvCxnSpPr>
        <p:spPr>
          <a:xfrm flipV="1">
            <a:off x="9805852" y="-15888"/>
            <a:ext cx="0" cy="6582215"/>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182B181-630C-6E4F-97AF-5889E461A1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8906" r="36847" b="-4909"/>
          <a:stretch/>
        </p:blipFill>
        <p:spPr>
          <a:xfrm>
            <a:off x="10043462" y="1667435"/>
            <a:ext cx="1679207" cy="1498912"/>
          </a:xfrm>
          <a:prstGeom prst="rect">
            <a:avLst/>
          </a:prstGeom>
        </p:spPr>
      </p:pic>
      <p:sp>
        <p:nvSpPr>
          <p:cNvPr id="30" name="Title 1">
            <a:extLst>
              <a:ext uri="{FF2B5EF4-FFF2-40B4-BE49-F238E27FC236}">
                <a16:creationId xmlns:a16="http://schemas.microsoft.com/office/drawing/2014/main" id="{EC1BC8AB-25CB-D84B-8E40-8C1F8A81BC8E}"/>
              </a:ext>
            </a:extLst>
          </p:cNvPr>
          <p:cNvSpPr>
            <a:spLocks noGrp="1"/>
          </p:cNvSpPr>
          <p:nvPr userDrawn="1">
            <p:ph type="title" hasCustomPrompt="1"/>
          </p:nvPr>
        </p:nvSpPr>
        <p:spPr>
          <a:xfrm>
            <a:off x="512065" y="842172"/>
            <a:ext cx="8003287" cy="2177403"/>
          </a:xfrm>
          <a:prstGeom prst="rect">
            <a:avLst/>
          </a:prstGeom>
        </p:spPr>
        <p:txBody>
          <a:bodyPr anchor="ctr" anchorCtr="0">
            <a:normAutofit/>
          </a:bodyPr>
          <a:lstStyle>
            <a:lvl1pPr>
              <a:lnSpc>
                <a:spcPct val="90000"/>
              </a:lnSpc>
              <a:defRPr sz="4200" b="0" i="0">
                <a:solidFill>
                  <a:schemeClr val="accent1"/>
                </a:solidFill>
                <a:latin typeface="Taub Sans" pitchFamily="2" charset="0"/>
                <a:ea typeface="Taub Sans" pitchFamily="2" charset="0"/>
              </a:defRPr>
            </a:lvl1pPr>
          </a:lstStyle>
          <a:p>
            <a:r>
              <a:rPr lang="en-US" dirty="0"/>
              <a:t>Title</a:t>
            </a:r>
          </a:p>
        </p:txBody>
      </p:sp>
      <p:cxnSp>
        <p:nvCxnSpPr>
          <p:cNvPr id="33" name="Straight Connector 32">
            <a:extLst>
              <a:ext uri="{FF2B5EF4-FFF2-40B4-BE49-F238E27FC236}">
                <a16:creationId xmlns:a16="http://schemas.microsoft.com/office/drawing/2014/main" id="{EF3502C9-14D5-1242-BFC9-B23BE43E1F6A}"/>
              </a:ext>
            </a:extLst>
          </p:cNvPr>
          <p:cNvCxnSpPr>
            <a:cxnSpLocks/>
          </p:cNvCxnSpPr>
          <p:nvPr userDrawn="1"/>
        </p:nvCxnSpPr>
        <p:spPr>
          <a:xfrm flipV="1">
            <a:off x="284027" y="-11953"/>
            <a:ext cx="0" cy="6580856"/>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8A5BF237-F61A-004E-A1EB-9EA0B4AA37CB}"/>
              </a:ext>
            </a:extLst>
          </p:cNvPr>
          <p:cNvSpPr>
            <a:spLocks noGrp="1"/>
          </p:cNvSpPr>
          <p:nvPr userDrawn="1">
            <p:ph idx="1" hasCustomPrompt="1"/>
          </p:nvPr>
        </p:nvSpPr>
        <p:spPr>
          <a:xfrm>
            <a:off x="512065" y="3491157"/>
            <a:ext cx="8003287" cy="2751803"/>
          </a:xfrm>
        </p:spPr>
        <p:txBody>
          <a:bodyPr>
            <a:normAutofit/>
          </a:bodyPr>
          <a:lstStyle>
            <a:lvl1pPr marL="342891" indent="-342891">
              <a:buClr>
                <a:schemeClr val="accent1"/>
              </a:buClr>
              <a:buFont typeface="Arial" panose="020B0604020202020204" pitchFamily="34" charset="0"/>
              <a:buChar char="•"/>
              <a:defRPr sz="1900" b="0" i="0">
                <a:solidFill>
                  <a:srgbClr val="121C4C"/>
                </a:solidFill>
                <a:latin typeface="Taub Sans" pitchFamily="2" charset="0"/>
                <a:ea typeface="Taub Sans" pitchFamily="2" charset="0"/>
              </a:defRPr>
            </a:lvl1pPr>
            <a:lvl2pPr>
              <a:buClr>
                <a:srgbClr val="F35F20"/>
              </a:buClr>
              <a:defRPr/>
            </a:lvl2pPr>
            <a:lvl3pPr>
              <a:buClr>
                <a:srgbClr val="F35F20"/>
              </a:buClr>
              <a:defRPr/>
            </a:lvl3pPr>
            <a:lvl4pPr>
              <a:buClr>
                <a:srgbClr val="F35F20"/>
              </a:buClr>
              <a:defRPr/>
            </a:lvl4pPr>
            <a:lvl5pPr>
              <a:buClr>
                <a:srgbClr val="F35F20"/>
              </a:buClr>
              <a:defRPr/>
            </a:lvl5pPr>
          </a:lstStyle>
          <a:p>
            <a:pPr lvl="0"/>
            <a:r>
              <a:rPr lang="en-US" dirty="0"/>
              <a:t>Click to edit text</a:t>
            </a:r>
          </a:p>
        </p:txBody>
      </p:sp>
      <p:sp>
        <p:nvSpPr>
          <p:cNvPr id="12" name="Rectangle 11">
            <a:extLst>
              <a:ext uri="{FF2B5EF4-FFF2-40B4-BE49-F238E27FC236}">
                <a16:creationId xmlns:a16="http://schemas.microsoft.com/office/drawing/2014/main" id="{AF1FEF9A-409C-814C-B7A8-AA24C16FD7F5}"/>
              </a:ext>
            </a:extLst>
          </p:cNvPr>
          <p:cNvSpPr/>
          <p:nvPr userDrawn="1"/>
        </p:nvSpPr>
        <p:spPr>
          <a:xfrm>
            <a:off x="9324109" y="6574055"/>
            <a:ext cx="2867891" cy="283946"/>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spTree>
    <p:extLst>
      <p:ext uri="{BB962C8B-B14F-4D97-AF65-F5344CB8AC3E}">
        <p14:creationId xmlns:p14="http://schemas.microsoft.com/office/powerpoint/2010/main" val="20637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7EF3B8-B66E-5A4A-BEE1-C2F0FED1D97A}"/>
              </a:ext>
            </a:extLst>
          </p:cNvPr>
          <p:cNvSpPr/>
          <p:nvPr userDrawn="1"/>
        </p:nvSpPr>
        <p:spPr>
          <a:xfrm>
            <a:off x="9805852" y="0"/>
            <a:ext cx="2027560" cy="6858000"/>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0" name="Picture 9">
            <a:extLst>
              <a:ext uri="{FF2B5EF4-FFF2-40B4-BE49-F238E27FC236}">
                <a16:creationId xmlns:a16="http://schemas.microsoft.com/office/drawing/2014/main" id="{00276C30-3FA5-FC4B-ABCE-A5B53F203B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8906" r="36847" b="-4909"/>
          <a:stretch/>
        </p:blipFill>
        <p:spPr>
          <a:xfrm>
            <a:off x="10043462" y="1667435"/>
            <a:ext cx="1679207" cy="1498912"/>
          </a:xfrm>
          <a:prstGeom prst="rect">
            <a:avLst/>
          </a:prstGeom>
        </p:spPr>
      </p:pic>
      <p:cxnSp>
        <p:nvCxnSpPr>
          <p:cNvPr id="2" name="Straight Connector 1">
            <a:extLst>
              <a:ext uri="{FF2B5EF4-FFF2-40B4-BE49-F238E27FC236}">
                <a16:creationId xmlns:a16="http://schemas.microsoft.com/office/drawing/2014/main" id="{74E196C3-6238-B94B-9F56-A103ECF8FCD5}"/>
              </a:ext>
            </a:extLst>
          </p:cNvPr>
          <p:cNvCxnSpPr/>
          <p:nvPr userDrawn="1"/>
        </p:nvCxnSpPr>
        <p:spPr>
          <a:xfrm flipH="1">
            <a:off x="-13855" y="1575939"/>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797F8C4-3587-524B-970D-03B5B508E91C}"/>
              </a:ext>
            </a:extLst>
          </p:cNvPr>
          <p:cNvCxnSpPr/>
          <p:nvPr userDrawn="1"/>
        </p:nvCxnSpPr>
        <p:spPr>
          <a:xfrm flipV="1">
            <a:off x="11830141" y="-28121"/>
            <a:ext cx="0" cy="6602176"/>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454F097-FDCC-0844-82F5-284E0D7A6076}"/>
              </a:ext>
            </a:extLst>
          </p:cNvPr>
          <p:cNvCxnSpPr/>
          <p:nvPr userDrawn="1"/>
        </p:nvCxnSpPr>
        <p:spPr>
          <a:xfrm flipV="1">
            <a:off x="9805852" y="-15888"/>
            <a:ext cx="0" cy="6582215"/>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D4A0EDE-6D9F-6A45-91BE-2DB2FEA94C25}"/>
              </a:ext>
            </a:extLst>
          </p:cNvPr>
          <p:cNvSpPr/>
          <p:nvPr userDrawn="1"/>
        </p:nvSpPr>
        <p:spPr>
          <a:xfrm>
            <a:off x="9298603" y="6606601"/>
            <a:ext cx="2893399" cy="251401"/>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291599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3" name="Picture 12" descr="Two people looking at a computer&#10;&#10;Description automatically generated">
            <a:extLst>
              <a:ext uri="{FF2B5EF4-FFF2-40B4-BE49-F238E27FC236}">
                <a16:creationId xmlns:a16="http://schemas.microsoft.com/office/drawing/2014/main" id="{35402669-B5D5-1D48-A9B7-AFBF27A8298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74064"/>
            <a:ext cx="12192000" cy="4423664"/>
          </a:xfrm>
          <a:prstGeom prst="rect">
            <a:avLst/>
          </a:prstGeom>
        </p:spPr>
      </p:pic>
      <p:sp>
        <p:nvSpPr>
          <p:cNvPr id="9" name="Rectangle 8"/>
          <p:cNvSpPr/>
          <p:nvPr userDrawn="1"/>
        </p:nvSpPr>
        <p:spPr>
          <a:xfrm>
            <a:off x="0" y="5292692"/>
            <a:ext cx="12192000" cy="1632859"/>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3" name="Text Placeholder 14">
            <a:extLst>
              <a:ext uri="{FF2B5EF4-FFF2-40B4-BE49-F238E27FC236}">
                <a16:creationId xmlns:a16="http://schemas.microsoft.com/office/drawing/2014/main" id="{7C0483F7-8740-CC4E-9A68-2F297CEBFAA5}"/>
              </a:ext>
            </a:extLst>
          </p:cNvPr>
          <p:cNvSpPr>
            <a:spLocks noGrp="1"/>
          </p:cNvSpPr>
          <p:nvPr>
            <p:ph type="body" sz="quarter" idx="10" hasCustomPrompt="1"/>
          </p:nvPr>
        </p:nvSpPr>
        <p:spPr>
          <a:xfrm>
            <a:off x="355727" y="3516624"/>
            <a:ext cx="2969364" cy="295635"/>
          </a:xfrm>
        </p:spPr>
        <p:txBody>
          <a:bodyPr anchor="ctr">
            <a:noAutofit/>
          </a:bodyPr>
          <a:lstStyle>
            <a:lvl1pPr marL="0" indent="0" algn="l">
              <a:lnSpc>
                <a:spcPct val="100000"/>
              </a:lnSpc>
              <a:spcBef>
                <a:spcPts val="0"/>
              </a:spcBef>
              <a:buNone/>
              <a:defRPr sz="2200" b="1" i="0" baseline="0">
                <a:solidFill>
                  <a:srgbClr val="121C4C"/>
                </a:solidFill>
                <a:latin typeface="Taub Sans" pitchFamily="2" charset="0"/>
                <a:ea typeface="Taub Sans" pitchFamily="2" charset="0"/>
              </a:defRPr>
            </a:lvl1pPr>
          </a:lstStyle>
          <a:p>
            <a:pPr lvl="0"/>
            <a:r>
              <a:rPr lang="en-US" dirty="0"/>
              <a:t>Session #: &lt;FOT-#&gt;</a:t>
            </a:r>
          </a:p>
        </p:txBody>
      </p:sp>
      <p:sp>
        <p:nvSpPr>
          <p:cNvPr id="24" name="Text Placeholder 14">
            <a:extLst>
              <a:ext uri="{FF2B5EF4-FFF2-40B4-BE49-F238E27FC236}">
                <a16:creationId xmlns:a16="http://schemas.microsoft.com/office/drawing/2014/main" id="{7C0483F7-8740-CC4E-9A68-2F297CEBFAA5}"/>
              </a:ext>
            </a:extLst>
          </p:cNvPr>
          <p:cNvSpPr>
            <a:spLocks noGrp="1"/>
          </p:cNvSpPr>
          <p:nvPr>
            <p:ph type="body" sz="quarter" idx="11"/>
          </p:nvPr>
        </p:nvSpPr>
        <p:spPr>
          <a:xfrm>
            <a:off x="6583158" y="5486873"/>
            <a:ext cx="3284415" cy="613135"/>
          </a:xfrm>
        </p:spPr>
        <p:txBody>
          <a:bodyPr>
            <a:noAutofit/>
          </a:bodyPr>
          <a:lstStyle>
            <a:lvl1pPr marL="0" indent="0">
              <a:lnSpc>
                <a:spcPct val="100000"/>
              </a:lnSpc>
              <a:spcBef>
                <a:spcPts val="0"/>
              </a:spcBef>
              <a:buNone/>
              <a:defRPr sz="1800" b="0" i="0" baseline="0">
                <a:ln>
                  <a:noFill/>
                </a:ln>
                <a:solidFill>
                  <a:schemeClr val="bg1"/>
                </a:solidFill>
                <a:latin typeface="Taub Sans" pitchFamily="2" charset="0"/>
                <a:ea typeface="Taub Sans" pitchFamily="2" charset="0"/>
              </a:defRPr>
            </a:lvl1pPr>
          </a:lstStyle>
          <a:p>
            <a:pPr lvl="0"/>
            <a:endParaRPr lang="en-US" dirty="0"/>
          </a:p>
        </p:txBody>
      </p:sp>
      <p:sp>
        <p:nvSpPr>
          <p:cNvPr id="45" name="Text Placeholder 14">
            <a:extLst>
              <a:ext uri="{FF2B5EF4-FFF2-40B4-BE49-F238E27FC236}">
                <a16:creationId xmlns:a16="http://schemas.microsoft.com/office/drawing/2014/main" id="{7C0483F7-8740-CC4E-9A68-2F297CEBFAA5}"/>
              </a:ext>
            </a:extLst>
          </p:cNvPr>
          <p:cNvSpPr>
            <a:spLocks noGrp="1"/>
          </p:cNvSpPr>
          <p:nvPr>
            <p:ph type="body" sz="quarter" idx="16" hasCustomPrompt="1"/>
          </p:nvPr>
        </p:nvSpPr>
        <p:spPr>
          <a:xfrm>
            <a:off x="355730" y="5486871"/>
            <a:ext cx="5879740" cy="424831"/>
          </a:xfrm>
        </p:spPr>
        <p:txBody>
          <a:bodyPr>
            <a:noAutofit/>
          </a:bodyPr>
          <a:lstStyle>
            <a:lvl1pPr marL="0" indent="0">
              <a:lnSpc>
                <a:spcPct val="100000"/>
              </a:lnSpc>
              <a:spcBef>
                <a:spcPts val="0"/>
              </a:spcBef>
              <a:buNone/>
              <a:defRPr sz="2200" b="0" i="0" baseline="0">
                <a:solidFill>
                  <a:schemeClr val="bg1"/>
                </a:solidFill>
                <a:latin typeface="Taub Sans" pitchFamily="2" charset="0"/>
                <a:ea typeface="Taub Sans" pitchFamily="2" charset="0"/>
              </a:defRPr>
            </a:lvl1pPr>
          </a:lstStyle>
          <a:p>
            <a:pPr lvl="0"/>
            <a:r>
              <a:rPr lang="en-US" dirty="0" err="1"/>
              <a:t>Firstname</a:t>
            </a:r>
            <a:r>
              <a:rPr lang="en-US" dirty="0"/>
              <a:t> </a:t>
            </a:r>
            <a:r>
              <a:rPr lang="en-US" dirty="0" err="1"/>
              <a:t>Lastname</a:t>
            </a:r>
            <a:r>
              <a:rPr lang="en-US" dirty="0"/>
              <a:t>, Title</a:t>
            </a:r>
          </a:p>
        </p:txBody>
      </p:sp>
      <p:sp>
        <p:nvSpPr>
          <p:cNvPr id="16" name="Text Placeholder 14">
            <a:extLst>
              <a:ext uri="{FF2B5EF4-FFF2-40B4-BE49-F238E27FC236}">
                <a16:creationId xmlns:a16="http://schemas.microsoft.com/office/drawing/2014/main" id="{7C0483F7-8740-CC4E-9A68-2F297CEBFAA5}"/>
              </a:ext>
            </a:extLst>
          </p:cNvPr>
          <p:cNvSpPr>
            <a:spLocks noGrp="1"/>
          </p:cNvSpPr>
          <p:nvPr>
            <p:ph type="body" sz="quarter" idx="15" hasCustomPrompt="1"/>
          </p:nvPr>
        </p:nvSpPr>
        <p:spPr>
          <a:xfrm>
            <a:off x="355727" y="4023313"/>
            <a:ext cx="5886111" cy="726625"/>
          </a:xfrm>
        </p:spPr>
        <p:txBody>
          <a:bodyPr anchor="t" anchorCtr="0">
            <a:noAutofit/>
          </a:bodyPr>
          <a:lstStyle>
            <a:lvl1pPr marL="0" indent="0">
              <a:spcBef>
                <a:spcPts val="0"/>
              </a:spcBef>
              <a:buNone/>
              <a:defRPr sz="4200" b="0" i="0" baseline="0">
                <a:ln>
                  <a:noFill/>
                </a:ln>
                <a:solidFill>
                  <a:schemeClr val="accent1"/>
                </a:solidFill>
                <a:latin typeface="Taub Sans" pitchFamily="2" charset="0"/>
                <a:ea typeface="Taub Sans" pitchFamily="2" charset="0"/>
              </a:defRPr>
            </a:lvl1pPr>
          </a:lstStyle>
          <a:p>
            <a:pPr lvl="0"/>
            <a:r>
              <a:rPr lang="en-US" dirty="0">
                <a:latin typeface="Taub Sans 130" pitchFamily="2" charset="0"/>
              </a:rPr>
              <a:t>&lt;Session Title&gt;</a:t>
            </a:r>
            <a:endParaRPr lang="en-US" dirty="0"/>
          </a:p>
        </p:txBody>
      </p:sp>
      <p:cxnSp>
        <p:nvCxnSpPr>
          <p:cNvPr id="28" name="Straight Connector 27"/>
          <p:cNvCxnSpPr/>
          <p:nvPr userDrawn="1"/>
        </p:nvCxnSpPr>
        <p:spPr>
          <a:xfrm flipV="1">
            <a:off x="10354740" y="5225143"/>
            <a:ext cx="0" cy="1700408"/>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E07A70-FFD0-C442-BE92-3142C19F8715}"/>
              </a:ext>
            </a:extLst>
          </p:cNvPr>
          <p:cNvCxnSpPr/>
          <p:nvPr userDrawn="1"/>
        </p:nvCxnSpPr>
        <p:spPr>
          <a:xfrm>
            <a:off x="-12931" y="3150308"/>
            <a:ext cx="1220493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521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CC2D83-7C63-314E-898C-5B9E7E90E5E2}"/>
              </a:ext>
            </a:extLst>
          </p:cNvPr>
          <p:cNvSpPr/>
          <p:nvPr userDrawn="1"/>
        </p:nvSpPr>
        <p:spPr>
          <a:xfrm>
            <a:off x="0" y="1"/>
            <a:ext cx="12192000" cy="6571281"/>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sp>
        <p:nvSpPr>
          <p:cNvPr id="14" name="Rectangle 13">
            <a:extLst>
              <a:ext uri="{FF2B5EF4-FFF2-40B4-BE49-F238E27FC236}">
                <a16:creationId xmlns:a16="http://schemas.microsoft.com/office/drawing/2014/main" id="{13C0B908-7530-5349-94FA-B9093569D162}"/>
              </a:ext>
            </a:extLst>
          </p:cNvPr>
          <p:cNvSpPr/>
          <p:nvPr userDrawn="1"/>
        </p:nvSpPr>
        <p:spPr>
          <a:xfrm>
            <a:off x="8880530" y="1578245"/>
            <a:ext cx="3311472" cy="4925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cxnSp>
        <p:nvCxnSpPr>
          <p:cNvPr id="4" name="Straight Connector 3">
            <a:extLst>
              <a:ext uri="{FF2B5EF4-FFF2-40B4-BE49-F238E27FC236}">
                <a16:creationId xmlns:a16="http://schemas.microsoft.com/office/drawing/2014/main" id="{F2A9556A-E342-BF48-BFE8-9E91646B2EAC}"/>
              </a:ext>
            </a:extLst>
          </p:cNvPr>
          <p:cNvCxnSpPr>
            <a:cxnSpLocks/>
          </p:cNvCxnSpPr>
          <p:nvPr userDrawn="1"/>
        </p:nvCxnSpPr>
        <p:spPr>
          <a:xfrm>
            <a:off x="8880529" y="0"/>
            <a:ext cx="0" cy="7005235"/>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E8877-F626-0346-BD51-8242C59CFE65}"/>
              </a:ext>
            </a:extLst>
          </p:cNvPr>
          <p:cNvCxnSpPr>
            <a:cxnSpLocks/>
          </p:cNvCxnSpPr>
          <p:nvPr userDrawn="1"/>
        </p:nvCxnSpPr>
        <p:spPr>
          <a:xfrm>
            <a:off x="0" y="1578244"/>
            <a:ext cx="12192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E13474-3F90-8F42-88CC-C69AC903C513}"/>
              </a:ext>
            </a:extLst>
          </p:cNvPr>
          <p:cNvCxnSpPr>
            <a:cxnSpLocks/>
          </p:cNvCxnSpPr>
          <p:nvPr userDrawn="1"/>
        </p:nvCxnSpPr>
        <p:spPr>
          <a:xfrm>
            <a:off x="0" y="6504123"/>
            <a:ext cx="12192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9740A044-86F7-9C4B-B66D-7CF9A854DE5C}"/>
              </a:ext>
            </a:extLst>
          </p:cNvPr>
          <p:cNvSpPr>
            <a:spLocks noGrp="1"/>
          </p:cNvSpPr>
          <p:nvPr>
            <p:ph type="title"/>
          </p:nvPr>
        </p:nvSpPr>
        <p:spPr>
          <a:xfrm>
            <a:off x="479611" y="383056"/>
            <a:ext cx="8276932" cy="1073787"/>
          </a:xfrm>
          <a:prstGeom prst="rect">
            <a:avLst/>
          </a:prstGeom>
        </p:spPr>
        <p:txBody>
          <a:bodyPr/>
          <a:lstStyle>
            <a:lvl1pPr>
              <a:defRPr>
                <a:solidFill>
                  <a:schemeClr val="bg1"/>
                </a:solidFill>
                <a:latin typeface="Taub Sans" pitchFamily="2" charset="0"/>
                <a:ea typeface="Taub Sans" pitchFamily="2"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ABFC8859-E48C-E745-A417-E7B8C9D6DBB4}"/>
              </a:ext>
            </a:extLst>
          </p:cNvPr>
          <p:cNvSpPr>
            <a:spLocks noGrp="1"/>
          </p:cNvSpPr>
          <p:nvPr>
            <p:ph type="body" sz="quarter" idx="10"/>
          </p:nvPr>
        </p:nvSpPr>
        <p:spPr>
          <a:xfrm>
            <a:off x="479426" y="1968500"/>
            <a:ext cx="8277225" cy="4276725"/>
          </a:xfrm>
        </p:spPr>
        <p:txBody>
          <a:bodyPr/>
          <a:lstStyle>
            <a:lvl1pPr>
              <a:defRPr>
                <a:solidFill>
                  <a:schemeClr val="bg1"/>
                </a:solidFill>
                <a:latin typeface="Taub Sans" pitchFamily="2" charset="0"/>
                <a:ea typeface="Taub Sans" pitchFamily="2" charset="0"/>
              </a:defRPr>
            </a:lvl1pPr>
            <a:lvl2pPr>
              <a:defRPr>
                <a:solidFill>
                  <a:schemeClr val="bg1"/>
                </a:solidFill>
                <a:latin typeface="Taub Sans" pitchFamily="2" charset="0"/>
                <a:ea typeface="Taub Sans" pitchFamily="2" charset="0"/>
              </a:defRPr>
            </a:lvl2pPr>
            <a:lvl3pPr>
              <a:defRPr>
                <a:solidFill>
                  <a:schemeClr val="bg1"/>
                </a:solidFill>
                <a:latin typeface="Taub Sans" pitchFamily="2" charset="0"/>
                <a:ea typeface="Taub Sans" pitchFamily="2" charset="0"/>
              </a:defRPr>
            </a:lvl3pPr>
            <a:lvl4pPr>
              <a:defRPr>
                <a:solidFill>
                  <a:schemeClr val="bg1"/>
                </a:solidFill>
                <a:latin typeface="Taub Sans" pitchFamily="2" charset="0"/>
                <a:ea typeface="Taub Sans" pitchFamily="2" charset="0"/>
              </a:defRPr>
            </a:lvl4pPr>
            <a:lvl5pPr>
              <a:defRPr>
                <a:solidFill>
                  <a:schemeClr val="bg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D8CE72F1-7C9C-3D41-B509-05F0FB82F5C2}"/>
              </a:ext>
            </a:extLst>
          </p:cNvPr>
          <p:cNvSpPr/>
          <p:nvPr userDrawn="1"/>
        </p:nvSpPr>
        <p:spPr>
          <a:xfrm>
            <a:off x="9298603" y="6577361"/>
            <a:ext cx="2893399" cy="298007"/>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sp>
        <p:nvSpPr>
          <p:cNvPr id="18" name="Rectangle 17">
            <a:extLst>
              <a:ext uri="{FF2B5EF4-FFF2-40B4-BE49-F238E27FC236}">
                <a16:creationId xmlns:a16="http://schemas.microsoft.com/office/drawing/2014/main" id="{52115F83-C27E-C24B-B8A6-19AFE32A1D2E}"/>
              </a:ext>
            </a:extLst>
          </p:cNvPr>
          <p:cNvSpPr/>
          <p:nvPr userDrawn="1"/>
        </p:nvSpPr>
        <p:spPr>
          <a:xfrm>
            <a:off x="9298603" y="6606601"/>
            <a:ext cx="2893399" cy="251401"/>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pic>
        <p:nvPicPr>
          <p:cNvPr id="22" name="Picture 21">
            <a:extLst>
              <a:ext uri="{FF2B5EF4-FFF2-40B4-BE49-F238E27FC236}">
                <a16:creationId xmlns:a16="http://schemas.microsoft.com/office/drawing/2014/main" id="{A4DC16A1-3244-484D-929B-7DF7A60224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1057"/>
          <a:stretch/>
        </p:blipFill>
        <p:spPr>
          <a:xfrm>
            <a:off x="9129059" y="161366"/>
            <a:ext cx="2901576" cy="1137399"/>
          </a:xfrm>
          <a:prstGeom prst="rect">
            <a:avLst/>
          </a:prstGeom>
        </p:spPr>
      </p:pic>
    </p:spTree>
    <p:extLst>
      <p:ext uri="{BB962C8B-B14F-4D97-AF65-F5344CB8AC3E}">
        <p14:creationId xmlns:p14="http://schemas.microsoft.com/office/powerpoint/2010/main" val="1292801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F3502C9-14D5-1242-BFC9-B23BE43E1F6A}"/>
              </a:ext>
            </a:extLst>
          </p:cNvPr>
          <p:cNvCxnSpPr>
            <a:cxnSpLocks/>
          </p:cNvCxnSpPr>
          <p:nvPr userDrawn="1"/>
        </p:nvCxnSpPr>
        <p:spPr>
          <a:xfrm flipV="1">
            <a:off x="284027" y="-6800"/>
            <a:ext cx="0" cy="6572971"/>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FE323E-42CA-9043-BA6B-A8CF4767E77D}"/>
              </a:ext>
            </a:extLst>
          </p:cNvPr>
          <p:cNvCxnSpPr/>
          <p:nvPr userDrawn="1"/>
        </p:nvCxnSpPr>
        <p:spPr>
          <a:xfrm flipH="1">
            <a:off x="-13855" y="2722643"/>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612" y="383056"/>
            <a:ext cx="4888257" cy="1325563"/>
          </a:xfrm>
          <a:prstGeom prst="rect">
            <a:avLst/>
          </a:prstGeom>
        </p:spPr>
        <p:txBody>
          <a:bodyPr/>
          <a:lstStyle>
            <a:lvl1pPr>
              <a:defRPr>
                <a:latin typeface="Taub Sans" pitchFamily="2" charset="0"/>
                <a:ea typeface="Taub Sans" pitchFamily="2" charset="0"/>
              </a:defRPr>
            </a:lvl1pPr>
          </a:lstStyle>
          <a:p>
            <a:r>
              <a:rPr lang="en-US" dirty="0"/>
              <a:t>Title</a:t>
            </a:r>
          </a:p>
        </p:txBody>
      </p:sp>
      <p:sp>
        <p:nvSpPr>
          <p:cNvPr id="5" name="Text Placeholder 4"/>
          <p:cNvSpPr>
            <a:spLocks noGrp="1"/>
          </p:cNvSpPr>
          <p:nvPr>
            <p:ph type="body" sz="quarter" idx="10"/>
          </p:nvPr>
        </p:nvSpPr>
        <p:spPr>
          <a:xfrm>
            <a:off x="479426" y="3014134"/>
            <a:ext cx="4887913" cy="3113617"/>
          </a:xfrm>
        </p:spPr>
        <p:txBody>
          <a:bodyPr/>
          <a:lstStyle>
            <a:lvl1pPr>
              <a:defRPr>
                <a:solidFill>
                  <a:srgbClr val="121C4C"/>
                </a:solidFill>
                <a:latin typeface="Taub Sans" pitchFamily="2" charset="0"/>
                <a:ea typeface="Taub Sans" pitchFamily="2" charset="0"/>
              </a:defRPr>
            </a:lvl1pPr>
            <a:lvl2pPr>
              <a:defRPr>
                <a:solidFill>
                  <a:srgbClr val="121C4C"/>
                </a:solidFill>
                <a:latin typeface="Taub Sans" pitchFamily="2" charset="0"/>
                <a:ea typeface="Taub Sans" pitchFamily="2" charset="0"/>
              </a:defRPr>
            </a:lvl2pPr>
            <a:lvl3pPr>
              <a:defRPr>
                <a:solidFill>
                  <a:srgbClr val="121C4C"/>
                </a:solidFill>
                <a:latin typeface="Taub Sans" pitchFamily="2" charset="0"/>
                <a:ea typeface="Taub Sans" pitchFamily="2" charset="0"/>
              </a:defRPr>
            </a:lvl3pPr>
            <a:lvl4pPr>
              <a:defRPr>
                <a:solidFill>
                  <a:srgbClr val="121C4C"/>
                </a:solidFill>
                <a:latin typeface="Taub Sans" pitchFamily="2" charset="0"/>
                <a:ea typeface="Taub Sans" pitchFamily="2" charset="0"/>
              </a:defRPr>
            </a:lvl4pPr>
            <a:lvl5pPr>
              <a:defRPr>
                <a:solidFill>
                  <a:srgbClr val="121C4C"/>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7">
            <a:extLst>
              <a:ext uri="{FF2B5EF4-FFF2-40B4-BE49-F238E27FC236}">
                <a16:creationId xmlns:a16="http://schemas.microsoft.com/office/drawing/2014/main" id="{2DB9B8A7-4603-1947-98B5-4A86CD645642}"/>
              </a:ext>
            </a:extLst>
          </p:cNvPr>
          <p:cNvSpPr/>
          <p:nvPr userDrawn="1"/>
        </p:nvSpPr>
        <p:spPr>
          <a:xfrm>
            <a:off x="8985392" y="-552724"/>
            <a:ext cx="3584248" cy="6334651"/>
          </a:xfrm>
          <a:custGeom>
            <a:avLst/>
            <a:gdLst>
              <a:gd name="connsiteX0" fmla="*/ 470410 w 584633"/>
              <a:gd name="connsiteY0" fmla="*/ 863607 h 998975"/>
              <a:gd name="connsiteX1" fmla="*/ 343410 w 584633"/>
              <a:gd name="connsiteY1" fmla="*/ 968382 h 998975"/>
              <a:gd name="connsiteX2" fmla="*/ 222760 w 584633"/>
              <a:gd name="connsiteY2" fmla="*/ 996957 h 998975"/>
              <a:gd name="connsiteX3" fmla="*/ 92585 w 584633"/>
              <a:gd name="connsiteY3" fmla="*/ 923932 h 998975"/>
              <a:gd name="connsiteX4" fmla="*/ 6860 w 584633"/>
              <a:gd name="connsiteY4" fmla="*/ 679457 h 998975"/>
              <a:gd name="connsiteX5" fmla="*/ 10035 w 584633"/>
              <a:gd name="connsiteY5" fmla="*/ 419107 h 998975"/>
              <a:gd name="connsiteX6" fmla="*/ 48135 w 584633"/>
              <a:gd name="connsiteY6" fmla="*/ 193682 h 998975"/>
              <a:gd name="connsiteX7" fmla="*/ 98935 w 584633"/>
              <a:gd name="connsiteY7" fmla="*/ 57157 h 998975"/>
              <a:gd name="connsiteX8" fmla="*/ 241810 w 584633"/>
              <a:gd name="connsiteY8" fmla="*/ 3182 h 998975"/>
              <a:gd name="connsiteX9" fmla="*/ 435485 w 584633"/>
              <a:gd name="connsiteY9" fmla="*/ 19057 h 998975"/>
              <a:gd name="connsiteX10" fmla="*/ 540260 w 584633"/>
              <a:gd name="connsiteY10" fmla="*/ 123832 h 998975"/>
              <a:gd name="connsiteX11" fmla="*/ 581535 w 584633"/>
              <a:gd name="connsiteY11" fmla="*/ 333382 h 998975"/>
              <a:gd name="connsiteX12" fmla="*/ 568835 w 584633"/>
              <a:gd name="connsiteY12" fmla="*/ 479432 h 998975"/>
              <a:gd name="connsiteX13" fmla="*/ 470410 w 584633"/>
              <a:gd name="connsiteY13" fmla="*/ 863607 h 99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633" h="998975">
                <a:moveTo>
                  <a:pt x="470410" y="863607"/>
                </a:moveTo>
                <a:cubicBezTo>
                  <a:pt x="432839" y="945099"/>
                  <a:pt x="384685" y="946157"/>
                  <a:pt x="343410" y="968382"/>
                </a:cubicBezTo>
                <a:cubicBezTo>
                  <a:pt x="302135" y="990607"/>
                  <a:pt x="264564" y="1004365"/>
                  <a:pt x="222760" y="996957"/>
                </a:cubicBezTo>
                <a:cubicBezTo>
                  <a:pt x="180956" y="989549"/>
                  <a:pt x="128568" y="976849"/>
                  <a:pt x="92585" y="923932"/>
                </a:cubicBezTo>
                <a:cubicBezTo>
                  <a:pt x="56602" y="871015"/>
                  <a:pt x="20618" y="763594"/>
                  <a:pt x="6860" y="679457"/>
                </a:cubicBezTo>
                <a:cubicBezTo>
                  <a:pt x="-6898" y="595320"/>
                  <a:pt x="3156" y="500069"/>
                  <a:pt x="10035" y="419107"/>
                </a:cubicBezTo>
                <a:cubicBezTo>
                  <a:pt x="16914" y="338145"/>
                  <a:pt x="33318" y="254007"/>
                  <a:pt x="48135" y="193682"/>
                </a:cubicBezTo>
                <a:cubicBezTo>
                  <a:pt x="62952" y="133357"/>
                  <a:pt x="66656" y="88907"/>
                  <a:pt x="98935" y="57157"/>
                </a:cubicBezTo>
                <a:cubicBezTo>
                  <a:pt x="131214" y="25407"/>
                  <a:pt x="185718" y="9532"/>
                  <a:pt x="241810" y="3182"/>
                </a:cubicBezTo>
                <a:cubicBezTo>
                  <a:pt x="297902" y="-3168"/>
                  <a:pt x="385743" y="-1051"/>
                  <a:pt x="435485" y="19057"/>
                </a:cubicBezTo>
                <a:cubicBezTo>
                  <a:pt x="485227" y="39165"/>
                  <a:pt x="515918" y="71445"/>
                  <a:pt x="540260" y="123832"/>
                </a:cubicBezTo>
                <a:cubicBezTo>
                  <a:pt x="564602" y="176219"/>
                  <a:pt x="576773" y="274115"/>
                  <a:pt x="581535" y="333382"/>
                </a:cubicBezTo>
                <a:cubicBezTo>
                  <a:pt x="586298" y="392649"/>
                  <a:pt x="587885" y="390003"/>
                  <a:pt x="568835" y="479432"/>
                </a:cubicBezTo>
                <a:cubicBezTo>
                  <a:pt x="549785" y="568861"/>
                  <a:pt x="507981" y="782115"/>
                  <a:pt x="470410" y="863607"/>
                </a:cubicBezTo>
                <a:close/>
              </a:path>
            </a:pathLst>
          </a:custGeom>
          <a:solidFill>
            <a:srgbClr val="121C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1F2125"/>
              </a:solidFill>
              <a:latin typeface="Taub Sans" pitchFamily="2" charset="0"/>
              <a:ea typeface="Taub Sans" pitchFamily="2" charset="0"/>
            </a:endParaRPr>
          </a:p>
        </p:txBody>
      </p:sp>
      <p:sp>
        <p:nvSpPr>
          <p:cNvPr id="10" name="Picture Placeholder 12">
            <a:extLst>
              <a:ext uri="{FF2B5EF4-FFF2-40B4-BE49-F238E27FC236}">
                <a16:creationId xmlns:a16="http://schemas.microsoft.com/office/drawing/2014/main" id="{01A95D91-66CE-DE4D-904A-BC302420546A}"/>
              </a:ext>
            </a:extLst>
          </p:cNvPr>
          <p:cNvSpPr>
            <a:spLocks noGrp="1"/>
          </p:cNvSpPr>
          <p:nvPr>
            <p:ph type="pic" sz="quarter" idx="11" hasCustomPrompt="1"/>
          </p:nvPr>
        </p:nvSpPr>
        <p:spPr>
          <a:xfrm>
            <a:off x="6665267" y="165762"/>
            <a:ext cx="4915331" cy="5137513"/>
          </a:xfrm>
          <a:custGeom>
            <a:avLst/>
            <a:gdLst>
              <a:gd name="connsiteX0" fmla="*/ 877620 w 1481024"/>
              <a:gd name="connsiteY0" fmla="*/ 79 h 1547969"/>
              <a:gd name="connsiteX1" fmla="*/ 1212432 w 1481024"/>
              <a:gd name="connsiteY1" fmla="*/ 141984 h 1547969"/>
              <a:gd name="connsiteX2" fmla="*/ 1410487 w 1481024"/>
              <a:gd name="connsiteY2" fmla="*/ 465529 h 1547969"/>
              <a:gd name="connsiteX3" fmla="*/ 1477911 w 1481024"/>
              <a:gd name="connsiteY3" fmla="*/ 919755 h 1547969"/>
              <a:gd name="connsiteX4" fmla="*/ 1473170 w 1481024"/>
              <a:gd name="connsiteY4" fmla="*/ 1035683 h 1547969"/>
              <a:gd name="connsiteX5" fmla="*/ 1096548 w 1481024"/>
              <a:gd name="connsiteY5" fmla="*/ 1465144 h 1547969"/>
              <a:gd name="connsiteX6" fmla="*/ 579812 w 1481024"/>
              <a:gd name="connsiteY6" fmla="*/ 1547347 h 1547969"/>
              <a:gd name="connsiteX7" fmla="*/ 96787 w 1481024"/>
              <a:gd name="connsiteY7" fmla="*/ 1248042 h 1547969"/>
              <a:gd name="connsiteX8" fmla="*/ 393 w 1481024"/>
              <a:gd name="connsiteY8" fmla="*/ 822797 h 1547969"/>
              <a:gd name="connsiteX9" fmla="*/ 261131 w 1481024"/>
              <a:gd name="connsiteY9" fmla="*/ 257912 h 1547969"/>
              <a:gd name="connsiteX10" fmla="*/ 748897 w 1481024"/>
              <a:gd name="connsiteY10" fmla="*/ 16571 h 1547969"/>
              <a:gd name="connsiteX11" fmla="*/ 877620 w 1481024"/>
              <a:gd name="connsiteY11" fmla="*/ 79 h 15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024" h="1547969">
                <a:moveTo>
                  <a:pt x="877620" y="79"/>
                </a:moveTo>
                <a:cubicBezTo>
                  <a:pt x="1001372" y="2475"/>
                  <a:pt x="1110901" y="58595"/>
                  <a:pt x="1212432" y="141984"/>
                </a:cubicBezTo>
                <a:cubicBezTo>
                  <a:pt x="1313567" y="228930"/>
                  <a:pt x="1381517" y="334846"/>
                  <a:pt x="1410487" y="465529"/>
                </a:cubicBezTo>
                <a:cubicBezTo>
                  <a:pt x="1439458" y="615181"/>
                  <a:pt x="1473170" y="764833"/>
                  <a:pt x="1477911" y="919755"/>
                </a:cubicBezTo>
                <a:cubicBezTo>
                  <a:pt x="1482651" y="958222"/>
                  <a:pt x="1482651" y="996689"/>
                  <a:pt x="1473170" y="1035683"/>
                </a:cubicBezTo>
                <a:cubicBezTo>
                  <a:pt x="1434718" y="1257527"/>
                  <a:pt x="1313567" y="1407180"/>
                  <a:pt x="1096548" y="1465144"/>
                </a:cubicBezTo>
                <a:cubicBezTo>
                  <a:pt x="927463" y="1513623"/>
                  <a:pt x="753637" y="1542605"/>
                  <a:pt x="579812" y="1547347"/>
                </a:cubicBezTo>
                <a:cubicBezTo>
                  <a:pt x="362793" y="1557359"/>
                  <a:pt x="183700" y="1446174"/>
                  <a:pt x="96787" y="1248042"/>
                </a:cubicBezTo>
                <a:cubicBezTo>
                  <a:pt x="34104" y="1112617"/>
                  <a:pt x="-4348" y="972450"/>
                  <a:pt x="393" y="822797"/>
                </a:cubicBezTo>
                <a:cubicBezTo>
                  <a:pt x="5133" y="595684"/>
                  <a:pt x="87305" y="402822"/>
                  <a:pt x="261131" y="257912"/>
                </a:cubicBezTo>
                <a:cubicBezTo>
                  <a:pt x="405986" y="141984"/>
                  <a:pt x="570330" y="59780"/>
                  <a:pt x="748897" y="16571"/>
                </a:cubicBezTo>
                <a:cubicBezTo>
                  <a:pt x="793538" y="4451"/>
                  <a:pt x="836369" y="-720"/>
                  <a:pt x="877620" y="79"/>
                </a:cubicBezTo>
                <a:close/>
              </a:path>
            </a:pathLst>
          </a:custGeom>
          <a:solidFill>
            <a:schemeClr val="bg2"/>
          </a:solidFill>
        </p:spPr>
        <p:txBody>
          <a:bodyPr wrap="square">
            <a:noAutofit/>
          </a:bodyPr>
          <a:lstStyle>
            <a:lvl1pPr marL="0" indent="0">
              <a:buNone/>
              <a:defRPr>
                <a:latin typeface="Taub Sans" pitchFamily="2" charset="0"/>
                <a:ea typeface="Taub Sans" pitchFamily="2" charset="0"/>
              </a:defRPr>
            </a:lvl1pPr>
          </a:lstStyle>
          <a:p>
            <a:r>
              <a:rPr lang="en-US" dirty="0"/>
              <a:t> </a:t>
            </a:r>
          </a:p>
        </p:txBody>
      </p:sp>
    </p:spTree>
    <p:extLst>
      <p:ext uri="{BB962C8B-B14F-4D97-AF65-F5344CB8AC3E}">
        <p14:creationId xmlns:p14="http://schemas.microsoft.com/office/powerpoint/2010/main" val="1784252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612" y="383056"/>
            <a:ext cx="4888257" cy="1325563"/>
          </a:xfrm>
          <a:prstGeom prst="rect">
            <a:avLst/>
          </a:prstGeom>
        </p:spPr>
        <p:txBody>
          <a:bodyPr/>
          <a:lstStyle>
            <a:lvl1pPr>
              <a:defRPr>
                <a:latin typeface="Taub Sans" pitchFamily="2" charset="0"/>
                <a:ea typeface="Taub Sans" pitchFamily="2" charset="0"/>
              </a:defRPr>
            </a:lvl1pPr>
          </a:lstStyle>
          <a:p>
            <a:r>
              <a:rPr lang="en-US" dirty="0"/>
              <a:t>Title</a:t>
            </a:r>
          </a:p>
        </p:txBody>
      </p:sp>
      <p:sp>
        <p:nvSpPr>
          <p:cNvPr id="5" name="Text Placeholder 4"/>
          <p:cNvSpPr>
            <a:spLocks noGrp="1"/>
          </p:cNvSpPr>
          <p:nvPr>
            <p:ph type="body" sz="quarter" idx="10"/>
          </p:nvPr>
        </p:nvSpPr>
        <p:spPr>
          <a:xfrm>
            <a:off x="479426" y="3014666"/>
            <a:ext cx="4887913" cy="2725735"/>
          </a:xfrm>
        </p:spPr>
        <p:txBody>
          <a:bodyPr/>
          <a:lstStyle>
            <a:lvl1pPr>
              <a:defRPr>
                <a:solidFill>
                  <a:srgbClr val="121C4C"/>
                </a:solidFill>
                <a:latin typeface="Taub Sans" pitchFamily="2" charset="0"/>
                <a:ea typeface="Taub Sans" pitchFamily="2" charset="0"/>
              </a:defRPr>
            </a:lvl1pPr>
            <a:lvl2pPr>
              <a:defRPr>
                <a:solidFill>
                  <a:srgbClr val="121C4C"/>
                </a:solidFill>
                <a:latin typeface="Taub Sans" pitchFamily="2" charset="0"/>
                <a:ea typeface="Taub Sans" pitchFamily="2" charset="0"/>
              </a:defRPr>
            </a:lvl2pPr>
            <a:lvl3pPr>
              <a:defRPr>
                <a:solidFill>
                  <a:srgbClr val="121C4C"/>
                </a:solidFill>
                <a:latin typeface="Taub Sans" pitchFamily="2" charset="0"/>
                <a:ea typeface="Taub Sans" pitchFamily="2" charset="0"/>
              </a:defRPr>
            </a:lvl3pPr>
            <a:lvl4pPr>
              <a:defRPr>
                <a:solidFill>
                  <a:srgbClr val="121C4C"/>
                </a:solidFill>
                <a:latin typeface="Taub Sans" pitchFamily="2" charset="0"/>
                <a:ea typeface="Taub Sans" pitchFamily="2" charset="0"/>
              </a:defRPr>
            </a:lvl4pPr>
            <a:lvl5pPr>
              <a:defRPr>
                <a:solidFill>
                  <a:srgbClr val="121C4C"/>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EF3502C9-14D5-1242-BFC9-B23BE43E1F6A}"/>
              </a:ext>
            </a:extLst>
          </p:cNvPr>
          <p:cNvCxnSpPr>
            <a:cxnSpLocks/>
          </p:cNvCxnSpPr>
          <p:nvPr userDrawn="1"/>
        </p:nvCxnSpPr>
        <p:spPr>
          <a:xfrm flipV="1">
            <a:off x="284027" y="-6800"/>
            <a:ext cx="0" cy="6572971"/>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4FE323E-42CA-9043-BA6B-A8CF4767E77D}"/>
              </a:ext>
            </a:extLst>
          </p:cNvPr>
          <p:cNvCxnSpPr/>
          <p:nvPr userDrawn="1"/>
        </p:nvCxnSpPr>
        <p:spPr>
          <a:xfrm flipH="1">
            <a:off x="-13855" y="2722643"/>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5E3B2F8D-B1C1-3C4F-B0F1-671C5D8E976A}"/>
              </a:ext>
            </a:extLst>
          </p:cNvPr>
          <p:cNvSpPr/>
          <p:nvPr userDrawn="1"/>
        </p:nvSpPr>
        <p:spPr>
          <a:xfrm>
            <a:off x="8985392" y="-564600"/>
            <a:ext cx="3584248" cy="6334651"/>
          </a:xfrm>
          <a:custGeom>
            <a:avLst/>
            <a:gdLst>
              <a:gd name="connsiteX0" fmla="*/ 470410 w 584633"/>
              <a:gd name="connsiteY0" fmla="*/ 863607 h 998975"/>
              <a:gd name="connsiteX1" fmla="*/ 343410 w 584633"/>
              <a:gd name="connsiteY1" fmla="*/ 968382 h 998975"/>
              <a:gd name="connsiteX2" fmla="*/ 222760 w 584633"/>
              <a:gd name="connsiteY2" fmla="*/ 996957 h 998975"/>
              <a:gd name="connsiteX3" fmla="*/ 92585 w 584633"/>
              <a:gd name="connsiteY3" fmla="*/ 923932 h 998975"/>
              <a:gd name="connsiteX4" fmla="*/ 6860 w 584633"/>
              <a:gd name="connsiteY4" fmla="*/ 679457 h 998975"/>
              <a:gd name="connsiteX5" fmla="*/ 10035 w 584633"/>
              <a:gd name="connsiteY5" fmla="*/ 419107 h 998975"/>
              <a:gd name="connsiteX6" fmla="*/ 48135 w 584633"/>
              <a:gd name="connsiteY6" fmla="*/ 193682 h 998975"/>
              <a:gd name="connsiteX7" fmla="*/ 98935 w 584633"/>
              <a:gd name="connsiteY7" fmla="*/ 57157 h 998975"/>
              <a:gd name="connsiteX8" fmla="*/ 241810 w 584633"/>
              <a:gd name="connsiteY8" fmla="*/ 3182 h 998975"/>
              <a:gd name="connsiteX9" fmla="*/ 435485 w 584633"/>
              <a:gd name="connsiteY9" fmla="*/ 19057 h 998975"/>
              <a:gd name="connsiteX10" fmla="*/ 540260 w 584633"/>
              <a:gd name="connsiteY10" fmla="*/ 123832 h 998975"/>
              <a:gd name="connsiteX11" fmla="*/ 581535 w 584633"/>
              <a:gd name="connsiteY11" fmla="*/ 333382 h 998975"/>
              <a:gd name="connsiteX12" fmla="*/ 568835 w 584633"/>
              <a:gd name="connsiteY12" fmla="*/ 479432 h 998975"/>
              <a:gd name="connsiteX13" fmla="*/ 470410 w 584633"/>
              <a:gd name="connsiteY13" fmla="*/ 863607 h 99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633" h="998975">
                <a:moveTo>
                  <a:pt x="470410" y="863607"/>
                </a:moveTo>
                <a:cubicBezTo>
                  <a:pt x="432839" y="945099"/>
                  <a:pt x="384685" y="946157"/>
                  <a:pt x="343410" y="968382"/>
                </a:cubicBezTo>
                <a:cubicBezTo>
                  <a:pt x="302135" y="990607"/>
                  <a:pt x="264564" y="1004365"/>
                  <a:pt x="222760" y="996957"/>
                </a:cubicBezTo>
                <a:cubicBezTo>
                  <a:pt x="180956" y="989549"/>
                  <a:pt x="128568" y="976849"/>
                  <a:pt x="92585" y="923932"/>
                </a:cubicBezTo>
                <a:cubicBezTo>
                  <a:pt x="56602" y="871015"/>
                  <a:pt x="20618" y="763594"/>
                  <a:pt x="6860" y="679457"/>
                </a:cubicBezTo>
                <a:cubicBezTo>
                  <a:pt x="-6898" y="595320"/>
                  <a:pt x="3156" y="500069"/>
                  <a:pt x="10035" y="419107"/>
                </a:cubicBezTo>
                <a:cubicBezTo>
                  <a:pt x="16914" y="338145"/>
                  <a:pt x="33318" y="254007"/>
                  <a:pt x="48135" y="193682"/>
                </a:cubicBezTo>
                <a:cubicBezTo>
                  <a:pt x="62952" y="133357"/>
                  <a:pt x="66656" y="88907"/>
                  <a:pt x="98935" y="57157"/>
                </a:cubicBezTo>
                <a:cubicBezTo>
                  <a:pt x="131214" y="25407"/>
                  <a:pt x="185718" y="9532"/>
                  <a:pt x="241810" y="3182"/>
                </a:cubicBezTo>
                <a:cubicBezTo>
                  <a:pt x="297902" y="-3168"/>
                  <a:pt x="385743" y="-1051"/>
                  <a:pt x="435485" y="19057"/>
                </a:cubicBezTo>
                <a:cubicBezTo>
                  <a:pt x="485227" y="39165"/>
                  <a:pt x="515918" y="71445"/>
                  <a:pt x="540260" y="123832"/>
                </a:cubicBezTo>
                <a:cubicBezTo>
                  <a:pt x="564602" y="176219"/>
                  <a:pt x="576773" y="274115"/>
                  <a:pt x="581535" y="333382"/>
                </a:cubicBezTo>
                <a:cubicBezTo>
                  <a:pt x="586298" y="392649"/>
                  <a:pt x="587885" y="390003"/>
                  <a:pt x="568835" y="479432"/>
                </a:cubicBezTo>
                <a:cubicBezTo>
                  <a:pt x="549785" y="568861"/>
                  <a:pt x="507981" y="782115"/>
                  <a:pt x="470410" y="863607"/>
                </a:cubicBezTo>
                <a:close/>
              </a:path>
            </a:pathLst>
          </a:custGeom>
          <a:solidFill>
            <a:srgbClr val="121C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1F2125"/>
              </a:solidFill>
              <a:latin typeface="Taub Sans" pitchFamily="2" charset="0"/>
              <a:ea typeface="Taub Sans" pitchFamily="2" charset="0"/>
            </a:endParaRPr>
          </a:p>
        </p:txBody>
      </p:sp>
      <p:sp>
        <p:nvSpPr>
          <p:cNvPr id="9" name="Picture Placeholder 12">
            <a:extLst>
              <a:ext uri="{FF2B5EF4-FFF2-40B4-BE49-F238E27FC236}">
                <a16:creationId xmlns:a16="http://schemas.microsoft.com/office/drawing/2014/main" id="{4E22DAF2-80AA-D44D-9488-C84AC4EA8703}"/>
              </a:ext>
            </a:extLst>
          </p:cNvPr>
          <p:cNvSpPr>
            <a:spLocks noGrp="1"/>
          </p:cNvSpPr>
          <p:nvPr>
            <p:ph type="pic" sz="quarter" idx="11" hasCustomPrompt="1"/>
          </p:nvPr>
        </p:nvSpPr>
        <p:spPr>
          <a:xfrm>
            <a:off x="6665267" y="153888"/>
            <a:ext cx="4915331" cy="5137513"/>
          </a:xfrm>
          <a:custGeom>
            <a:avLst/>
            <a:gdLst>
              <a:gd name="connsiteX0" fmla="*/ 877620 w 1481024"/>
              <a:gd name="connsiteY0" fmla="*/ 79 h 1547969"/>
              <a:gd name="connsiteX1" fmla="*/ 1212432 w 1481024"/>
              <a:gd name="connsiteY1" fmla="*/ 141984 h 1547969"/>
              <a:gd name="connsiteX2" fmla="*/ 1410487 w 1481024"/>
              <a:gd name="connsiteY2" fmla="*/ 465529 h 1547969"/>
              <a:gd name="connsiteX3" fmla="*/ 1477911 w 1481024"/>
              <a:gd name="connsiteY3" fmla="*/ 919755 h 1547969"/>
              <a:gd name="connsiteX4" fmla="*/ 1473170 w 1481024"/>
              <a:gd name="connsiteY4" fmla="*/ 1035683 h 1547969"/>
              <a:gd name="connsiteX5" fmla="*/ 1096548 w 1481024"/>
              <a:gd name="connsiteY5" fmla="*/ 1465144 h 1547969"/>
              <a:gd name="connsiteX6" fmla="*/ 579812 w 1481024"/>
              <a:gd name="connsiteY6" fmla="*/ 1547347 h 1547969"/>
              <a:gd name="connsiteX7" fmla="*/ 96787 w 1481024"/>
              <a:gd name="connsiteY7" fmla="*/ 1248042 h 1547969"/>
              <a:gd name="connsiteX8" fmla="*/ 393 w 1481024"/>
              <a:gd name="connsiteY8" fmla="*/ 822797 h 1547969"/>
              <a:gd name="connsiteX9" fmla="*/ 261131 w 1481024"/>
              <a:gd name="connsiteY9" fmla="*/ 257912 h 1547969"/>
              <a:gd name="connsiteX10" fmla="*/ 748897 w 1481024"/>
              <a:gd name="connsiteY10" fmla="*/ 16571 h 1547969"/>
              <a:gd name="connsiteX11" fmla="*/ 877620 w 1481024"/>
              <a:gd name="connsiteY11" fmla="*/ 79 h 15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024" h="1547969">
                <a:moveTo>
                  <a:pt x="877620" y="79"/>
                </a:moveTo>
                <a:cubicBezTo>
                  <a:pt x="1001372" y="2475"/>
                  <a:pt x="1110901" y="58595"/>
                  <a:pt x="1212432" y="141984"/>
                </a:cubicBezTo>
                <a:cubicBezTo>
                  <a:pt x="1313567" y="228930"/>
                  <a:pt x="1381517" y="334846"/>
                  <a:pt x="1410487" y="465529"/>
                </a:cubicBezTo>
                <a:cubicBezTo>
                  <a:pt x="1439458" y="615181"/>
                  <a:pt x="1473170" y="764833"/>
                  <a:pt x="1477911" y="919755"/>
                </a:cubicBezTo>
                <a:cubicBezTo>
                  <a:pt x="1482651" y="958222"/>
                  <a:pt x="1482651" y="996689"/>
                  <a:pt x="1473170" y="1035683"/>
                </a:cubicBezTo>
                <a:cubicBezTo>
                  <a:pt x="1434718" y="1257527"/>
                  <a:pt x="1313567" y="1407180"/>
                  <a:pt x="1096548" y="1465144"/>
                </a:cubicBezTo>
                <a:cubicBezTo>
                  <a:pt x="927463" y="1513623"/>
                  <a:pt x="753637" y="1542605"/>
                  <a:pt x="579812" y="1547347"/>
                </a:cubicBezTo>
                <a:cubicBezTo>
                  <a:pt x="362793" y="1557359"/>
                  <a:pt x="183700" y="1446174"/>
                  <a:pt x="96787" y="1248042"/>
                </a:cubicBezTo>
                <a:cubicBezTo>
                  <a:pt x="34104" y="1112617"/>
                  <a:pt x="-4348" y="972450"/>
                  <a:pt x="393" y="822797"/>
                </a:cubicBezTo>
                <a:cubicBezTo>
                  <a:pt x="5133" y="595684"/>
                  <a:pt x="87305" y="402822"/>
                  <a:pt x="261131" y="257912"/>
                </a:cubicBezTo>
                <a:cubicBezTo>
                  <a:pt x="405986" y="141984"/>
                  <a:pt x="570330" y="59780"/>
                  <a:pt x="748897" y="16571"/>
                </a:cubicBezTo>
                <a:cubicBezTo>
                  <a:pt x="793538" y="4451"/>
                  <a:pt x="836369" y="-720"/>
                  <a:pt x="877620" y="79"/>
                </a:cubicBezTo>
                <a:close/>
              </a:path>
            </a:pathLst>
          </a:custGeom>
          <a:solidFill>
            <a:schemeClr val="bg2"/>
          </a:solidFill>
        </p:spPr>
        <p:txBody>
          <a:bodyPr wrap="square">
            <a:noAutofit/>
          </a:bodyPr>
          <a:lstStyle>
            <a:lvl1pPr marL="0" indent="0">
              <a:buNone/>
              <a:defRPr>
                <a:latin typeface="Taub Sans" pitchFamily="2" charset="0"/>
                <a:ea typeface="Taub Sans" pitchFamily="2" charset="0"/>
              </a:defRPr>
            </a:lvl1pPr>
          </a:lstStyle>
          <a:p>
            <a:r>
              <a:rPr lang="en-US" dirty="0"/>
              <a:t> </a:t>
            </a:r>
          </a:p>
        </p:txBody>
      </p:sp>
    </p:spTree>
    <p:extLst>
      <p:ext uri="{BB962C8B-B14F-4D97-AF65-F5344CB8AC3E}">
        <p14:creationId xmlns:p14="http://schemas.microsoft.com/office/powerpoint/2010/main" val="3413310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612" y="383056"/>
            <a:ext cx="4888257" cy="1325563"/>
          </a:xfrm>
          <a:prstGeom prst="rect">
            <a:avLst/>
          </a:prstGeom>
        </p:spPr>
        <p:txBody>
          <a:bodyPr/>
          <a:lstStyle>
            <a:lvl1pPr>
              <a:defRPr>
                <a:latin typeface="Taub Sans" pitchFamily="2" charset="0"/>
                <a:ea typeface="Taub Sans" pitchFamily="2" charset="0"/>
              </a:defRPr>
            </a:lvl1pPr>
          </a:lstStyle>
          <a:p>
            <a:r>
              <a:rPr lang="en-US" dirty="0"/>
              <a:t>Title</a:t>
            </a:r>
          </a:p>
        </p:txBody>
      </p:sp>
      <p:sp>
        <p:nvSpPr>
          <p:cNvPr id="5" name="Text Placeholder 4"/>
          <p:cNvSpPr>
            <a:spLocks noGrp="1"/>
          </p:cNvSpPr>
          <p:nvPr>
            <p:ph type="body" sz="quarter" idx="10"/>
          </p:nvPr>
        </p:nvSpPr>
        <p:spPr>
          <a:xfrm>
            <a:off x="479426" y="2100265"/>
            <a:ext cx="4887913" cy="4027487"/>
          </a:xfrm>
        </p:spPr>
        <p:txBody>
          <a:bodyPr/>
          <a:lstStyle>
            <a:lvl1pPr>
              <a:defRPr>
                <a:solidFill>
                  <a:srgbClr val="121C4C"/>
                </a:solidFill>
                <a:latin typeface="Taub Sans" pitchFamily="2" charset="0"/>
                <a:ea typeface="Taub Sans" pitchFamily="2" charset="0"/>
              </a:defRPr>
            </a:lvl1pPr>
            <a:lvl2pPr>
              <a:defRPr>
                <a:solidFill>
                  <a:srgbClr val="121C4C"/>
                </a:solidFill>
                <a:latin typeface="Taub Sans" pitchFamily="2" charset="0"/>
                <a:ea typeface="Taub Sans" pitchFamily="2" charset="0"/>
              </a:defRPr>
            </a:lvl2pPr>
            <a:lvl3pPr>
              <a:defRPr>
                <a:solidFill>
                  <a:srgbClr val="121C4C"/>
                </a:solidFill>
                <a:latin typeface="Taub Sans" pitchFamily="2" charset="0"/>
                <a:ea typeface="Taub Sans" pitchFamily="2" charset="0"/>
              </a:defRPr>
            </a:lvl3pPr>
            <a:lvl4pPr>
              <a:defRPr>
                <a:solidFill>
                  <a:srgbClr val="121C4C"/>
                </a:solidFill>
                <a:latin typeface="Taub Sans" pitchFamily="2" charset="0"/>
                <a:ea typeface="Taub Sans" pitchFamily="2" charset="0"/>
              </a:defRPr>
            </a:lvl4pPr>
            <a:lvl5pPr>
              <a:defRPr>
                <a:solidFill>
                  <a:srgbClr val="121C4C"/>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EF3502C9-14D5-1242-BFC9-B23BE43E1F6A}"/>
              </a:ext>
            </a:extLst>
          </p:cNvPr>
          <p:cNvCxnSpPr>
            <a:cxnSpLocks/>
          </p:cNvCxnSpPr>
          <p:nvPr userDrawn="1"/>
        </p:nvCxnSpPr>
        <p:spPr>
          <a:xfrm flipV="1">
            <a:off x="284027" y="-6800"/>
            <a:ext cx="0" cy="6572971"/>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FE323E-42CA-9043-BA6B-A8CF4767E77D}"/>
              </a:ext>
            </a:extLst>
          </p:cNvPr>
          <p:cNvCxnSpPr/>
          <p:nvPr userDrawn="1"/>
        </p:nvCxnSpPr>
        <p:spPr>
          <a:xfrm flipH="1">
            <a:off x="-13855" y="1859043"/>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D8665DE3-384B-2544-8E1B-B5C3AF563FEF}"/>
              </a:ext>
            </a:extLst>
          </p:cNvPr>
          <p:cNvSpPr/>
          <p:nvPr userDrawn="1"/>
        </p:nvSpPr>
        <p:spPr>
          <a:xfrm>
            <a:off x="9025156" y="-564600"/>
            <a:ext cx="3584248" cy="6334651"/>
          </a:xfrm>
          <a:custGeom>
            <a:avLst/>
            <a:gdLst>
              <a:gd name="connsiteX0" fmla="*/ 470410 w 584633"/>
              <a:gd name="connsiteY0" fmla="*/ 863607 h 998975"/>
              <a:gd name="connsiteX1" fmla="*/ 343410 w 584633"/>
              <a:gd name="connsiteY1" fmla="*/ 968382 h 998975"/>
              <a:gd name="connsiteX2" fmla="*/ 222760 w 584633"/>
              <a:gd name="connsiteY2" fmla="*/ 996957 h 998975"/>
              <a:gd name="connsiteX3" fmla="*/ 92585 w 584633"/>
              <a:gd name="connsiteY3" fmla="*/ 923932 h 998975"/>
              <a:gd name="connsiteX4" fmla="*/ 6860 w 584633"/>
              <a:gd name="connsiteY4" fmla="*/ 679457 h 998975"/>
              <a:gd name="connsiteX5" fmla="*/ 10035 w 584633"/>
              <a:gd name="connsiteY5" fmla="*/ 419107 h 998975"/>
              <a:gd name="connsiteX6" fmla="*/ 48135 w 584633"/>
              <a:gd name="connsiteY6" fmla="*/ 193682 h 998975"/>
              <a:gd name="connsiteX7" fmla="*/ 98935 w 584633"/>
              <a:gd name="connsiteY7" fmla="*/ 57157 h 998975"/>
              <a:gd name="connsiteX8" fmla="*/ 241810 w 584633"/>
              <a:gd name="connsiteY8" fmla="*/ 3182 h 998975"/>
              <a:gd name="connsiteX9" fmla="*/ 435485 w 584633"/>
              <a:gd name="connsiteY9" fmla="*/ 19057 h 998975"/>
              <a:gd name="connsiteX10" fmla="*/ 540260 w 584633"/>
              <a:gd name="connsiteY10" fmla="*/ 123832 h 998975"/>
              <a:gd name="connsiteX11" fmla="*/ 581535 w 584633"/>
              <a:gd name="connsiteY11" fmla="*/ 333382 h 998975"/>
              <a:gd name="connsiteX12" fmla="*/ 568835 w 584633"/>
              <a:gd name="connsiteY12" fmla="*/ 479432 h 998975"/>
              <a:gd name="connsiteX13" fmla="*/ 470410 w 584633"/>
              <a:gd name="connsiteY13" fmla="*/ 863607 h 99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633" h="998975">
                <a:moveTo>
                  <a:pt x="470410" y="863607"/>
                </a:moveTo>
                <a:cubicBezTo>
                  <a:pt x="432839" y="945099"/>
                  <a:pt x="384685" y="946157"/>
                  <a:pt x="343410" y="968382"/>
                </a:cubicBezTo>
                <a:cubicBezTo>
                  <a:pt x="302135" y="990607"/>
                  <a:pt x="264564" y="1004365"/>
                  <a:pt x="222760" y="996957"/>
                </a:cubicBezTo>
                <a:cubicBezTo>
                  <a:pt x="180956" y="989549"/>
                  <a:pt x="128568" y="976849"/>
                  <a:pt x="92585" y="923932"/>
                </a:cubicBezTo>
                <a:cubicBezTo>
                  <a:pt x="56602" y="871015"/>
                  <a:pt x="20618" y="763594"/>
                  <a:pt x="6860" y="679457"/>
                </a:cubicBezTo>
                <a:cubicBezTo>
                  <a:pt x="-6898" y="595320"/>
                  <a:pt x="3156" y="500069"/>
                  <a:pt x="10035" y="419107"/>
                </a:cubicBezTo>
                <a:cubicBezTo>
                  <a:pt x="16914" y="338145"/>
                  <a:pt x="33318" y="254007"/>
                  <a:pt x="48135" y="193682"/>
                </a:cubicBezTo>
                <a:cubicBezTo>
                  <a:pt x="62952" y="133357"/>
                  <a:pt x="66656" y="88907"/>
                  <a:pt x="98935" y="57157"/>
                </a:cubicBezTo>
                <a:cubicBezTo>
                  <a:pt x="131214" y="25407"/>
                  <a:pt x="185718" y="9532"/>
                  <a:pt x="241810" y="3182"/>
                </a:cubicBezTo>
                <a:cubicBezTo>
                  <a:pt x="297902" y="-3168"/>
                  <a:pt x="385743" y="-1051"/>
                  <a:pt x="435485" y="19057"/>
                </a:cubicBezTo>
                <a:cubicBezTo>
                  <a:pt x="485227" y="39165"/>
                  <a:pt x="515918" y="71445"/>
                  <a:pt x="540260" y="123832"/>
                </a:cubicBezTo>
                <a:cubicBezTo>
                  <a:pt x="564602" y="176219"/>
                  <a:pt x="576773" y="274115"/>
                  <a:pt x="581535" y="333382"/>
                </a:cubicBezTo>
                <a:cubicBezTo>
                  <a:pt x="586298" y="392649"/>
                  <a:pt x="587885" y="390003"/>
                  <a:pt x="568835" y="479432"/>
                </a:cubicBezTo>
                <a:cubicBezTo>
                  <a:pt x="549785" y="568861"/>
                  <a:pt x="507981" y="782115"/>
                  <a:pt x="470410" y="863607"/>
                </a:cubicBezTo>
                <a:close/>
              </a:path>
            </a:pathLst>
          </a:custGeom>
          <a:solidFill>
            <a:srgbClr val="121C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1F2125"/>
              </a:solidFill>
              <a:latin typeface="Taub Sans" pitchFamily="2" charset="0"/>
              <a:ea typeface="Taub Sans" pitchFamily="2" charset="0"/>
            </a:endParaRPr>
          </a:p>
        </p:txBody>
      </p:sp>
      <p:sp>
        <p:nvSpPr>
          <p:cNvPr id="9" name="Picture Placeholder 12">
            <a:extLst>
              <a:ext uri="{FF2B5EF4-FFF2-40B4-BE49-F238E27FC236}">
                <a16:creationId xmlns:a16="http://schemas.microsoft.com/office/drawing/2014/main" id="{E59DF14B-6C41-454A-B76F-EDDE2C3F973F}"/>
              </a:ext>
            </a:extLst>
          </p:cNvPr>
          <p:cNvSpPr>
            <a:spLocks noGrp="1"/>
          </p:cNvSpPr>
          <p:nvPr>
            <p:ph type="pic" sz="quarter" idx="11" hasCustomPrompt="1"/>
          </p:nvPr>
        </p:nvSpPr>
        <p:spPr>
          <a:xfrm>
            <a:off x="6705031" y="153888"/>
            <a:ext cx="4915331" cy="5137513"/>
          </a:xfrm>
          <a:custGeom>
            <a:avLst/>
            <a:gdLst>
              <a:gd name="connsiteX0" fmla="*/ 877620 w 1481024"/>
              <a:gd name="connsiteY0" fmla="*/ 79 h 1547969"/>
              <a:gd name="connsiteX1" fmla="*/ 1212432 w 1481024"/>
              <a:gd name="connsiteY1" fmla="*/ 141984 h 1547969"/>
              <a:gd name="connsiteX2" fmla="*/ 1410487 w 1481024"/>
              <a:gd name="connsiteY2" fmla="*/ 465529 h 1547969"/>
              <a:gd name="connsiteX3" fmla="*/ 1477911 w 1481024"/>
              <a:gd name="connsiteY3" fmla="*/ 919755 h 1547969"/>
              <a:gd name="connsiteX4" fmla="*/ 1473170 w 1481024"/>
              <a:gd name="connsiteY4" fmla="*/ 1035683 h 1547969"/>
              <a:gd name="connsiteX5" fmla="*/ 1096548 w 1481024"/>
              <a:gd name="connsiteY5" fmla="*/ 1465144 h 1547969"/>
              <a:gd name="connsiteX6" fmla="*/ 579812 w 1481024"/>
              <a:gd name="connsiteY6" fmla="*/ 1547347 h 1547969"/>
              <a:gd name="connsiteX7" fmla="*/ 96787 w 1481024"/>
              <a:gd name="connsiteY7" fmla="*/ 1248042 h 1547969"/>
              <a:gd name="connsiteX8" fmla="*/ 393 w 1481024"/>
              <a:gd name="connsiteY8" fmla="*/ 822797 h 1547969"/>
              <a:gd name="connsiteX9" fmla="*/ 261131 w 1481024"/>
              <a:gd name="connsiteY9" fmla="*/ 257912 h 1547969"/>
              <a:gd name="connsiteX10" fmla="*/ 748897 w 1481024"/>
              <a:gd name="connsiteY10" fmla="*/ 16571 h 1547969"/>
              <a:gd name="connsiteX11" fmla="*/ 877620 w 1481024"/>
              <a:gd name="connsiteY11" fmla="*/ 79 h 15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024" h="1547969">
                <a:moveTo>
                  <a:pt x="877620" y="79"/>
                </a:moveTo>
                <a:cubicBezTo>
                  <a:pt x="1001372" y="2475"/>
                  <a:pt x="1110901" y="58595"/>
                  <a:pt x="1212432" y="141984"/>
                </a:cubicBezTo>
                <a:cubicBezTo>
                  <a:pt x="1313567" y="228930"/>
                  <a:pt x="1381517" y="334846"/>
                  <a:pt x="1410487" y="465529"/>
                </a:cubicBezTo>
                <a:cubicBezTo>
                  <a:pt x="1439458" y="615181"/>
                  <a:pt x="1473170" y="764833"/>
                  <a:pt x="1477911" y="919755"/>
                </a:cubicBezTo>
                <a:cubicBezTo>
                  <a:pt x="1482651" y="958222"/>
                  <a:pt x="1482651" y="996689"/>
                  <a:pt x="1473170" y="1035683"/>
                </a:cubicBezTo>
                <a:cubicBezTo>
                  <a:pt x="1434718" y="1257527"/>
                  <a:pt x="1313567" y="1407180"/>
                  <a:pt x="1096548" y="1465144"/>
                </a:cubicBezTo>
                <a:cubicBezTo>
                  <a:pt x="927463" y="1513623"/>
                  <a:pt x="753637" y="1542605"/>
                  <a:pt x="579812" y="1547347"/>
                </a:cubicBezTo>
                <a:cubicBezTo>
                  <a:pt x="362793" y="1557359"/>
                  <a:pt x="183700" y="1446174"/>
                  <a:pt x="96787" y="1248042"/>
                </a:cubicBezTo>
                <a:cubicBezTo>
                  <a:pt x="34104" y="1112617"/>
                  <a:pt x="-4348" y="972450"/>
                  <a:pt x="393" y="822797"/>
                </a:cubicBezTo>
                <a:cubicBezTo>
                  <a:pt x="5133" y="595684"/>
                  <a:pt x="87305" y="402822"/>
                  <a:pt x="261131" y="257912"/>
                </a:cubicBezTo>
                <a:cubicBezTo>
                  <a:pt x="405986" y="141984"/>
                  <a:pt x="570330" y="59780"/>
                  <a:pt x="748897" y="16571"/>
                </a:cubicBezTo>
                <a:cubicBezTo>
                  <a:pt x="793538" y="4451"/>
                  <a:pt x="836369" y="-720"/>
                  <a:pt x="877620" y="79"/>
                </a:cubicBezTo>
                <a:close/>
              </a:path>
            </a:pathLst>
          </a:custGeom>
          <a:solidFill>
            <a:schemeClr val="bg2"/>
          </a:solidFill>
        </p:spPr>
        <p:txBody>
          <a:bodyPr wrap="square">
            <a:noAutofit/>
          </a:bodyPr>
          <a:lstStyle>
            <a:lvl1pPr marL="0" indent="0">
              <a:buNone/>
              <a:defRPr>
                <a:latin typeface="Taub Sans" pitchFamily="2" charset="0"/>
                <a:ea typeface="Taub Sans" pitchFamily="2" charset="0"/>
              </a:defRPr>
            </a:lvl1pPr>
          </a:lstStyle>
          <a:p>
            <a:r>
              <a:rPr lang="en-US" dirty="0"/>
              <a:t> </a:t>
            </a:r>
          </a:p>
        </p:txBody>
      </p:sp>
    </p:spTree>
    <p:extLst>
      <p:ext uri="{BB962C8B-B14F-4D97-AF65-F5344CB8AC3E}">
        <p14:creationId xmlns:p14="http://schemas.microsoft.com/office/powerpoint/2010/main" val="2336108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01CF65-E8A3-2E45-9B51-A83E943441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60" t="1553"/>
          <a:stretch/>
        </p:blipFill>
        <p:spPr>
          <a:xfrm>
            <a:off x="0" y="608"/>
            <a:ext cx="12192000" cy="2270019"/>
          </a:xfrm>
          <a:prstGeom prst="rect">
            <a:avLst/>
          </a:prstGeom>
        </p:spPr>
      </p:pic>
      <p:sp>
        <p:nvSpPr>
          <p:cNvPr id="2" name="Title 1">
            <a:extLst>
              <a:ext uri="{FF2B5EF4-FFF2-40B4-BE49-F238E27FC236}">
                <a16:creationId xmlns:a16="http://schemas.microsoft.com/office/drawing/2014/main" id="{0B7FB03B-C199-0F4A-979F-5CFAF0BEF0C6}"/>
              </a:ext>
            </a:extLst>
          </p:cNvPr>
          <p:cNvSpPr>
            <a:spLocks noGrp="1"/>
          </p:cNvSpPr>
          <p:nvPr>
            <p:ph type="title"/>
          </p:nvPr>
        </p:nvSpPr>
        <p:spPr>
          <a:xfrm>
            <a:off x="479611" y="2273644"/>
            <a:ext cx="11228295" cy="1325563"/>
          </a:xfrm>
          <a:prstGeom prst="rect">
            <a:avLst/>
          </a:prstGeom>
        </p:spPr>
        <p:txBody>
          <a:bodyPr>
            <a:normAutofit/>
          </a:bodyPr>
          <a:lstStyle>
            <a:lvl1pPr>
              <a:defRPr sz="3600"/>
            </a:lvl1pPr>
          </a:lstStyle>
          <a:p>
            <a:r>
              <a:rPr lang="en-US" dirty="0"/>
              <a:t>Click to edit Master title style</a:t>
            </a:r>
          </a:p>
        </p:txBody>
      </p:sp>
      <p:sp>
        <p:nvSpPr>
          <p:cNvPr id="3" name="Rectangle 2">
            <a:extLst>
              <a:ext uri="{FF2B5EF4-FFF2-40B4-BE49-F238E27FC236}">
                <a16:creationId xmlns:a16="http://schemas.microsoft.com/office/drawing/2014/main" id="{0636688F-9789-9E4E-819F-CF8D73B515A1}"/>
              </a:ext>
            </a:extLst>
          </p:cNvPr>
          <p:cNvSpPr/>
          <p:nvPr userDrawn="1"/>
        </p:nvSpPr>
        <p:spPr>
          <a:xfrm>
            <a:off x="0" y="5292693"/>
            <a:ext cx="12192000" cy="1325563"/>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8" name="Straight Connector 7">
            <a:extLst>
              <a:ext uri="{FF2B5EF4-FFF2-40B4-BE49-F238E27FC236}">
                <a16:creationId xmlns:a16="http://schemas.microsoft.com/office/drawing/2014/main" id="{F916A1F1-04CA-2840-B8F5-E6CD66BA6AC3}"/>
              </a:ext>
            </a:extLst>
          </p:cNvPr>
          <p:cNvCxnSpPr>
            <a:cxnSpLocks/>
          </p:cNvCxnSpPr>
          <p:nvPr userDrawn="1"/>
        </p:nvCxnSpPr>
        <p:spPr>
          <a:xfrm flipH="1" flipV="1">
            <a:off x="-13855" y="2271229"/>
            <a:ext cx="12205856" cy="2415"/>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DA5A5A3-DA7F-F44C-A8AD-32635A42F873}"/>
              </a:ext>
            </a:extLst>
          </p:cNvPr>
          <p:cNvSpPr/>
          <p:nvPr userDrawn="1"/>
        </p:nvSpPr>
        <p:spPr>
          <a:xfrm>
            <a:off x="9165772" y="6618257"/>
            <a:ext cx="3026229" cy="307295"/>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10" name="Straight Connector 9">
            <a:extLst>
              <a:ext uri="{FF2B5EF4-FFF2-40B4-BE49-F238E27FC236}">
                <a16:creationId xmlns:a16="http://schemas.microsoft.com/office/drawing/2014/main" id="{08279E71-BC76-164F-8F11-59559856C9E5}"/>
              </a:ext>
            </a:extLst>
          </p:cNvPr>
          <p:cNvCxnSpPr>
            <a:cxnSpLocks/>
          </p:cNvCxnSpPr>
          <p:nvPr userDrawn="1"/>
        </p:nvCxnSpPr>
        <p:spPr>
          <a:xfrm flipV="1">
            <a:off x="10354740" y="5225143"/>
            <a:ext cx="0" cy="1719145"/>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963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1D28F4B-1977-8A47-96FC-89008CBA771C}"/>
              </a:ext>
            </a:extLst>
          </p:cNvPr>
          <p:cNvCxnSpPr>
            <a:cxnSpLocks/>
          </p:cNvCxnSpPr>
          <p:nvPr userDrawn="1"/>
        </p:nvCxnSpPr>
        <p:spPr>
          <a:xfrm>
            <a:off x="320841" y="1636297"/>
            <a:ext cx="0" cy="4929394"/>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16E53CE-8F29-884F-84B3-AA19272F3376}"/>
              </a:ext>
            </a:extLst>
          </p:cNvPr>
          <p:cNvSpPr>
            <a:spLocks noGrp="1"/>
          </p:cNvSpPr>
          <p:nvPr>
            <p:ph idx="1"/>
          </p:nvPr>
        </p:nvSpPr>
        <p:spPr>
          <a:xfrm>
            <a:off x="625643" y="1909011"/>
            <a:ext cx="11157649" cy="4221715"/>
          </a:xfrm>
        </p:spPr>
        <p:txBody>
          <a:bodyPr/>
          <a:lstStyle>
            <a:lvl1pPr marL="228594"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1pPr>
            <a:lvl2pPr marL="685783"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2pPr>
            <a:lvl3pPr marL="1142971"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3pPr>
            <a:lvl4pPr marL="1600160"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4pPr>
            <a:lvl5pPr marL="2057349" indent="-228594">
              <a:buClr>
                <a:schemeClr val="accent1"/>
              </a:buClr>
              <a:buFont typeface="Arial" panose="020B0604020202020204" pitchFamily="34" charset="0"/>
              <a:buChar char="•"/>
              <a:defRPr>
                <a:solidFill>
                  <a:srgbClr val="121C4C"/>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8DA39010-E25D-CD46-86F2-69217EF1C089}"/>
              </a:ext>
            </a:extLst>
          </p:cNvPr>
          <p:cNvSpPr>
            <a:spLocks noGrp="1"/>
          </p:cNvSpPr>
          <p:nvPr userDrawn="1">
            <p:ph type="title"/>
          </p:nvPr>
        </p:nvSpPr>
        <p:spPr>
          <a:xfrm>
            <a:off x="625644" y="383057"/>
            <a:ext cx="9043013" cy="1044692"/>
          </a:xfrm>
          <a:prstGeom prst="rect">
            <a:avLst/>
          </a:prstGeom>
        </p:spPr>
        <p:txBody>
          <a:bodyPr anchor="ctr">
            <a:normAutofit/>
          </a:bodyPr>
          <a:lstStyle>
            <a:lvl1pPr>
              <a:defRPr sz="4200" b="0" i="0">
                <a:solidFill>
                  <a:srgbClr val="D0271D"/>
                </a:solidFill>
                <a:latin typeface="Taub Sans" pitchFamily="2" charset="0"/>
                <a:ea typeface="Taub Sans" pitchFamily="2"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2F855F9F-BFAB-2842-9FAC-BFD64B21356B}"/>
              </a:ext>
            </a:extLst>
          </p:cNvPr>
          <p:cNvCxnSpPr>
            <a:cxnSpLocks/>
          </p:cNvCxnSpPr>
          <p:nvPr userDrawn="1"/>
        </p:nvCxnSpPr>
        <p:spPr>
          <a:xfrm>
            <a:off x="1" y="1636295"/>
            <a:ext cx="11843996"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F71FEB-0D94-714A-8817-B6BA411691EB}"/>
              </a:ext>
            </a:extLst>
          </p:cNvPr>
          <p:cNvCxnSpPr>
            <a:cxnSpLocks/>
          </p:cNvCxnSpPr>
          <p:nvPr userDrawn="1"/>
        </p:nvCxnSpPr>
        <p:spPr>
          <a:xfrm flipV="1">
            <a:off x="11843996" y="-4065"/>
            <a:ext cx="0" cy="6569756"/>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C5D4B76-59EC-554B-BDEA-CBE08B3310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541" r="21742" b="9365"/>
          <a:stretch/>
        </p:blipFill>
        <p:spPr>
          <a:xfrm>
            <a:off x="10105307" y="161364"/>
            <a:ext cx="1620528" cy="1398493"/>
          </a:xfrm>
          <a:prstGeom prst="rect">
            <a:avLst/>
          </a:prstGeom>
        </p:spPr>
      </p:pic>
    </p:spTree>
    <p:extLst>
      <p:ext uri="{BB962C8B-B14F-4D97-AF65-F5344CB8AC3E}">
        <p14:creationId xmlns:p14="http://schemas.microsoft.com/office/powerpoint/2010/main" val="3543382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hank you">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CE6F46-F97F-E740-B8EC-1B6182470EE5}"/>
              </a:ext>
            </a:extLst>
          </p:cNvPr>
          <p:cNvSpPr/>
          <p:nvPr userDrawn="1"/>
        </p:nvSpPr>
        <p:spPr>
          <a:xfrm>
            <a:off x="9805852" y="2"/>
            <a:ext cx="2027560" cy="3251743"/>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6" name="Picture 15">
            <a:extLst>
              <a:ext uri="{FF2B5EF4-FFF2-40B4-BE49-F238E27FC236}">
                <a16:creationId xmlns:a16="http://schemas.microsoft.com/office/drawing/2014/main" id="{F3E6D874-D782-7F4E-A6DA-BA5FA1F8DF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8906" r="36847" b="-4909"/>
          <a:stretch/>
        </p:blipFill>
        <p:spPr>
          <a:xfrm>
            <a:off x="10043462" y="1667435"/>
            <a:ext cx="1679207" cy="1498912"/>
          </a:xfrm>
          <a:prstGeom prst="rect">
            <a:avLst/>
          </a:prstGeom>
        </p:spPr>
      </p:pic>
      <p:sp>
        <p:nvSpPr>
          <p:cNvPr id="18" name="Rectangle 17">
            <a:extLst>
              <a:ext uri="{FF2B5EF4-FFF2-40B4-BE49-F238E27FC236}">
                <a16:creationId xmlns:a16="http://schemas.microsoft.com/office/drawing/2014/main" id="{3067BC54-46A7-5D4C-A8A5-CD92E8F20BEA}"/>
              </a:ext>
            </a:extLst>
          </p:cNvPr>
          <p:cNvSpPr/>
          <p:nvPr userDrawn="1"/>
        </p:nvSpPr>
        <p:spPr>
          <a:xfrm>
            <a:off x="9324109" y="6651813"/>
            <a:ext cx="2867891" cy="206188"/>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33" name="Straight Connector 32">
            <a:extLst>
              <a:ext uri="{FF2B5EF4-FFF2-40B4-BE49-F238E27FC236}">
                <a16:creationId xmlns:a16="http://schemas.microsoft.com/office/drawing/2014/main" id="{EF3502C9-14D5-1242-BFC9-B23BE43E1F6A}"/>
              </a:ext>
            </a:extLst>
          </p:cNvPr>
          <p:cNvCxnSpPr>
            <a:cxnSpLocks/>
          </p:cNvCxnSpPr>
          <p:nvPr userDrawn="1"/>
        </p:nvCxnSpPr>
        <p:spPr>
          <a:xfrm flipV="1">
            <a:off x="284027" y="-6800"/>
            <a:ext cx="0" cy="6572971"/>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4FE323E-42CA-9043-BA6B-A8CF4767E77D}"/>
              </a:ext>
            </a:extLst>
          </p:cNvPr>
          <p:cNvCxnSpPr>
            <a:cxnSpLocks/>
          </p:cNvCxnSpPr>
          <p:nvPr userDrawn="1"/>
        </p:nvCxnSpPr>
        <p:spPr>
          <a:xfrm flipH="1">
            <a:off x="-13855" y="3247576"/>
            <a:ext cx="12205855"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9EF4A-E027-5F41-92A2-75B069BAFB46}"/>
              </a:ext>
            </a:extLst>
          </p:cNvPr>
          <p:cNvCxnSpPr/>
          <p:nvPr userDrawn="1"/>
        </p:nvCxnSpPr>
        <p:spPr>
          <a:xfrm flipV="1">
            <a:off x="11830141" y="-28120"/>
            <a:ext cx="0" cy="6594291"/>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8A5BF237-F61A-004E-A1EB-9EA0B4AA37CB}"/>
              </a:ext>
            </a:extLst>
          </p:cNvPr>
          <p:cNvSpPr>
            <a:spLocks noGrp="1"/>
          </p:cNvSpPr>
          <p:nvPr userDrawn="1">
            <p:ph idx="1" hasCustomPrompt="1"/>
          </p:nvPr>
        </p:nvSpPr>
        <p:spPr>
          <a:xfrm>
            <a:off x="512065" y="3491157"/>
            <a:ext cx="8003287" cy="2751803"/>
          </a:xfrm>
        </p:spPr>
        <p:txBody>
          <a:bodyPr>
            <a:normAutofit/>
          </a:bodyPr>
          <a:lstStyle>
            <a:lvl1pPr marL="342891" indent="-342891">
              <a:buClr>
                <a:schemeClr val="accent2"/>
              </a:buClr>
              <a:buFont typeface="Arial" panose="020B0604020202020204" pitchFamily="34" charset="0"/>
              <a:buChar char="•"/>
              <a:defRPr sz="1900" b="0" i="0" baseline="0">
                <a:solidFill>
                  <a:srgbClr val="121C4C"/>
                </a:solidFill>
                <a:latin typeface="Taub Sans" pitchFamily="2" charset="0"/>
                <a:ea typeface="Taub Sans" pitchFamily="2" charset="0"/>
              </a:defRPr>
            </a:lvl1pPr>
            <a:lvl2pPr>
              <a:buClr>
                <a:srgbClr val="F35F20"/>
              </a:buClr>
              <a:defRPr/>
            </a:lvl2pPr>
            <a:lvl3pPr>
              <a:buClr>
                <a:srgbClr val="F35F20"/>
              </a:buClr>
              <a:defRPr/>
            </a:lvl3pPr>
            <a:lvl4pPr>
              <a:buClr>
                <a:srgbClr val="F35F20"/>
              </a:buClr>
              <a:defRPr/>
            </a:lvl4pPr>
            <a:lvl5pPr>
              <a:buClr>
                <a:srgbClr val="F35F20"/>
              </a:buClr>
              <a:defRPr/>
            </a:lvl5pPr>
          </a:lstStyle>
          <a:p>
            <a:pPr lvl="0"/>
            <a:r>
              <a:rPr lang="en-US" dirty="0"/>
              <a:t>Click to edit text</a:t>
            </a:r>
          </a:p>
        </p:txBody>
      </p:sp>
      <p:cxnSp>
        <p:nvCxnSpPr>
          <p:cNvPr id="15" name="Straight Connector 14">
            <a:extLst>
              <a:ext uri="{FF2B5EF4-FFF2-40B4-BE49-F238E27FC236}">
                <a16:creationId xmlns:a16="http://schemas.microsoft.com/office/drawing/2014/main" id="{15DF858A-8585-CC47-8665-7614836614E6}"/>
              </a:ext>
            </a:extLst>
          </p:cNvPr>
          <p:cNvCxnSpPr/>
          <p:nvPr userDrawn="1"/>
        </p:nvCxnSpPr>
        <p:spPr>
          <a:xfrm flipV="1">
            <a:off x="9805852" y="-8159"/>
            <a:ext cx="0" cy="6574328"/>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798B5BE-BD70-074E-BFCB-227B33E2CBF0}"/>
              </a:ext>
            </a:extLst>
          </p:cNvPr>
          <p:cNvSpPr/>
          <p:nvPr userDrawn="1"/>
        </p:nvSpPr>
        <p:spPr>
          <a:xfrm>
            <a:off x="9324109" y="6594291"/>
            <a:ext cx="2867891" cy="263710"/>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650962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Last_Thank you_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CF4248-E691-0749-84AD-A379365381E1}"/>
              </a:ext>
            </a:extLst>
          </p:cNvPr>
          <p:cNvSpPr/>
          <p:nvPr userDrawn="1"/>
        </p:nvSpPr>
        <p:spPr>
          <a:xfrm>
            <a:off x="9805852" y="2"/>
            <a:ext cx="2027560" cy="3251743"/>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cxnSp>
        <p:nvCxnSpPr>
          <p:cNvPr id="33" name="Straight Connector 32">
            <a:extLst>
              <a:ext uri="{FF2B5EF4-FFF2-40B4-BE49-F238E27FC236}">
                <a16:creationId xmlns:a16="http://schemas.microsoft.com/office/drawing/2014/main" id="{EF3502C9-14D5-1242-BFC9-B23BE43E1F6A}"/>
              </a:ext>
            </a:extLst>
          </p:cNvPr>
          <p:cNvCxnSpPr>
            <a:cxnSpLocks/>
          </p:cNvCxnSpPr>
          <p:nvPr userDrawn="1"/>
        </p:nvCxnSpPr>
        <p:spPr>
          <a:xfrm flipV="1">
            <a:off x="284027" y="-6800"/>
            <a:ext cx="0" cy="6572971"/>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4FE323E-42CA-9043-BA6B-A8CF4767E77D}"/>
              </a:ext>
            </a:extLst>
          </p:cNvPr>
          <p:cNvCxnSpPr/>
          <p:nvPr userDrawn="1"/>
        </p:nvCxnSpPr>
        <p:spPr>
          <a:xfrm flipH="1">
            <a:off x="-13855" y="3247576"/>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9EF4A-E027-5F41-92A2-75B069BAFB46}"/>
              </a:ext>
            </a:extLst>
          </p:cNvPr>
          <p:cNvCxnSpPr/>
          <p:nvPr userDrawn="1"/>
        </p:nvCxnSpPr>
        <p:spPr>
          <a:xfrm flipV="1">
            <a:off x="11830141" y="-28120"/>
            <a:ext cx="0" cy="6594291"/>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DF858A-8585-CC47-8665-7614836614E6}"/>
              </a:ext>
            </a:extLst>
          </p:cNvPr>
          <p:cNvCxnSpPr/>
          <p:nvPr userDrawn="1"/>
        </p:nvCxnSpPr>
        <p:spPr>
          <a:xfrm flipV="1">
            <a:off x="9805852" y="-8158"/>
            <a:ext cx="0" cy="6574329"/>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C688C6-A48A-2744-A665-C9D2E40C41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8906" r="36847" b="-4909"/>
          <a:stretch/>
        </p:blipFill>
        <p:spPr>
          <a:xfrm>
            <a:off x="10043462" y="1667435"/>
            <a:ext cx="1679207" cy="1498912"/>
          </a:xfrm>
          <a:prstGeom prst="rect">
            <a:avLst/>
          </a:prstGeom>
        </p:spPr>
      </p:pic>
      <p:sp>
        <p:nvSpPr>
          <p:cNvPr id="30" name="Title 1">
            <a:extLst>
              <a:ext uri="{FF2B5EF4-FFF2-40B4-BE49-F238E27FC236}">
                <a16:creationId xmlns:a16="http://schemas.microsoft.com/office/drawing/2014/main" id="{EC1BC8AB-25CB-D84B-8E40-8C1F8A81BC8E}"/>
              </a:ext>
            </a:extLst>
          </p:cNvPr>
          <p:cNvSpPr>
            <a:spLocks noGrp="1"/>
          </p:cNvSpPr>
          <p:nvPr userDrawn="1">
            <p:ph type="title" hasCustomPrompt="1"/>
          </p:nvPr>
        </p:nvSpPr>
        <p:spPr>
          <a:xfrm>
            <a:off x="512065" y="842173"/>
            <a:ext cx="8003287" cy="853625"/>
          </a:xfrm>
          <a:prstGeom prst="rect">
            <a:avLst/>
          </a:prstGeom>
        </p:spPr>
        <p:txBody>
          <a:bodyPr anchor="ctr" anchorCtr="0">
            <a:normAutofit/>
          </a:bodyPr>
          <a:lstStyle>
            <a:lvl1pPr>
              <a:lnSpc>
                <a:spcPct val="90000"/>
              </a:lnSpc>
              <a:defRPr sz="4200" b="0" i="0">
                <a:solidFill>
                  <a:srgbClr val="D0271D"/>
                </a:solidFill>
                <a:latin typeface="Taub Sans" pitchFamily="2" charset="0"/>
                <a:ea typeface="Taub Sans" pitchFamily="2" charset="0"/>
              </a:defRPr>
            </a:lvl1pPr>
          </a:lstStyle>
          <a:p>
            <a:r>
              <a:rPr lang="en-US" dirty="0"/>
              <a:t>Thank You!</a:t>
            </a:r>
          </a:p>
        </p:txBody>
      </p:sp>
      <p:sp>
        <p:nvSpPr>
          <p:cNvPr id="37" name="Content Placeholder 2">
            <a:extLst>
              <a:ext uri="{FF2B5EF4-FFF2-40B4-BE49-F238E27FC236}">
                <a16:creationId xmlns:a16="http://schemas.microsoft.com/office/drawing/2014/main" id="{8A5BF237-F61A-004E-A1EB-9EA0B4AA37CB}"/>
              </a:ext>
            </a:extLst>
          </p:cNvPr>
          <p:cNvSpPr>
            <a:spLocks noGrp="1"/>
          </p:cNvSpPr>
          <p:nvPr userDrawn="1">
            <p:ph idx="1" hasCustomPrompt="1"/>
          </p:nvPr>
        </p:nvSpPr>
        <p:spPr>
          <a:xfrm>
            <a:off x="512065" y="3491157"/>
            <a:ext cx="8003287" cy="2751803"/>
          </a:xfrm>
        </p:spPr>
        <p:txBody>
          <a:bodyPr>
            <a:normAutofit/>
          </a:bodyPr>
          <a:lstStyle>
            <a:lvl1pPr marL="0" indent="0">
              <a:buClr>
                <a:schemeClr val="accent1"/>
              </a:buClr>
              <a:buFontTx/>
              <a:buNone/>
              <a:defRPr sz="1900" b="0" i="0">
                <a:solidFill>
                  <a:srgbClr val="121C4C"/>
                </a:solidFill>
                <a:latin typeface="Taub Sans" pitchFamily="2" charset="0"/>
                <a:ea typeface="Taub Sans" pitchFamily="2" charset="0"/>
              </a:defRPr>
            </a:lvl1pPr>
            <a:lvl2pPr>
              <a:buClr>
                <a:srgbClr val="F35F20"/>
              </a:buClr>
              <a:defRPr/>
            </a:lvl2pPr>
            <a:lvl3pPr>
              <a:buClr>
                <a:srgbClr val="F35F20"/>
              </a:buClr>
              <a:defRPr/>
            </a:lvl3pPr>
            <a:lvl4pPr>
              <a:buClr>
                <a:srgbClr val="F35F20"/>
              </a:buClr>
              <a:defRPr/>
            </a:lvl4pPr>
            <a:lvl5pPr>
              <a:buClr>
                <a:srgbClr val="F35F20"/>
              </a:buClr>
              <a:defRPr/>
            </a:lvl5pPr>
          </a:lstStyle>
          <a:p>
            <a:pPr lvl="0"/>
            <a:r>
              <a:rPr lang="en-US" dirty="0"/>
              <a:t>Session #: XXX</a:t>
            </a:r>
          </a:p>
          <a:p>
            <a:pPr lvl="0"/>
            <a:r>
              <a:rPr lang="en-US" dirty="0"/>
              <a:t>Title: XXXX</a:t>
            </a:r>
          </a:p>
          <a:p>
            <a:pPr lvl="0"/>
            <a:r>
              <a:rPr lang="en-US" dirty="0" err="1"/>
              <a:t>Firstname</a:t>
            </a:r>
            <a:r>
              <a:rPr lang="en-US" dirty="0"/>
              <a:t> </a:t>
            </a:r>
            <a:r>
              <a:rPr lang="en-US" dirty="0" err="1"/>
              <a:t>Lastname</a:t>
            </a:r>
            <a:endParaRPr lang="en-US" dirty="0"/>
          </a:p>
          <a:p>
            <a:pPr lvl="0"/>
            <a:r>
              <a:rPr lang="en-US" dirty="0"/>
              <a:t>Title</a:t>
            </a:r>
          </a:p>
        </p:txBody>
      </p:sp>
      <p:sp>
        <p:nvSpPr>
          <p:cNvPr id="11" name="Title 1">
            <a:extLst>
              <a:ext uri="{FF2B5EF4-FFF2-40B4-BE49-F238E27FC236}">
                <a16:creationId xmlns:a16="http://schemas.microsoft.com/office/drawing/2014/main" id="{EC1BC8AB-25CB-D84B-8E40-8C1F8A81BC8E}"/>
              </a:ext>
            </a:extLst>
          </p:cNvPr>
          <p:cNvSpPr txBox="1">
            <a:spLocks/>
          </p:cNvSpPr>
          <p:nvPr userDrawn="1"/>
        </p:nvSpPr>
        <p:spPr>
          <a:xfrm>
            <a:off x="512065" y="1981017"/>
            <a:ext cx="8003287" cy="85362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b="0" i="0" kern="1200">
                <a:solidFill>
                  <a:schemeClr val="accent1"/>
                </a:solidFill>
                <a:latin typeface="Taub Sans 090" pitchFamily="2" charset="0"/>
                <a:ea typeface="Taub Sans 090" pitchFamily="2" charset="0"/>
                <a:cs typeface="+mj-cs"/>
              </a:defRPr>
            </a:lvl1pPr>
          </a:lstStyle>
          <a:p>
            <a:pPr>
              <a:lnSpc>
                <a:spcPct val="110000"/>
              </a:lnSpc>
            </a:pPr>
            <a:endParaRPr lang="en-US" sz="4200" dirty="0">
              <a:solidFill>
                <a:srgbClr val="27318B"/>
              </a:solidFill>
              <a:latin typeface="Taub Sans" pitchFamily="2" charset="0"/>
              <a:ea typeface="Taub Sans" pitchFamily="2" charset="0"/>
            </a:endParaRPr>
          </a:p>
        </p:txBody>
      </p:sp>
      <p:sp>
        <p:nvSpPr>
          <p:cNvPr id="10" name="Title 1">
            <a:extLst>
              <a:ext uri="{FF2B5EF4-FFF2-40B4-BE49-F238E27FC236}">
                <a16:creationId xmlns:a16="http://schemas.microsoft.com/office/drawing/2014/main" id="{0880AD32-31B1-46DB-B63D-55B0ACAAEBA3}"/>
              </a:ext>
            </a:extLst>
          </p:cNvPr>
          <p:cNvSpPr txBox="1">
            <a:spLocks/>
          </p:cNvSpPr>
          <p:nvPr userDrawn="1"/>
        </p:nvSpPr>
        <p:spPr>
          <a:xfrm>
            <a:off x="507509" y="2126225"/>
            <a:ext cx="5670267" cy="85362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b="0" i="0" kern="1200">
                <a:solidFill>
                  <a:srgbClr val="D0271D"/>
                </a:solidFill>
                <a:latin typeface="Taub Sans 090" pitchFamily="2" charset="0"/>
                <a:ea typeface="Taub Sans 090" pitchFamily="2" charset="0"/>
                <a:cs typeface="+mj-cs"/>
              </a:defRPr>
            </a:lvl1pPr>
          </a:lstStyle>
          <a:p>
            <a:endParaRPr lang="en-US" sz="2400" dirty="0">
              <a:solidFill>
                <a:srgbClr val="121C4C"/>
              </a:solidFill>
              <a:latin typeface="Taub Sans" pitchFamily="2" charset="0"/>
              <a:ea typeface="Taub Sans" pitchFamily="2" charset="0"/>
            </a:endParaRPr>
          </a:p>
        </p:txBody>
      </p:sp>
      <p:sp>
        <p:nvSpPr>
          <p:cNvPr id="13" name="Rectangle 12">
            <a:extLst>
              <a:ext uri="{FF2B5EF4-FFF2-40B4-BE49-F238E27FC236}">
                <a16:creationId xmlns:a16="http://schemas.microsoft.com/office/drawing/2014/main" id="{7A881225-F3AE-994E-9D4F-278446322D5E}"/>
              </a:ext>
            </a:extLst>
          </p:cNvPr>
          <p:cNvSpPr/>
          <p:nvPr userDrawn="1"/>
        </p:nvSpPr>
        <p:spPr>
          <a:xfrm>
            <a:off x="9324109" y="6594293"/>
            <a:ext cx="2867891" cy="263708"/>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spTree>
    <p:extLst>
      <p:ext uri="{BB962C8B-B14F-4D97-AF65-F5344CB8AC3E}">
        <p14:creationId xmlns:p14="http://schemas.microsoft.com/office/powerpoint/2010/main" val="744214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Objectives_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C0C3E8-2E70-B443-825A-A11CFB81CF31}"/>
              </a:ext>
            </a:extLst>
          </p:cNvPr>
          <p:cNvSpPr/>
          <p:nvPr userDrawn="1"/>
        </p:nvSpPr>
        <p:spPr>
          <a:xfrm>
            <a:off x="9805852" y="2"/>
            <a:ext cx="2027560" cy="3251743"/>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pic>
        <p:nvPicPr>
          <p:cNvPr id="11" name="Picture 10">
            <a:extLst>
              <a:ext uri="{FF2B5EF4-FFF2-40B4-BE49-F238E27FC236}">
                <a16:creationId xmlns:a16="http://schemas.microsoft.com/office/drawing/2014/main" id="{562ADF2D-5DF7-8B4E-A997-551FCE7A1F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8906" r="36847" b="-4909"/>
          <a:stretch/>
        </p:blipFill>
        <p:spPr>
          <a:xfrm>
            <a:off x="10043462" y="1667435"/>
            <a:ext cx="1679207" cy="1498912"/>
          </a:xfrm>
          <a:prstGeom prst="rect">
            <a:avLst/>
          </a:prstGeom>
        </p:spPr>
      </p:pic>
      <p:sp>
        <p:nvSpPr>
          <p:cNvPr id="30" name="Title 1">
            <a:extLst>
              <a:ext uri="{FF2B5EF4-FFF2-40B4-BE49-F238E27FC236}">
                <a16:creationId xmlns:a16="http://schemas.microsoft.com/office/drawing/2014/main" id="{EC1BC8AB-25CB-D84B-8E40-8C1F8A81BC8E}"/>
              </a:ext>
            </a:extLst>
          </p:cNvPr>
          <p:cNvSpPr>
            <a:spLocks noGrp="1"/>
          </p:cNvSpPr>
          <p:nvPr userDrawn="1">
            <p:ph type="title" hasCustomPrompt="1"/>
          </p:nvPr>
        </p:nvSpPr>
        <p:spPr>
          <a:xfrm>
            <a:off x="566930" y="842172"/>
            <a:ext cx="8279511" cy="2177403"/>
          </a:xfrm>
        </p:spPr>
        <p:txBody>
          <a:bodyPr anchor="ctr" anchorCtr="0">
            <a:normAutofit/>
          </a:bodyPr>
          <a:lstStyle>
            <a:lvl1pPr>
              <a:lnSpc>
                <a:spcPct val="90000"/>
              </a:lnSpc>
              <a:defRPr sz="4200" b="0" i="0">
                <a:solidFill>
                  <a:schemeClr val="accent1"/>
                </a:solidFill>
                <a:latin typeface="Taub Sans" pitchFamily="2" charset="0"/>
                <a:ea typeface="Taub Sans" pitchFamily="2" charset="0"/>
              </a:defRPr>
            </a:lvl1pPr>
          </a:lstStyle>
          <a:p>
            <a:r>
              <a:rPr lang="en-US" dirty="0"/>
              <a:t>Key Takeaways</a:t>
            </a:r>
          </a:p>
        </p:txBody>
      </p:sp>
      <p:cxnSp>
        <p:nvCxnSpPr>
          <p:cNvPr id="33" name="Straight Connector 32">
            <a:extLst>
              <a:ext uri="{FF2B5EF4-FFF2-40B4-BE49-F238E27FC236}">
                <a16:creationId xmlns:a16="http://schemas.microsoft.com/office/drawing/2014/main" id="{EF3502C9-14D5-1242-BFC9-B23BE43E1F6A}"/>
              </a:ext>
            </a:extLst>
          </p:cNvPr>
          <p:cNvCxnSpPr>
            <a:cxnSpLocks/>
          </p:cNvCxnSpPr>
          <p:nvPr userDrawn="1"/>
        </p:nvCxnSpPr>
        <p:spPr>
          <a:xfrm flipV="1">
            <a:off x="284027" y="-16427"/>
            <a:ext cx="0" cy="658368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4FE323E-42CA-9043-BA6B-A8CF4767E77D}"/>
              </a:ext>
            </a:extLst>
          </p:cNvPr>
          <p:cNvCxnSpPr/>
          <p:nvPr userDrawn="1"/>
        </p:nvCxnSpPr>
        <p:spPr>
          <a:xfrm flipH="1">
            <a:off x="-13855" y="3247576"/>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9EF4A-E027-5F41-92A2-75B069BAFB46}"/>
              </a:ext>
            </a:extLst>
          </p:cNvPr>
          <p:cNvCxnSpPr/>
          <p:nvPr userDrawn="1"/>
        </p:nvCxnSpPr>
        <p:spPr>
          <a:xfrm flipV="1">
            <a:off x="11830141" y="-18496"/>
            <a:ext cx="0" cy="658368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DF858A-8585-CC47-8665-7614836614E6}"/>
              </a:ext>
            </a:extLst>
          </p:cNvPr>
          <p:cNvCxnSpPr/>
          <p:nvPr userDrawn="1"/>
        </p:nvCxnSpPr>
        <p:spPr>
          <a:xfrm flipV="1">
            <a:off x="9805852" y="-16323"/>
            <a:ext cx="0" cy="326390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8A5BF237-F61A-004E-A1EB-9EA0B4AA37CB}"/>
              </a:ext>
            </a:extLst>
          </p:cNvPr>
          <p:cNvSpPr>
            <a:spLocks noGrp="1"/>
          </p:cNvSpPr>
          <p:nvPr userDrawn="1">
            <p:ph idx="1" hasCustomPrompt="1"/>
          </p:nvPr>
        </p:nvSpPr>
        <p:spPr>
          <a:xfrm>
            <a:off x="566930" y="3491156"/>
            <a:ext cx="8279511" cy="2807208"/>
          </a:xfrm>
        </p:spPr>
        <p:txBody>
          <a:bodyPr>
            <a:normAutofit/>
          </a:bodyPr>
          <a:lstStyle>
            <a:lvl1pPr marL="342891" indent="-342891">
              <a:buClr>
                <a:schemeClr val="accent1"/>
              </a:buClr>
              <a:buFont typeface="Arial" panose="020B0604020202020204" pitchFamily="34" charset="0"/>
              <a:buChar char="•"/>
              <a:defRPr sz="1900" b="0" i="0">
                <a:solidFill>
                  <a:srgbClr val="121C4C"/>
                </a:solidFill>
                <a:latin typeface="Taub Sans" pitchFamily="2" charset="0"/>
                <a:ea typeface="Taub Sans" pitchFamily="2" charset="0"/>
              </a:defRPr>
            </a:lvl1pPr>
            <a:lvl2pPr>
              <a:buClr>
                <a:srgbClr val="F35F20"/>
              </a:buClr>
              <a:defRPr/>
            </a:lvl2pPr>
            <a:lvl3pPr>
              <a:buClr>
                <a:srgbClr val="F35F20"/>
              </a:buClr>
              <a:defRPr/>
            </a:lvl3pPr>
            <a:lvl4pPr>
              <a:buClr>
                <a:srgbClr val="F35F20"/>
              </a:buClr>
              <a:defRPr/>
            </a:lvl4pPr>
            <a:lvl5pPr>
              <a:buClr>
                <a:srgbClr val="F35F20"/>
              </a:buClr>
              <a:defRPr/>
            </a:lvl5pPr>
          </a:lstStyle>
          <a:p>
            <a:pPr lvl="0"/>
            <a:r>
              <a:rPr lang="en-US" dirty="0"/>
              <a:t>Click to edit text</a:t>
            </a:r>
          </a:p>
        </p:txBody>
      </p:sp>
      <p:sp>
        <p:nvSpPr>
          <p:cNvPr id="9" name="Rectangle 8">
            <a:extLst>
              <a:ext uri="{FF2B5EF4-FFF2-40B4-BE49-F238E27FC236}">
                <a16:creationId xmlns:a16="http://schemas.microsoft.com/office/drawing/2014/main" id="{7F8ADC0E-6C3F-3A40-93C5-603AD470F648}"/>
              </a:ext>
            </a:extLst>
          </p:cNvPr>
          <p:cNvSpPr/>
          <p:nvPr userDrawn="1"/>
        </p:nvSpPr>
        <p:spPr>
          <a:xfrm>
            <a:off x="9324109" y="6581509"/>
            <a:ext cx="2867891" cy="276492"/>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spTree>
    <p:extLst>
      <p:ext uri="{BB962C8B-B14F-4D97-AF65-F5344CB8AC3E}">
        <p14:creationId xmlns:p14="http://schemas.microsoft.com/office/powerpoint/2010/main" val="1489605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DA23EA-81F0-A641-A1E4-DA83985745E0}"/>
              </a:ext>
            </a:extLst>
          </p:cNvPr>
          <p:cNvSpPr/>
          <p:nvPr userDrawn="1"/>
        </p:nvSpPr>
        <p:spPr>
          <a:xfrm>
            <a:off x="9805852" y="2"/>
            <a:ext cx="2027560" cy="3251743"/>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pic>
        <p:nvPicPr>
          <p:cNvPr id="15" name="Picture 14">
            <a:extLst>
              <a:ext uri="{FF2B5EF4-FFF2-40B4-BE49-F238E27FC236}">
                <a16:creationId xmlns:a16="http://schemas.microsoft.com/office/drawing/2014/main" id="{B03FE405-FA16-7748-9978-7DA2CAA20D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8906" r="36847" b="-4909"/>
          <a:stretch/>
        </p:blipFill>
        <p:spPr>
          <a:xfrm>
            <a:off x="10043462" y="1667435"/>
            <a:ext cx="1679207" cy="1498912"/>
          </a:xfrm>
          <a:prstGeom prst="rect">
            <a:avLst/>
          </a:prstGeom>
        </p:spPr>
      </p:pic>
      <p:sp>
        <p:nvSpPr>
          <p:cNvPr id="17" name="Rectangle 16">
            <a:extLst>
              <a:ext uri="{FF2B5EF4-FFF2-40B4-BE49-F238E27FC236}">
                <a16:creationId xmlns:a16="http://schemas.microsoft.com/office/drawing/2014/main" id="{1868DDEC-D978-3348-B4A0-A7AD361EB0F3}"/>
              </a:ext>
            </a:extLst>
          </p:cNvPr>
          <p:cNvSpPr/>
          <p:nvPr userDrawn="1"/>
        </p:nvSpPr>
        <p:spPr>
          <a:xfrm>
            <a:off x="9324109" y="6602178"/>
            <a:ext cx="2867891" cy="255823"/>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cxnSp>
        <p:nvCxnSpPr>
          <p:cNvPr id="3" name="Straight Connector 2">
            <a:extLst>
              <a:ext uri="{FF2B5EF4-FFF2-40B4-BE49-F238E27FC236}">
                <a16:creationId xmlns:a16="http://schemas.microsoft.com/office/drawing/2014/main" id="{A98E0FFE-ADCD-A04F-BE5D-D6B997B8FEF5}"/>
              </a:ext>
            </a:extLst>
          </p:cNvPr>
          <p:cNvCxnSpPr>
            <a:cxnSpLocks/>
          </p:cNvCxnSpPr>
          <p:nvPr userDrawn="1"/>
        </p:nvCxnSpPr>
        <p:spPr>
          <a:xfrm flipH="1">
            <a:off x="-23182" y="1575939"/>
            <a:ext cx="9823047"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9C03C85-B683-8D4D-BD9F-B7995E768B68}"/>
              </a:ext>
            </a:extLst>
          </p:cNvPr>
          <p:cNvCxnSpPr/>
          <p:nvPr userDrawn="1"/>
        </p:nvCxnSpPr>
        <p:spPr>
          <a:xfrm flipV="1">
            <a:off x="11830141" y="-28121"/>
            <a:ext cx="0" cy="6602176"/>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E16029D-95B4-B644-8543-D9F4BBE31874}"/>
              </a:ext>
            </a:extLst>
          </p:cNvPr>
          <p:cNvCxnSpPr/>
          <p:nvPr userDrawn="1"/>
        </p:nvCxnSpPr>
        <p:spPr>
          <a:xfrm flipV="1">
            <a:off x="9805852" y="-8160"/>
            <a:ext cx="0" cy="6582215"/>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7610AE8-6C0D-7F4E-80B8-BD4329681FF8}"/>
              </a:ext>
            </a:extLst>
          </p:cNvPr>
          <p:cNvSpPr>
            <a:spLocks noGrp="1"/>
          </p:cNvSpPr>
          <p:nvPr>
            <p:ph type="body" sz="quarter" idx="10"/>
          </p:nvPr>
        </p:nvSpPr>
        <p:spPr>
          <a:xfrm>
            <a:off x="595293" y="2256691"/>
            <a:ext cx="6815137" cy="1217613"/>
          </a:xfrm>
        </p:spPr>
        <p:txBody>
          <a:bodyPr/>
          <a:lstStyle>
            <a:lvl1pPr>
              <a:defRPr>
                <a:solidFill>
                  <a:srgbClr val="121C4C"/>
                </a:solidFill>
                <a:latin typeface="Taub Sans" pitchFamily="2" charset="0"/>
                <a:ea typeface="Taub Sans" pitchFamily="2" charset="0"/>
              </a:defRPr>
            </a:lvl1pPr>
            <a:lvl2pPr>
              <a:defRPr>
                <a:solidFill>
                  <a:srgbClr val="121C4C"/>
                </a:solidFill>
                <a:latin typeface="Taub Sans" pitchFamily="2" charset="0"/>
                <a:ea typeface="Taub Sans" pitchFamily="2" charset="0"/>
              </a:defRPr>
            </a:lvl2pPr>
            <a:lvl3pPr>
              <a:defRPr>
                <a:solidFill>
                  <a:srgbClr val="121C4C"/>
                </a:solidFill>
                <a:latin typeface="Taub Sans" pitchFamily="2" charset="0"/>
                <a:ea typeface="Taub Sans" pitchFamily="2" charset="0"/>
              </a:defRPr>
            </a:lvl3pPr>
            <a:lvl4pPr>
              <a:defRPr>
                <a:solidFill>
                  <a:srgbClr val="121C4C"/>
                </a:solidFill>
                <a:latin typeface="Taub Sans" pitchFamily="2" charset="0"/>
                <a:ea typeface="Taub Sans" pitchFamily="2" charset="0"/>
              </a:defRPr>
            </a:lvl4pPr>
            <a:lvl5pPr>
              <a:defRPr>
                <a:solidFill>
                  <a:srgbClr val="121C4C"/>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1E79A71-2C6D-DB4D-A123-923D7512E4B3}"/>
              </a:ext>
            </a:extLst>
          </p:cNvPr>
          <p:cNvSpPr>
            <a:spLocks noGrp="1"/>
          </p:cNvSpPr>
          <p:nvPr>
            <p:ph type="title"/>
          </p:nvPr>
        </p:nvSpPr>
        <p:spPr>
          <a:xfrm>
            <a:off x="523573" y="250376"/>
            <a:ext cx="4888257" cy="1325563"/>
          </a:xfrm>
        </p:spPr>
        <p:txBody>
          <a:bodyPr/>
          <a:lstStyle>
            <a:lvl1pPr>
              <a:defRPr>
                <a:latin typeface="Taub Sans" pitchFamily="2" charset="0"/>
                <a:ea typeface="Taub Sans" pitchFamily="2" charset="0"/>
              </a:defRPr>
            </a:lvl1pPr>
          </a:lstStyle>
          <a:p>
            <a:endParaRPr lang="en-US" dirty="0"/>
          </a:p>
        </p:txBody>
      </p:sp>
    </p:spTree>
    <p:extLst>
      <p:ext uri="{BB962C8B-B14F-4D97-AF65-F5344CB8AC3E}">
        <p14:creationId xmlns:p14="http://schemas.microsoft.com/office/powerpoint/2010/main" val="127180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A person sitting on a table&#10;&#10;Description automatically generated">
            <a:extLst>
              <a:ext uri="{FF2B5EF4-FFF2-40B4-BE49-F238E27FC236}">
                <a16:creationId xmlns:a16="http://schemas.microsoft.com/office/drawing/2014/main" id="{C5DF8077-4CBE-3B47-BBB4-87335D78F4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800099"/>
            <a:ext cx="12192000" cy="3949700"/>
          </a:xfrm>
          <a:prstGeom prst="rect">
            <a:avLst/>
          </a:prstGeom>
        </p:spPr>
      </p:pic>
      <p:sp>
        <p:nvSpPr>
          <p:cNvPr id="9" name="Rectangle 8"/>
          <p:cNvSpPr/>
          <p:nvPr userDrawn="1"/>
        </p:nvSpPr>
        <p:spPr>
          <a:xfrm>
            <a:off x="0" y="5292692"/>
            <a:ext cx="12192000" cy="1632859"/>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3" name="Text Placeholder 14">
            <a:extLst>
              <a:ext uri="{FF2B5EF4-FFF2-40B4-BE49-F238E27FC236}">
                <a16:creationId xmlns:a16="http://schemas.microsoft.com/office/drawing/2014/main" id="{7C0483F7-8740-CC4E-9A68-2F297CEBFAA5}"/>
              </a:ext>
            </a:extLst>
          </p:cNvPr>
          <p:cNvSpPr>
            <a:spLocks noGrp="1"/>
          </p:cNvSpPr>
          <p:nvPr>
            <p:ph type="body" sz="quarter" idx="10" hasCustomPrompt="1"/>
          </p:nvPr>
        </p:nvSpPr>
        <p:spPr>
          <a:xfrm>
            <a:off x="355727" y="3516624"/>
            <a:ext cx="2969364" cy="295635"/>
          </a:xfrm>
        </p:spPr>
        <p:txBody>
          <a:bodyPr anchor="ctr">
            <a:noAutofit/>
          </a:bodyPr>
          <a:lstStyle>
            <a:lvl1pPr marL="0" indent="0" algn="l">
              <a:lnSpc>
                <a:spcPct val="100000"/>
              </a:lnSpc>
              <a:spcBef>
                <a:spcPts val="0"/>
              </a:spcBef>
              <a:buNone/>
              <a:defRPr sz="2200" b="1" i="0" baseline="0">
                <a:solidFill>
                  <a:schemeClr val="tx1"/>
                </a:solidFill>
                <a:latin typeface="Taub Sans" pitchFamily="2" charset="0"/>
                <a:ea typeface="Taub Sans" pitchFamily="2" charset="0"/>
              </a:defRPr>
            </a:lvl1pPr>
          </a:lstStyle>
          <a:p>
            <a:pPr lvl="0"/>
            <a:r>
              <a:rPr lang="en-US" dirty="0"/>
              <a:t>Session #: &lt;FOT-#&gt;</a:t>
            </a:r>
          </a:p>
        </p:txBody>
      </p:sp>
      <p:sp>
        <p:nvSpPr>
          <p:cNvPr id="24" name="Text Placeholder 14">
            <a:extLst>
              <a:ext uri="{FF2B5EF4-FFF2-40B4-BE49-F238E27FC236}">
                <a16:creationId xmlns:a16="http://schemas.microsoft.com/office/drawing/2014/main" id="{7C0483F7-8740-CC4E-9A68-2F297CEBFAA5}"/>
              </a:ext>
            </a:extLst>
          </p:cNvPr>
          <p:cNvSpPr>
            <a:spLocks noGrp="1"/>
          </p:cNvSpPr>
          <p:nvPr>
            <p:ph type="body" sz="quarter" idx="11"/>
          </p:nvPr>
        </p:nvSpPr>
        <p:spPr>
          <a:xfrm>
            <a:off x="6583158" y="5486873"/>
            <a:ext cx="3284415" cy="613135"/>
          </a:xfrm>
        </p:spPr>
        <p:txBody>
          <a:bodyPr>
            <a:noAutofit/>
          </a:bodyPr>
          <a:lstStyle>
            <a:lvl1pPr marL="0" indent="0">
              <a:lnSpc>
                <a:spcPct val="100000"/>
              </a:lnSpc>
              <a:spcBef>
                <a:spcPts val="0"/>
              </a:spcBef>
              <a:buNone/>
              <a:defRPr sz="1800" b="0" i="0" baseline="0">
                <a:ln>
                  <a:noFill/>
                </a:ln>
                <a:solidFill>
                  <a:schemeClr val="bg1"/>
                </a:solidFill>
                <a:latin typeface="Taub Sans" pitchFamily="2" charset="0"/>
                <a:ea typeface="Taub Sans" pitchFamily="2" charset="0"/>
              </a:defRPr>
            </a:lvl1pPr>
          </a:lstStyle>
          <a:p>
            <a:pPr lvl="0"/>
            <a:endParaRPr lang="en-US" dirty="0"/>
          </a:p>
        </p:txBody>
      </p:sp>
      <p:sp>
        <p:nvSpPr>
          <p:cNvPr id="45" name="Text Placeholder 14">
            <a:extLst>
              <a:ext uri="{FF2B5EF4-FFF2-40B4-BE49-F238E27FC236}">
                <a16:creationId xmlns:a16="http://schemas.microsoft.com/office/drawing/2014/main" id="{7C0483F7-8740-CC4E-9A68-2F297CEBFAA5}"/>
              </a:ext>
            </a:extLst>
          </p:cNvPr>
          <p:cNvSpPr>
            <a:spLocks noGrp="1"/>
          </p:cNvSpPr>
          <p:nvPr>
            <p:ph type="body" sz="quarter" idx="16" hasCustomPrompt="1"/>
          </p:nvPr>
        </p:nvSpPr>
        <p:spPr>
          <a:xfrm>
            <a:off x="355730" y="5486871"/>
            <a:ext cx="5879740" cy="424831"/>
          </a:xfrm>
        </p:spPr>
        <p:txBody>
          <a:bodyPr>
            <a:noAutofit/>
          </a:bodyPr>
          <a:lstStyle>
            <a:lvl1pPr marL="0" indent="0">
              <a:lnSpc>
                <a:spcPct val="100000"/>
              </a:lnSpc>
              <a:spcBef>
                <a:spcPts val="0"/>
              </a:spcBef>
              <a:buNone/>
              <a:defRPr sz="2200" b="0" i="0" baseline="0">
                <a:solidFill>
                  <a:schemeClr val="bg1"/>
                </a:solidFill>
                <a:latin typeface="Taub Sans" pitchFamily="2" charset="0"/>
                <a:ea typeface="Taub Sans" pitchFamily="2" charset="0"/>
              </a:defRPr>
            </a:lvl1pPr>
          </a:lstStyle>
          <a:p>
            <a:pPr lvl="0"/>
            <a:r>
              <a:rPr lang="en-US" dirty="0" err="1"/>
              <a:t>Firstname</a:t>
            </a:r>
            <a:r>
              <a:rPr lang="en-US" dirty="0"/>
              <a:t> </a:t>
            </a:r>
            <a:r>
              <a:rPr lang="en-US" dirty="0" err="1"/>
              <a:t>Lastname</a:t>
            </a:r>
            <a:r>
              <a:rPr lang="en-US" dirty="0"/>
              <a:t>, Title</a:t>
            </a:r>
          </a:p>
        </p:txBody>
      </p:sp>
      <p:sp>
        <p:nvSpPr>
          <p:cNvPr id="16" name="Text Placeholder 14">
            <a:extLst>
              <a:ext uri="{FF2B5EF4-FFF2-40B4-BE49-F238E27FC236}">
                <a16:creationId xmlns:a16="http://schemas.microsoft.com/office/drawing/2014/main" id="{7C0483F7-8740-CC4E-9A68-2F297CEBFAA5}"/>
              </a:ext>
            </a:extLst>
          </p:cNvPr>
          <p:cNvSpPr>
            <a:spLocks noGrp="1"/>
          </p:cNvSpPr>
          <p:nvPr>
            <p:ph type="body" sz="quarter" idx="15" hasCustomPrompt="1"/>
          </p:nvPr>
        </p:nvSpPr>
        <p:spPr>
          <a:xfrm>
            <a:off x="355727" y="4023313"/>
            <a:ext cx="5886111" cy="726625"/>
          </a:xfrm>
        </p:spPr>
        <p:txBody>
          <a:bodyPr anchor="t" anchorCtr="0">
            <a:noAutofit/>
          </a:bodyPr>
          <a:lstStyle>
            <a:lvl1pPr marL="0" indent="0">
              <a:spcBef>
                <a:spcPts val="0"/>
              </a:spcBef>
              <a:buNone/>
              <a:defRPr sz="4200" b="0" i="0" baseline="0">
                <a:ln>
                  <a:noFill/>
                </a:ln>
                <a:solidFill>
                  <a:schemeClr val="accent1"/>
                </a:solidFill>
                <a:latin typeface="Taub Sans" pitchFamily="2" charset="0"/>
                <a:ea typeface="Taub Sans" pitchFamily="2" charset="0"/>
              </a:defRPr>
            </a:lvl1pPr>
          </a:lstStyle>
          <a:p>
            <a:pPr lvl="0"/>
            <a:r>
              <a:rPr lang="en-US" dirty="0">
                <a:latin typeface="Taub Sans 130" pitchFamily="2" charset="0"/>
              </a:rPr>
              <a:t>&lt;Session Title&gt;</a:t>
            </a:r>
            <a:endParaRPr lang="en-US" dirty="0"/>
          </a:p>
        </p:txBody>
      </p:sp>
      <p:cxnSp>
        <p:nvCxnSpPr>
          <p:cNvPr id="28" name="Straight Connector 27"/>
          <p:cNvCxnSpPr/>
          <p:nvPr userDrawn="1"/>
        </p:nvCxnSpPr>
        <p:spPr>
          <a:xfrm flipV="1">
            <a:off x="10354740" y="5225143"/>
            <a:ext cx="0" cy="1700408"/>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E07A70-FFD0-C442-BE92-3142C19F8715}"/>
              </a:ext>
            </a:extLst>
          </p:cNvPr>
          <p:cNvCxnSpPr/>
          <p:nvPr userDrawn="1"/>
        </p:nvCxnSpPr>
        <p:spPr>
          <a:xfrm>
            <a:off x="-12931" y="3150308"/>
            <a:ext cx="1220493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136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30"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3"/>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600"/>
              </a:spcAft>
            </a:pPr>
            <a:endParaRPr lang="en-US" sz="3733" b="0" i="0" baseline="0" dirty="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377954"/>
            <a:ext cx="9997440" cy="574516"/>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t>ADP INTERNAL USE ONLY - NOT FOR USE OUTSIDE OF ADP</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556BEB3-31AF-40B9-8914-27526E2FE8F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10881469" y="5"/>
            <a:ext cx="1310532" cy="1422329"/>
          </a:xfrm>
          <a:prstGeom prst="rect">
            <a:avLst/>
          </a:prstGeom>
        </p:spPr>
      </p:pic>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4" y="1050094"/>
            <a:ext cx="9997440" cy="366255"/>
          </a:xfrm>
        </p:spPr>
        <p:txBody>
          <a:bodyPr/>
          <a:lstStyle>
            <a:lvl1pPr>
              <a:defRPr sz="2400"/>
            </a:lvl1pPr>
            <a:lvl4pPr>
              <a:defRPr/>
            </a:lvl4pPr>
          </a:lstStyle>
          <a:p>
            <a:pPr lvl="0"/>
            <a:r>
              <a:rPr lang="en-US"/>
              <a:t>Subtitle in sentence case, 18-pt</a:t>
            </a:r>
          </a:p>
        </p:txBody>
      </p:sp>
    </p:spTree>
    <p:extLst>
      <p:ext uri="{BB962C8B-B14F-4D97-AF65-F5344CB8AC3E}">
        <p14:creationId xmlns:p14="http://schemas.microsoft.com/office/powerpoint/2010/main" val="1937926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F3ED85C4-9B57-064E-9E6F-01C3775278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914400"/>
            <a:ext cx="12192000" cy="4064000"/>
          </a:xfrm>
          <a:prstGeom prst="rect">
            <a:avLst/>
          </a:prstGeom>
        </p:spPr>
      </p:pic>
      <p:sp>
        <p:nvSpPr>
          <p:cNvPr id="9" name="Rectangle 8"/>
          <p:cNvSpPr/>
          <p:nvPr userDrawn="1"/>
        </p:nvSpPr>
        <p:spPr>
          <a:xfrm>
            <a:off x="0" y="5292692"/>
            <a:ext cx="12192000" cy="1632859"/>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3" name="Text Placeholder 14">
            <a:extLst>
              <a:ext uri="{FF2B5EF4-FFF2-40B4-BE49-F238E27FC236}">
                <a16:creationId xmlns:a16="http://schemas.microsoft.com/office/drawing/2014/main" id="{7C0483F7-8740-CC4E-9A68-2F297CEBFAA5}"/>
              </a:ext>
            </a:extLst>
          </p:cNvPr>
          <p:cNvSpPr>
            <a:spLocks noGrp="1"/>
          </p:cNvSpPr>
          <p:nvPr>
            <p:ph type="body" sz="quarter" idx="10" hasCustomPrompt="1"/>
          </p:nvPr>
        </p:nvSpPr>
        <p:spPr>
          <a:xfrm>
            <a:off x="355727" y="3516624"/>
            <a:ext cx="2969364" cy="295635"/>
          </a:xfrm>
        </p:spPr>
        <p:txBody>
          <a:bodyPr anchor="ctr">
            <a:noAutofit/>
          </a:bodyPr>
          <a:lstStyle>
            <a:lvl1pPr marL="0" indent="0" algn="l">
              <a:lnSpc>
                <a:spcPct val="100000"/>
              </a:lnSpc>
              <a:spcBef>
                <a:spcPts val="0"/>
              </a:spcBef>
              <a:buNone/>
              <a:defRPr sz="2200" b="1" i="0" baseline="0">
                <a:solidFill>
                  <a:srgbClr val="121C4C"/>
                </a:solidFill>
                <a:latin typeface="Taub Sans" pitchFamily="2" charset="0"/>
                <a:ea typeface="Taub Sans" pitchFamily="2" charset="0"/>
              </a:defRPr>
            </a:lvl1pPr>
          </a:lstStyle>
          <a:p>
            <a:pPr lvl="0"/>
            <a:r>
              <a:rPr lang="en-US" dirty="0"/>
              <a:t>Session #: &lt;FOT-#&gt;</a:t>
            </a:r>
          </a:p>
        </p:txBody>
      </p:sp>
      <p:sp>
        <p:nvSpPr>
          <p:cNvPr id="24" name="Text Placeholder 14">
            <a:extLst>
              <a:ext uri="{FF2B5EF4-FFF2-40B4-BE49-F238E27FC236}">
                <a16:creationId xmlns:a16="http://schemas.microsoft.com/office/drawing/2014/main" id="{7C0483F7-8740-CC4E-9A68-2F297CEBFAA5}"/>
              </a:ext>
            </a:extLst>
          </p:cNvPr>
          <p:cNvSpPr>
            <a:spLocks noGrp="1"/>
          </p:cNvSpPr>
          <p:nvPr>
            <p:ph type="body" sz="quarter" idx="11"/>
          </p:nvPr>
        </p:nvSpPr>
        <p:spPr>
          <a:xfrm>
            <a:off x="6583158" y="5486873"/>
            <a:ext cx="3284415" cy="613135"/>
          </a:xfrm>
        </p:spPr>
        <p:txBody>
          <a:bodyPr>
            <a:noAutofit/>
          </a:bodyPr>
          <a:lstStyle>
            <a:lvl1pPr marL="0" indent="0">
              <a:lnSpc>
                <a:spcPct val="100000"/>
              </a:lnSpc>
              <a:spcBef>
                <a:spcPts val="0"/>
              </a:spcBef>
              <a:buNone/>
              <a:defRPr sz="1800" b="0" i="0" baseline="0">
                <a:ln>
                  <a:noFill/>
                </a:ln>
                <a:solidFill>
                  <a:schemeClr val="bg1"/>
                </a:solidFill>
                <a:latin typeface="Taub Sans" pitchFamily="2" charset="0"/>
                <a:ea typeface="Taub Sans" pitchFamily="2" charset="0"/>
              </a:defRPr>
            </a:lvl1pPr>
          </a:lstStyle>
          <a:p>
            <a:pPr lvl="0"/>
            <a:endParaRPr lang="en-US" dirty="0"/>
          </a:p>
        </p:txBody>
      </p:sp>
      <p:sp>
        <p:nvSpPr>
          <p:cNvPr id="45" name="Text Placeholder 14">
            <a:extLst>
              <a:ext uri="{FF2B5EF4-FFF2-40B4-BE49-F238E27FC236}">
                <a16:creationId xmlns:a16="http://schemas.microsoft.com/office/drawing/2014/main" id="{7C0483F7-8740-CC4E-9A68-2F297CEBFAA5}"/>
              </a:ext>
            </a:extLst>
          </p:cNvPr>
          <p:cNvSpPr>
            <a:spLocks noGrp="1"/>
          </p:cNvSpPr>
          <p:nvPr>
            <p:ph type="body" sz="quarter" idx="16" hasCustomPrompt="1"/>
          </p:nvPr>
        </p:nvSpPr>
        <p:spPr>
          <a:xfrm>
            <a:off x="355730" y="5486871"/>
            <a:ext cx="5879740" cy="424831"/>
          </a:xfrm>
        </p:spPr>
        <p:txBody>
          <a:bodyPr>
            <a:noAutofit/>
          </a:bodyPr>
          <a:lstStyle>
            <a:lvl1pPr marL="0" indent="0">
              <a:lnSpc>
                <a:spcPct val="100000"/>
              </a:lnSpc>
              <a:spcBef>
                <a:spcPts val="0"/>
              </a:spcBef>
              <a:buNone/>
              <a:defRPr sz="2200" b="0" i="0" baseline="0">
                <a:solidFill>
                  <a:schemeClr val="bg1"/>
                </a:solidFill>
                <a:latin typeface="Taub Sans" pitchFamily="2" charset="0"/>
                <a:ea typeface="Taub Sans" pitchFamily="2" charset="0"/>
              </a:defRPr>
            </a:lvl1pPr>
          </a:lstStyle>
          <a:p>
            <a:pPr lvl="0"/>
            <a:r>
              <a:rPr lang="en-US" dirty="0" err="1"/>
              <a:t>Firstname</a:t>
            </a:r>
            <a:r>
              <a:rPr lang="en-US" dirty="0"/>
              <a:t> </a:t>
            </a:r>
            <a:r>
              <a:rPr lang="en-US" dirty="0" err="1"/>
              <a:t>Lastname</a:t>
            </a:r>
            <a:r>
              <a:rPr lang="en-US" dirty="0"/>
              <a:t>, Title</a:t>
            </a:r>
          </a:p>
        </p:txBody>
      </p:sp>
      <p:sp>
        <p:nvSpPr>
          <p:cNvPr id="16" name="Text Placeholder 14">
            <a:extLst>
              <a:ext uri="{FF2B5EF4-FFF2-40B4-BE49-F238E27FC236}">
                <a16:creationId xmlns:a16="http://schemas.microsoft.com/office/drawing/2014/main" id="{7C0483F7-8740-CC4E-9A68-2F297CEBFAA5}"/>
              </a:ext>
            </a:extLst>
          </p:cNvPr>
          <p:cNvSpPr>
            <a:spLocks noGrp="1"/>
          </p:cNvSpPr>
          <p:nvPr>
            <p:ph type="body" sz="quarter" idx="15" hasCustomPrompt="1"/>
          </p:nvPr>
        </p:nvSpPr>
        <p:spPr>
          <a:xfrm>
            <a:off x="355727" y="4023313"/>
            <a:ext cx="5886111" cy="726625"/>
          </a:xfrm>
        </p:spPr>
        <p:txBody>
          <a:bodyPr anchor="t" anchorCtr="0">
            <a:noAutofit/>
          </a:bodyPr>
          <a:lstStyle>
            <a:lvl1pPr marL="0" indent="0">
              <a:spcBef>
                <a:spcPts val="0"/>
              </a:spcBef>
              <a:buNone/>
              <a:defRPr sz="4200" b="0" i="0" baseline="0">
                <a:ln>
                  <a:noFill/>
                </a:ln>
                <a:solidFill>
                  <a:schemeClr val="accent1"/>
                </a:solidFill>
                <a:latin typeface="Taub Sans" pitchFamily="2" charset="0"/>
                <a:ea typeface="Taub Sans" pitchFamily="2" charset="0"/>
              </a:defRPr>
            </a:lvl1pPr>
          </a:lstStyle>
          <a:p>
            <a:pPr lvl="0"/>
            <a:r>
              <a:rPr lang="en-US" dirty="0">
                <a:latin typeface="Taub Sans 130" pitchFamily="2" charset="0"/>
              </a:rPr>
              <a:t>&lt;Session Title&gt;</a:t>
            </a:r>
            <a:endParaRPr lang="en-US" dirty="0"/>
          </a:p>
        </p:txBody>
      </p:sp>
      <p:cxnSp>
        <p:nvCxnSpPr>
          <p:cNvPr id="11" name="Straight Connector 10">
            <a:extLst>
              <a:ext uri="{FF2B5EF4-FFF2-40B4-BE49-F238E27FC236}">
                <a16:creationId xmlns:a16="http://schemas.microsoft.com/office/drawing/2014/main" id="{05D30370-89E8-DD43-8E1D-3509F1BCA6B3}"/>
              </a:ext>
            </a:extLst>
          </p:cNvPr>
          <p:cNvCxnSpPr/>
          <p:nvPr userDrawn="1"/>
        </p:nvCxnSpPr>
        <p:spPr>
          <a:xfrm flipV="1">
            <a:off x="10354740" y="5225143"/>
            <a:ext cx="0" cy="1700408"/>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E07A70-FFD0-C442-BE92-3142C19F8715}"/>
              </a:ext>
            </a:extLst>
          </p:cNvPr>
          <p:cNvCxnSpPr/>
          <p:nvPr userDrawn="1"/>
        </p:nvCxnSpPr>
        <p:spPr>
          <a:xfrm>
            <a:off x="-12931" y="3150308"/>
            <a:ext cx="1220493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76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A picture containing person, outdoor, building, child&#10;&#10;Description automatically generated">
            <a:extLst>
              <a:ext uri="{FF2B5EF4-FFF2-40B4-BE49-F238E27FC236}">
                <a16:creationId xmlns:a16="http://schemas.microsoft.com/office/drawing/2014/main" id="{C8C03C2A-AE34-B64E-8E4A-66C13D58E4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825499"/>
            <a:ext cx="12192000" cy="3975100"/>
          </a:xfrm>
          <a:prstGeom prst="rect">
            <a:avLst/>
          </a:prstGeom>
        </p:spPr>
      </p:pic>
      <p:sp>
        <p:nvSpPr>
          <p:cNvPr id="9" name="Rectangle 8"/>
          <p:cNvSpPr/>
          <p:nvPr userDrawn="1"/>
        </p:nvSpPr>
        <p:spPr>
          <a:xfrm>
            <a:off x="0" y="5292692"/>
            <a:ext cx="12192000" cy="1632859"/>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3" name="Text Placeholder 14">
            <a:extLst>
              <a:ext uri="{FF2B5EF4-FFF2-40B4-BE49-F238E27FC236}">
                <a16:creationId xmlns:a16="http://schemas.microsoft.com/office/drawing/2014/main" id="{7C0483F7-8740-CC4E-9A68-2F297CEBFAA5}"/>
              </a:ext>
            </a:extLst>
          </p:cNvPr>
          <p:cNvSpPr>
            <a:spLocks noGrp="1"/>
          </p:cNvSpPr>
          <p:nvPr>
            <p:ph type="body" sz="quarter" idx="10" hasCustomPrompt="1"/>
          </p:nvPr>
        </p:nvSpPr>
        <p:spPr>
          <a:xfrm>
            <a:off x="355727" y="3516624"/>
            <a:ext cx="2969364" cy="295635"/>
          </a:xfrm>
        </p:spPr>
        <p:txBody>
          <a:bodyPr anchor="ctr">
            <a:noAutofit/>
          </a:bodyPr>
          <a:lstStyle>
            <a:lvl1pPr marL="0" indent="0" algn="l">
              <a:lnSpc>
                <a:spcPct val="100000"/>
              </a:lnSpc>
              <a:spcBef>
                <a:spcPts val="0"/>
              </a:spcBef>
              <a:buNone/>
              <a:defRPr sz="2200" b="1" i="0" baseline="0">
                <a:solidFill>
                  <a:srgbClr val="121C4C"/>
                </a:solidFill>
                <a:latin typeface="Taub Sans" pitchFamily="2" charset="0"/>
                <a:ea typeface="Taub Sans" pitchFamily="2" charset="0"/>
              </a:defRPr>
            </a:lvl1pPr>
          </a:lstStyle>
          <a:p>
            <a:pPr lvl="0"/>
            <a:r>
              <a:rPr lang="en-US" dirty="0"/>
              <a:t>Session #: &lt;FOT-#&gt;</a:t>
            </a:r>
          </a:p>
        </p:txBody>
      </p:sp>
      <p:sp>
        <p:nvSpPr>
          <p:cNvPr id="24" name="Text Placeholder 14">
            <a:extLst>
              <a:ext uri="{FF2B5EF4-FFF2-40B4-BE49-F238E27FC236}">
                <a16:creationId xmlns:a16="http://schemas.microsoft.com/office/drawing/2014/main" id="{7C0483F7-8740-CC4E-9A68-2F297CEBFAA5}"/>
              </a:ext>
            </a:extLst>
          </p:cNvPr>
          <p:cNvSpPr>
            <a:spLocks noGrp="1"/>
          </p:cNvSpPr>
          <p:nvPr>
            <p:ph type="body" sz="quarter" idx="11"/>
          </p:nvPr>
        </p:nvSpPr>
        <p:spPr>
          <a:xfrm>
            <a:off x="6583158" y="5486873"/>
            <a:ext cx="3284415" cy="613135"/>
          </a:xfrm>
        </p:spPr>
        <p:txBody>
          <a:bodyPr>
            <a:noAutofit/>
          </a:bodyPr>
          <a:lstStyle>
            <a:lvl1pPr marL="0" indent="0">
              <a:lnSpc>
                <a:spcPct val="100000"/>
              </a:lnSpc>
              <a:spcBef>
                <a:spcPts val="0"/>
              </a:spcBef>
              <a:buNone/>
              <a:defRPr sz="1800" b="0" i="0" baseline="0">
                <a:ln>
                  <a:noFill/>
                </a:ln>
                <a:solidFill>
                  <a:schemeClr val="bg1"/>
                </a:solidFill>
                <a:latin typeface="Taub Sans" pitchFamily="2" charset="0"/>
                <a:ea typeface="Taub Sans" pitchFamily="2" charset="0"/>
              </a:defRPr>
            </a:lvl1pPr>
          </a:lstStyle>
          <a:p>
            <a:pPr lvl="0"/>
            <a:endParaRPr lang="en-US" dirty="0"/>
          </a:p>
        </p:txBody>
      </p:sp>
      <p:sp>
        <p:nvSpPr>
          <p:cNvPr id="45" name="Text Placeholder 14">
            <a:extLst>
              <a:ext uri="{FF2B5EF4-FFF2-40B4-BE49-F238E27FC236}">
                <a16:creationId xmlns:a16="http://schemas.microsoft.com/office/drawing/2014/main" id="{7C0483F7-8740-CC4E-9A68-2F297CEBFAA5}"/>
              </a:ext>
            </a:extLst>
          </p:cNvPr>
          <p:cNvSpPr>
            <a:spLocks noGrp="1"/>
          </p:cNvSpPr>
          <p:nvPr>
            <p:ph type="body" sz="quarter" idx="16" hasCustomPrompt="1"/>
          </p:nvPr>
        </p:nvSpPr>
        <p:spPr>
          <a:xfrm>
            <a:off x="355730" y="5486871"/>
            <a:ext cx="5879740" cy="424831"/>
          </a:xfrm>
        </p:spPr>
        <p:txBody>
          <a:bodyPr>
            <a:noAutofit/>
          </a:bodyPr>
          <a:lstStyle>
            <a:lvl1pPr marL="0" indent="0">
              <a:lnSpc>
                <a:spcPct val="100000"/>
              </a:lnSpc>
              <a:spcBef>
                <a:spcPts val="0"/>
              </a:spcBef>
              <a:buNone/>
              <a:defRPr sz="2200" b="0" i="0" baseline="0">
                <a:solidFill>
                  <a:schemeClr val="bg1"/>
                </a:solidFill>
                <a:latin typeface="Taub Sans" pitchFamily="2" charset="0"/>
                <a:ea typeface="Taub Sans" pitchFamily="2" charset="0"/>
              </a:defRPr>
            </a:lvl1pPr>
          </a:lstStyle>
          <a:p>
            <a:pPr lvl="0"/>
            <a:r>
              <a:rPr lang="en-US" dirty="0" err="1"/>
              <a:t>Firstname</a:t>
            </a:r>
            <a:r>
              <a:rPr lang="en-US" dirty="0"/>
              <a:t> </a:t>
            </a:r>
            <a:r>
              <a:rPr lang="en-US" dirty="0" err="1"/>
              <a:t>Lastname</a:t>
            </a:r>
            <a:r>
              <a:rPr lang="en-US" dirty="0"/>
              <a:t>, Title</a:t>
            </a:r>
          </a:p>
        </p:txBody>
      </p:sp>
      <p:sp>
        <p:nvSpPr>
          <p:cNvPr id="16" name="Text Placeholder 14">
            <a:extLst>
              <a:ext uri="{FF2B5EF4-FFF2-40B4-BE49-F238E27FC236}">
                <a16:creationId xmlns:a16="http://schemas.microsoft.com/office/drawing/2014/main" id="{7C0483F7-8740-CC4E-9A68-2F297CEBFAA5}"/>
              </a:ext>
            </a:extLst>
          </p:cNvPr>
          <p:cNvSpPr>
            <a:spLocks noGrp="1"/>
          </p:cNvSpPr>
          <p:nvPr>
            <p:ph type="body" sz="quarter" idx="15" hasCustomPrompt="1"/>
          </p:nvPr>
        </p:nvSpPr>
        <p:spPr>
          <a:xfrm>
            <a:off x="355727" y="4023313"/>
            <a:ext cx="5886111" cy="726625"/>
          </a:xfrm>
        </p:spPr>
        <p:txBody>
          <a:bodyPr anchor="t" anchorCtr="0">
            <a:noAutofit/>
          </a:bodyPr>
          <a:lstStyle>
            <a:lvl1pPr marL="0" indent="0">
              <a:spcBef>
                <a:spcPts val="0"/>
              </a:spcBef>
              <a:buNone/>
              <a:defRPr sz="4200" b="0" i="0" baseline="0">
                <a:ln>
                  <a:noFill/>
                </a:ln>
                <a:solidFill>
                  <a:schemeClr val="accent1"/>
                </a:solidFill>
                <a:latin typeface="Taub Sans" pitchFamily="2" charset="0"/>
                <a:ea typeface="Taub Sans" pitchFamily="2" charset="0"/>
              </a:defRPr>
            </a:lvl1pPr>
          </a:lstStyle>
          <a:p>
            <a:pPr lvl="0"/>
            <a:r>
              <a:rPr lang="en-US" dirty="0">
                <a:latin typeface="Taub Sans 130" pitchFamily="2" charset="0"/>
              </a:rPr>
              <a:t>&lt;Session Title&gt;</a:t>
            </a:r>
            <a:endParaRPr lang="en-US" dirty="0"/>
          </a:p>
        </p:txBody>
      </p:sp>
      <p:cxnSp>
        <p:nvCxnSpPr>
          <p:cNvPr id="25" name="Straight Connector 24">
            <a:extLst>
              <a:ext uri="{FF2B5EF4-FFF2-40B4-BE49-F238E27FC236}">
                <a16:creationId xmlns:a16="http://schemas.microsoft.com/office/drawing/2014/main" id="{5EE07A70-FFD0-C442-BE92-3142C19F8715}"/>
              </a:ext>
            </a:extLst>
          </p:cNvPr>
          <p:cNvCxnSpPr/>
          <p:nvPr userDrawn="1"/>
        </p:nvCxnSpPr>
        <p:spPr>
          <a:xfrm>
            <a:off x="-12931" y="3150308"/>
            <a:ext cx="1220493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09CA68-D18C-8546-8582-F224BC7BB9BE}"/>
              </a:ext>
            </a:extLst>
          </p:cNvPr>
          <p:cNvCxnSpPr/>
          <p:nvPr userDrawn="1"/>
        </p:nvCxnSpPr>
        <p:spPr>
          <a:xfrm flipV="1">
            <a:off x="10354740" y="5225143"/>
            <a:ext cx="0" cy="1700408"/>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19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A person wearing a hat&#10;&#10;Description automatically generated">
            <a:extLst>
              <a:ext uri="{FF2B5EF4-FFF2-40B4-BE49-F238E27FC236}">
                <a16:creationId xmlns:a16="http://schemas.microsoft.com/office/drawing/2014/main" id="{C49E59C0-1383-0B46-ABF1-6916E202DD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60400"/>
            <a:ext cx="12192000" cy="3810000"/>
          </a:xfrm>
          <a:prstGeom prst="rect">
            <a:avLst/>
          </a:prstGeom>
        </p:spPr>
      </p:pic>
      <p:sp>
        <p:nvSpPr>
          <p:cNvPr id="9" name="Rectangle 8"/>
          <p:cNvSpPr/>
          <p:nvPr userDrawn="1"/>
        </p:nvSpPr>
        <p:spPr>
          <a:xfrm>
            <a:off x="0" y="5292692"/>
            <a:ext cx="12192000" cy="1632859"/>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3" name="Text Placeholder 14">
            <a:extLst>
              <a:ext uri="{FF2B5EF4-FFF2-40B4-BE49-F238E27FC236}">
                <a16:creationId xmlns:a16="http://schemas.microsoft.com/office/drawing/2014/main" id="{7C0483F7-8740-CC4E-9A68-2F297CEBFAA5}"/>
              </a:ext>
            </a:extLst>
          </p:cNvPr>
          <p:cNvSpPr>
            <a:spLocks noGrp="1"/>
          </p:cNvSpPr>
          <p:nvPr>
            <p:ph type="body" sz="quarter" idx="10" hasCustomPrompt="1"/>
          </p:nvPr>
        </p:nvSpPr>
        <p:spPr>
          <a:xfrm>
            <a:off x="355727" y="3516624"/>
            <a:ext cx="2969364" cy="295635"/>
          </a:xfrm>
        </p:spPr>
        <p:txBody>
          <a:bodyPr anchor="ctr">
            <a:noAutofit/>
          </a:bodyPr>
          <a:lstStyle>
            <a:lvl1pPr marL="0" indent="0" algn="l">
              <a:lnSpc>
                <a:spcPct val="100000"/>
              </a:lnSpc>
              <a:spcBef>
                <a:spcPts val="0"/>
              </a:spcBef>
              <a:buNone/>
              <a:defRPr sz="2200" b="1" i="0" baseline="0">
                <a:solidFill>
                  <a:schemeClr val="tx1"/>
                </a:solidFill>
                <a:latin typeface="Taub Sans" pitchFamily="2" charset="0"/>
                <a:ea typeface="Taub Sans" pitchFamily="2" charset="0"/>
              </a:defRPr>
            </a:lvl1pPr>
          </a:lstStyle>
          <a:p>
            <a:pPr lvl="0"/>
            <a:r>
              <a:rPr lang="en-US" dirty="0"/>
              <a:t>Session #: &lt;FOT-#&gt;</a:t>
            </a:r>
          </a:p>
        </p:txBody>
      </p:sp>
      <p:sp>
        <p:nvSpPr>
          <p:cNvPr id="24" name="Text Placeholder 14">
            <a:extLst>
              <a:ext uri="{FF2B5EF4-FFF2-40B4-BE49-F238E27FC236}">
                <a16:creationId xmlns:a16="http://schemas.microsoft.com/office/drawing/2014/main" id="{7C0483F7-8740-CC4E-9A68-2F297CEBFAA5}"/>
              </a:ext>
            </a:extLst>
          </p:cNvPr>
          <p:cNvSpPr>
            <a:spLocks noGrp="1"/>
          </p:cNvSpPr>
          <p:nvPr>
            <p:ph type="body" sz="quarter" idx="11"/>
          </p:nvPr>
        </p:nvSpPr>
        <p:spPr>
          <a:xfrm>
            <a:off x="6583158" y="5486873"/>
            <a:ext cx="3284415" cy="613135"/>
          </a:xfrm>
        </p:spPr>
        <p:txBody>
          <a:bodyPr>
            <a:noAutofit/>
          </a:bodyPr>
          <a:lstStyle>
            <a:lvl1pPr marL="0" indent="0">
              <a:lnSpc>
                <a:spcPct val="100000"/>
              </a:lnSpc>
              <a:spcBef>
                <a:spcPts val="0"/>
              </a:spcBef>
              <a:buNone/>
              <a:defRPr sz="1800" b="0" i="0" baseline="0">
                <a:ln>
                  <a:noFill/>
                </a:ln>
                <a:solidFill>
                  <a:schemeClr val="bg1"/>
                </a:solidFill>
                <a:latin typeface="Taub Sans" pitchFamily="2" charset="0"/>
                <a:ea typeface="Taub Sans" pitchFamily="2" charset="0"/>
              </a:defRPr>
            </a:lvl1pPr>
          </a:lstStyle>
          <a:p>
            <a:pPr lvl="0"/>
            <a:endParaRPr lang="en-US" dirty="0"/>
          </a:p>
        </p:txBody>
      </p:sp>
      <p:sp>
        <p:nvSpPr>
          <p:cNvPr id="45" name="Text Placeholder 14">
            <a:extLst>
              <a:ext uri="{FF2B5EF4-FFF2-40B4-BE49-F238E27FC236}">
                <a16:creationId xmlns:a16="http://schemas.microsoft.com/office/drawing/2014/main" id="{7C0483F7-8740-CC4E-9A68-2F297CEBFAA5}"/>
              </a:ext>
            </a:extLst>
          </p:cNvPr>
          <p:cNvSpPr>
            <a:spLocks noGrp="1"/>
          </p:cNvSpPr>
          <p:nvPr>
            <p:ph type="body" sz="quarter" idx="16" hasCustomPrompt="1"/>
          </p:nvPr>
        </p:nvSpPr>
        <p:spPr>
          <a:xfrm>
            <a:off x="355730" y="5486871"/>
            <a:ext cx="5879740" cy="424831"/>
          </a:xfrm>
        </p:spPr>
        <p:txBody>
          <a:bodyPr>
            <a:noAutofit/>
          </a:bodyPr>
          <a:lstStyle>
            <a:lvl1pPr marL="0" indent="0">
              <a:lnSpc>
                <a:spcPct val="100000"/>
              </a:lnSpc>
              <a:spcBef>
                <a:spcPts val="0"/>
              </a:spcBef>
              <a:buNone/>
              <a:defRPr sz="2200" b="0" i="0" baseline="0">
                <a:solidFill>
                  <a:schemeClr val="bg1"/>
                </a:solidFill>
                <a:latin typeface="Taub Sans" pitchFamily="2" charset="0"/>
                <a:ea typeface="Taub Sans" pitchFamily="2" charset="0"/>
              </a:defRPr>
            </a:lvl1pPr>
          </a:lstStyle>
          <a:p>
            <a:pPr lvl="0"/>
            <a:r>
              <a:rPr lang="en-US" dirty="0" err="1"/>
              <a:t>Firstname</a:t>
            </a:r>
            <a:r>
              <a:rPr lang="en-US" dirty="0"/>
              <a:t> </a:t>
            </a:r>
            <a:r>
              <a:rPr lang="en-US" dirty="0" err="1"/>
              <a:t>Lastname</a:t>
            </a:r>
            <a:r>
              <a:rPr lang="en-US" dirty="0"/>
              <a:t>, Title</a:t>
            </a:r>
          </a:p>
        </p:txBody>
      </p:sp>
      <p:sp>
        <p:nvSpPr>
          <p:cNvPr id="16" name="Text Placeholder 14">
            <a:extLst>
              <a:ext uri="{FF2B5EF4-FFF2-40B4-BE49-F238E27FC236}">
                <a16:creationId xmlns:a16="http://schemas.microsoft.com/office/drawing/2014/main" id="{7C0483F7-8740-CC4E-9A68-2F297CEBFAA5}"/>
              </a:ext>
            </a:extLst>
          </p:cNvPr>
          <p:cNvSpPr>
            <a:spLocks noGrp="1"/>
          </p:cNvSpPr>
          <p:nvPr>
            <p:ph type="body" sz="quarter" idx="15" hasCustomPrompt="1"/>
          </p:nvPr>
        </p:nvSpPr>
        <p:spPr>
          <a:xfrm>
            <a:off x="355727" y="4023313"/>
            <a:ext cx="5886111" cy="726625"/>
          </a:xfrm>
        </p:spPr>
        <p:txBody>
          <a:bodyPr anchor="t" anchorCtr="0">
            <a:noAutofit/>
          </a:bodyPr>
          <a:lstStyle>
            <a:lvl1pPr marL="0" indent="0">
              <a:spcBef>
                <a:spcPts val="0"/>
              </a:spcBef>
              <a:buNone/>
              <a:defRPr sz="4200" b="0" i="0" baseline="0">
                <a:ln>
                  <a:noFill/>
                </a:ln>
                <a:solidFill>
                  <a:schemeClr val="accent1"/>
                </a:solidFill>
                <a:latin typeface="Taub Sans" pitchFamily="2" charset="0"/>
                <a:ea typeface="Taub Sans" pitchFamily="2" charset="0"/>
              </a:defRPr>
            </a:lvl1pPr>
          </a:lstStyle>
          <a:p>
            <a:pPr lvl="0"/>
            <a:r>
              <a:rPr lang="en-US" dirty="0">
                <a:latin typeface="Taub Sans 130" pitchFamily="2" charset="0"/>
              </a:rPr>
              <a:t>&lt;Session Title&gt;</a:t>
            </a:r>
            <a:endParaRPr lang="en-US" dirty="0"/>
          </a:p>
        </p:txBody>
      </p:sp>
      <p:cxnSp>
        <p:nvCxnSpPr>
          <p:cNvPr id="25" name="Straight Connector 24">
            <a:extLst>
              <a:ext uri="{FF2B5EF4-FFF2-40B4-BE49-F238E27FC236}">
                <a16:creationId xmlns:a16="http://schemas.microsoft.com/office/drawing/2014/main" id="{5EE07A70-FFD0-C442-BE92-3142C19F8715}"/>
              </a:ext>
            </a:extLst>
          </p:cNvPr>
          <p:cNvCxnSpPr/>
          <p:nvPr userDrawn="1"/>
        </p:nvCxnSpPr>
        <p:spPr>
          <a:xfrm>
            <a:off x="-12931" y="3150308"/>
            <a:ext cx="1220493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E3DDEA-FCF2-9346-A562-789768118BF1}"/>
              </a:ext>
            </a:extLst>
          </p:cNvPr>
          <p:cNvCxnSpPr/>
          <p:nvPr userDrawn="1"/>
        </p:nvCxnSpPr>
        <p:spPr>
          <a:xfrm flipV="1">
            <a:off x="10354740" y="5225143"/>
            <a:ext cx="0" cy="1700408"/>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1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A person sitting at a table&#10;&#10;Description automatically generated">
            <a:extLst>
              <a:ext uri="{FF2B5EF4-FFF2-40B4-BE49-F238E27FC236}">
                <a16:creationId xmlns:a16="http://schemas.microsoft.com/office/drawing/2014/main" id="{D066C3B6-2A6C-5D4A-8181-D464D6272A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3149600"/>
          </a:xfrm>
          <a:prstGeom prst="rect">
            <a:avLst/>
          </a:prstGeom>
        </p:spPr>
      </p:pic>
      <p:sp>
        <p:nvSpPr>
          <p:cNvPr id="9" name="Rectangle 8"/>
          <p:cNvSpPr/>
          <p:nvPr userDrawn="1"/>
        </p:nvSpPr>
        <p:spPr>
          <a:xfrm>
            <a:off x="0" y="5292692"/>
            <a:ext cx="12192000" cy="1632859"/>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sp>
        <p:nvSpPr>
          <p:cNvPr id="23" name="Text Placeholder 14">
            <a:extLst>
              <a:ext uri="{FF2B5EF4-FFF2-40B4-BE49-F238E27FC236}">
                <a16:creationId xmlns:a16="http://schemas.microsoft.com/office/drawing/2014/main" id="{7C0483F7-8740-CC4E-9A68-2F297CEBFAA5}"/>
              </a:ext>
            </a:extLst>
          </p:cNvPr>
          <p:cNvSpPr>
            <a:spLocks noGrp="1"/>
          </p:cNvSpPr>
          <p:nvPr>
            <p:ph type="body" sz="quarter" idx="10" hasCustomPrompt="1"/>
          </p:nvPr>
        </p:nvSpPr>
        <p:spPr>
          <a:xfrm>
            <a:off x="355727" y="3516624"/>
            <a:ext cx="2969364" cy="295635"/>
          </a:xfrm>
        </p:spPr>
        <p:txBody>
          <a:bodyPr anchor="ctr">
            <a:noAutofit/>
          </a:bodyPr>
          <a:lstStyle>
            <a:lvl1pPr marL="0" indent="0" algn="l">
              <a:lnSpc>
                <a:spcPct val="100000"/>
              </a:lnSpc>
              <a:spcBef>
                <a:spcPts val="0"/>
              </a:spcBef>
              <a:buNone/>
              <a:defRPr sz="2200" b="1" i="0" baseline="0">
                <a:solidFill>
                  <a:schemeClr val="tx1"/>
                </a:solidFill>
                <a:latin typeface="Taub Sans" pitchFamily="2" charset="0"/>
                <a:ea typeface="Taub Sans" pitchFamily="2" charset="0"/>
              </a:defRPr>
            </a:lvl1pPr>
          </a:lstStyle>
          <a:p>
            <a:pPr lvl="0"/>
            <a:r>
              <a:rPr lang="en-US" dirty="0"/>
              <a:t>Session #: &lt;FOT-#&gt;</a:t>
            </a:r>
          </a:p>
        </p:txBody>
      </p:sp>
      <p:sp>
        <p:nvSpPr>
          <p:cNvPr id="24" name="Text Placeholder 14">
            <a:extLst>
              <a:ext uri="{FF2B5EF4-FFF2-40B4-BE49-F238E27FC236}">
                <a16:creationId xmlns:a16="http://schemas.microsoft.com/office/drawing/2014/main" id="{7C0483F7-8740-CC4E-9A68-2F297CEBFAA5}"/>
              </a:ext>
            </a:extLst>
          </p:cNvPr>
          <p:cNvSpPr>
            <a:spLocks noGrp="1"/>
          </p:cNvSpPr>
          <p:nvPr>
            <p:ph type="body" sz="quarter" idx="11"/>
          </p:nvPr>
        </p:nvSpPr>
        <p:spPr>
          <a:xfrm>
            <a:off x="6583158" y="5486873"/>
            <a:ext cx="3284415" cy="613135"/>
          </a:xfrm>
        </p:spPr>
        <p:txBody>
          <a:bodyPr>
            <a:noAutofit/>
          </a:bodyPr>
          <a:lstStyle>
            <a:lvl1pPr marL="0" indent="0">
              <a:lnSpc>
                <a:spcPct val="100000"/>
              </a:lnSpc>
              <a:spcBef>
                <a:spcPts val="0"/>
              </a:spcBef>
              <a:buNone/>
              <a:defRPr sz="1800" b="0" i="0" baseline="0">
                <a:ln>
                  <a:noFill/>
                </a:ln>
                <a:solidFill>
                  <a:schemeClr val="bg1"/>
                </a:solidFill>
                <a:latin typeface="Taub Sans" pitchFamily="2" charset="0"/>
                <a:ea typeface="Taub Sans" pitchFamily="2" charset="0"/>
              </a:defRPr>
            </a:lvl1pPr>
          </a:lstStyle>
          <a:p>
            <a:pPr lvl="0"/>
            <a:endParaRPr lang="en-US" dirty="0"/>
          </a:p>
        </p:txBody>
      </p:sp>
      <p:sp>
        <p:nvSpPr>
          <p:cNvPr id="45" name="Text Placeholder 14">
            <a:extLst>
              <a:ext uri="{FF2B5EF4-FFF2-40B4-BE49-F238E27FC236}">
                <a16:creationId xmlns:a16="http://schemas.microsoft.com/office/drawing/2014/main" id="{7C0483F7-8740-CC4E-9A68-2F297CEBFAA5}"/>
              </a:ext>
            </a:extLst>
          </p:cNvPr>
          <p:cNvSpPr>
            <a:spLocks noGrp="1"/>
          </p:cNvSpPr>
          <p:nvPr>
            <p:ph type="body" sz="quarter" idx="16" hasCustomPrompt="1"/>
          </p:nvPr>
        </p:nvSpPr>
        <p:spPr>
          <a:xfrm>
            <a:off x="355730" y="5486871"/>
            <a:ext cx="5879740" cy="424831"/>
          </a:xfrm>
        </p:spPr>
        <p:txBody>
          <a:bodyPr>
            <a:noAutofit/>
          </a:bodyPr>
          <a:lstStyle>
            <a:lvl1pPr marL="0" indent="0">
              <a:lnSpc>
                <a:spcPct val="100000"/>
              </a:lnSpc>
              <a:spcBef>
                <a:spcPts val="0"/>
              </a:spcBef>
              <a:buNone/>
              <a:defRPr sz="2200" b="0" i="0" baseline="0">
                <a:solidFill>
                  <a:schemeClr val="bg1"/>
                </a:solidFill>
                <a:latin typeface="Taub Sans" pitchFamily="2" charset="0"/>
                <a:ea typeface="Taub Sans" pitchFamily="2" charset="0"/>
              </a:defRPr>
            </a:lvl1pPr>
          </a:lstStyle>
          <a:p>
            <a:pPr lvl="0"/>
            <a:r>
              <a:rPr lang="en-US" dirty="0" err="1"/>
              <a:t>Firstname</a:t>
            </a:r>
            <a:r>
              <a:rPr lang="en-US" dirty="0"/>
              <a:t> </a:t>
            </a:r>
            <a:r>
              <a:rPr lang="en-US" dirty="0" err="1"/>
              <a:t>Lastname</a:t>
            </a:r>
            <a:r>
              <a:rPr lang="en-US" dirty="0"/>
              <a:t>, Title</a:t>
            </a:r>
          </a:p>
        </p:txBody>
      </p:sp>
      <p:sp>
        <p:nvSpPr>
          <p:cNvPr id="16" name="Text Placeholder 14">
            <a:extLst>
              <a:ext uri="{FF2B5EF4-FFF2-40B4-BE49-F238E27FC236}">
                <a16:creationId xmlns:a16="http://schemas.microsoft.com/office/drawing/2014/main" id="{7C0483F7-8740-CC4E-9A68-2F297CEBFAA5}"/>
              </a:ext>
            </a:extLst>
          </p:cNvPr>
          <p:cNvSpPr>
            <a:spLocks noGrp="1"/>
          </p:cNvSpPr>
          <p:nvPr>
            <p:ph type="body" sz="quarter" idx="15" hasCustomPrompt="1"/>
          </p:nvPr>
        </p:nvSpPr>
        <p:spPr>
          <a:xfrm>
            <a:off x="355727" y="4023313"/>
            <a:ext cx="5886111" cy="726625"/>
          </a:xfrm>
        </p:spPr>
        <p:txBody>
          <a:bodyPr anchor="t" anchorCtr="0">
            <a:noAutofit/>
          </a:bodyPr>
          <a:lstStyle>
            <a:lvl1pPr marL="0" indent="0">
              <a:spcBef>
                <a:spcPts val="0"/>
              </a:spcBef>
              <a:buNone/>
              <a:defRPr sz="4200" b="0" i="0" baseline="0">
                <a:ln>
                  <a:noFill/>
                </a:ln>
                <a:solidFill>
                  <a:schemeClr val="accent1"/>
                </a:solidFill>
                <a:latin typeface="Taub Sans" pitchFamily="2" charset="0"/>
                <a:ea typeface="Taub Sans" pitchFamily="2" charset="0"/>
              </a:defRPr>
            </a:lvl1pPr>
          </a:lstStyle>
          <a:p>
            <a:pPr lvl="0"/>
            <a:r>
              <a:rPr lang="en-US" dirty="0">
                <a:latin typeface="Taub Sans 130" pitchFamily="2" charset="0"/>
              </a:rPr>
              <a:t>&lt;Session Title&gt;</a:t>
            </a:r>
            <a:endParaRPr lang="en-US" dirty="0"/>
          </a:p>
        </p:txBody>
      </p:sp>
      <p:cxnSp>
        <p:nvCxnSpPr>
          <p:cNvPr id="11" name="Straight Connector 10">
            <a:extLst>
              <a:ext uri="{FF2B5EF4-FFF2-40B4-BE49-F238E27FC236}">
                <a16:creationId xmlns:a16="http://schemas.microsoft.com/office/drawing/2014/main" id="{26E2DBDD-DE88-0B42-A46A-B70DC26F7924}"/>
              </a:ext>
            </a:extLst>
          </p:cNvPr>
          <p:cNvCxnSpPr/>
          <p:nvPr userDrawn="1"/>
        </p:nvCxnSpPr>
        <p:spPr>
          <a:xfrm flipV="1">
            <a:off x="10354740" y="5225143"/>
            <a:ext cx="0" cy="1700408"/>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E07A70-FFD0-C442-BE92-3142C19F8715}"/>
              </a:ext>
            </a:extLst>
          </p:cNvPr>
          <p:cNvCxnSpPr/>
          <p:nvPr userDrawn="1"/>
        </p:nvCxnSpPr>
        <p:spPr>
          <a:xfrm>
            <a:off x="-12931" y="3150308"/>
            <a:ext cx="1220493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11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descr="A person using a computer&#10;&#10;Description automatically generated">
            <a:extLst>
              <a:ext uri="{FF2B5EF4-FFF2-40B4-BE49-F238E27FC236}">
                <a16:creationId xmlns:a16="http://schemas.microsoft.com/office/drawing/2014/main" id="{D880B719-CAB9-EC4B-BE05-A258F1B14AB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88899"/>
            <a:ext cx="12192000" cy="3238500"/>
          </a:xfrm>
          <a:prstGeom prst="rect">
            <a:avLst/>
          </a:prstGeom>
        </p:spPr>
      </p:pic>
      <p:sp>
        <p:nvSpPr>
          <p:cNvPr id="9" name="Rectangle 8"/>
          <p:cNvSpPr/>
          <p:nvPr userDrawn="1"/>
        </p:nvSpPr>
        <p:spPr>
          <a:xfrm>
            <a:off x="0" y="5292692"/>
            <a:ext cx="12192000" cy="1632859"/>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Taub Sans" pitchFamily="2" charset="0"/>
              <a:ea typeface="Taub Sans" pitchFamily="2" charset="0"/>
            </a:endParaRPr>
          </a:p>
        </p:txBody>
      </p:sp>
      <p:sp>
        <p:nvSpPr>
          <p:cNvPr id="23" name="Text Placeholder 14">
            <a:extLst>
              <a:ext uri="{FF2B5EF4-FFF2-40B4-BE49-F238E27FC236}">
                <a16:creationId xmlns:a16="http://schemas.microsoft.com/office/drawing/2014/main" id="{7C0483F7-8740-CC4E-9A68-2F297CEBFAA5}"/>
              </a:ext>
            </a:extLst>
          </p:cNvPr>
          <p:cNvSpPr>
            <a:spLocks noGrp="1"/>
          </p:cNvSpPr>
          <p:nvPr>
            <p:ph type="body" sz="quarter" idx="10" hasCustomPrompt="1"/>
          </p:nvPr>
        </p:nvSpPr>
        <p:spPr>
          <a:xfrm>
            <a:off x="355727" y="3516624"/>
            <a:ext cx="2969364" cy="295635"/>
          </a:xfrm>
        </p:spPr>
        <p:txBody>
          <a:bodyPr anchor="ctr">
            <a:noAutofit/>
          </a:bodyPr>
          <a:lstStyle>
            <a:lvl1pPr marL="0" indent="0" algn="l">
              <a:lnSpc>
                <a:spcPct val="100000"/>
              </a:lnSpc>
              <a:spcBef>
                <a:spcPts val="0"/>
              </a:spcBef>
              <a:buNone/>
              <a:defRPr sz="2200" b="1" i="0" baseline="0">
                <a:solidFill>
                  <a:schemeClr val="tx1"/>
                </a:solidFill>
                <a:latin typeface="Taub Sans" pitchFamily="2" charset="0"/>
                <a:ea typeface="Taub Sans" pitchFamily="2" charset="0"/>
              </a:defRPr>
            </a:lvl1pPr>
          </a:lstStyle>
          <a:p>
            <a:pPr lvl="0"/>
            <a:r>
              <a:rPr lang="en-US" dirty="0"/>
              <a:t>Session #: &lt;FOT-#&gt;</a:t>
            </a:r>
          </a:p>
        </p:txBody>
      </p:sp>
      <p:sp>
        <p:nvSpPr>
          <p:cNvPr id="24" name="Text Placeholder 14">
            <a:extLst>
              <a:ext uri="{FF2B5EF4-FFF2-40B4-BE49-F238E27FC236}">
                <a16:creationId xmlns:a16="http://schemas.microsoft.com/office/drawing/2014/main" id="{7C0483F7-8740-CC4E-9A68-2F297CEBFAA5}"/>
              </a:ext>
            </a:extLst>
          </p:cNvPr>
          <p:cNvSpPr>
            <a:spLocks noGrp="1"/>
          </p:cNvSpPr>
          <p:nvPr>
            <p:ph type="body" sz="quarter" idx="11"/>
          </p:nvPr>
        </p:nvSpPr>
        <p:spPr>
          <a:xfrm>
            <a:off x="6583158" y="5486873"/>
            <a:ext cx="3284415" cy="613135"/>
          </a:xfrm>
        </p:spPr>
        <p:txBody>
          <a:bodyPr>
            <a:noAutofit/>
          </a:bodyPr>
          <a:lstStyle>
            <a:lvl1pPr marL="0" indent="0">
              <a:lnSpc>
                <a:spcPct val="100000"/>
              </a:lnSpc>
              <a:spcBef>
                <a:spcPts val="0"/>
              </a:spcBef>
              <a:buNone/>
              <a:defRPr sz="1800" b="0" i="0" baseline="0">
                <a:ln>
                  <a:noFill/>
                </a:ln>
                <a:solidFill>
                  <a:schemeClr val="bg1"/>
                </a:solidFill>
                <a:latin typeface="Taub Sans" pitchFamily="2" charset="0"/>
                <a:ea typeface="Taub Sans" pitchFamily="2" charset="0"/>
              </a:defRPr>
            </a:lvl1pPr>
          </a:lstStyle>
          <a:p>
            <a:pPr lvl="0"/>
            <a:endParaRPr lang="en-US" dirty="0"/>
          </a:p>
        </p:txBody>
      </p:sp>
      <p:sp>
        <p:nvSpPr>
          <p:cNvPr id="45" name="Text Placeholder 14">
            <a:extLst>
              <a:ext uri="{FF2B5EF4-FFF2-40B4-BE49-F238E27FC236}">
                <a16:creationId xmlns:a16="http://schemas.microsoft.com/office/drawing/2014/main" id="{7C0483F7-8740-CC4E-9A68-2F297CEBFAA5}"/>
              </a:ext>
            </a:extLst>
          </p:cNvPr>
          <p:cNvSpPr>
            <a:spLocks noGrp="1"/>
          </p:cNvSpPr>
          <p:nvPr>
            <p:ph type="body" sz="quarter" idx="16" hasCustomPrompt="1"/>
          </p:nvPr>
        </p:nvSpPr>
        <p:spPr>
          <a:xfrm>
            <a:off x="355730" y="5486871"/>
            <a:ext cx="5879740" cy="424831"/>
          </a:xfrm>
        </p:spPr>
        <p:txBody>
          <a:bodyPr>
            <a:noAutofit/>
          </a:bodyPr>
          <a:lstStyle>
            <a:lvl1pPr marL="0" indent="0">
              <a:lnSpc>
                <a:spcPct val="100000"/>
              </a:lnSpc>
              <a:spcBef>
                <a:spcPts val="0"/>
              </a:spcBef>
              <a:buNone/>
              <a:defRPr sz="2200" b="0" i="0" baseline="0">
                <a:solidFill>
                  <a:schemeClr val="bg1"/>
                </a:solidFill>
                <a:latin typeface="Taub Sans" pitchFamily="2" charset="0"/>
                <a:ea typeface="Taub Sans" pitchFamily="2" charset="0"/>
              </a:defRPr>
            </a:lvl1pPr>
          </a:lstStyle>
          <a:p>
            <a:pPr lvl="0"/>
            <a:r>
              <a:rPr lang="en-US" dirty="0" err="1"/>
              <a:t>Firstname</a:t>
            </a:r>
            <a:r>
              <a:rPr lang="en-US" dirty="0"/>
              <a:t> </a:t>
            </a:r>
            <a:r>
              <a:rPr lang="en-US" dirty="0" err="1"/>
              <a:t>Lastname</a:t>
            </a:r>
            <a:r>
              <a:rPr lang="en-US" dirty="0"/>
              <a:t>, Title</a:t>
            </a:r>
          </a:p>
        </p:txBody>
      </p:sp>
      <p:sp>
        <p:nvSpPr>
          <p:cNvPr id="16" name="Text Placeholder 14">
            <a:extLst>
              <a:ext uri="{FF2B5EF4-FFF2-40B4-BE49-F238E27FC236}">
                <a16:creationId xmlns:a16="http://schemas.microsoft.com/office/drawing/2014/main" id="{7C0483F7-8740-CC4E-9A68-2F297CEBFAA5}"/>
              </a:ext>
            </a:extLst>
          </p:cNvPr>
          <p:cNvSpPr>
            <a:spLocks noGrp="1"/>
          </p:cNvSpPr>
          <p:nvPr>
            <p:ph type="body" sz="quarter" idx="15" hasCustomPrompt="1"/>
          </p:nvPr>
        </p:nvSpPr>
        <p:spPr>
          <a:xfrm>
            <a:off x="355727" y="4023313"/>
            <a:ext cx="5886111" cy="726625"/>
          </a:xfrm>
        </p:spPr>
        <p:txBody>
          <a:bodyPr anchor="t" anchorCtr="0">
            <a:noAutofit/>
          </a:bodyPr>
          <a:lstStyle>
            <a:lvl1pPr marL="0" indent="0">
              <a:spcBef>
                <a:spcPts val="0"/>
              </a:spcBef>
              <a:buNone/>
              <a:defRPr sz="4200" b="0" i="0" baseline="0">
                <a:ln>
                  <a:noFill/>
                </a:ln>
                <a:solidFill>
                  <a:schemeClr val="accent1"/>
                </a:solidFill>
                <a:latin typeface="Taub Sans" pitchFamily="2" charset="0"/>
                <a:ea typeface="Taub Sans" pitchFamily="2" charset="0"/>
              </a:defRPr>
            </a:lvl1pPr>
          </a:lstStyle>
          <a:p>
            <a:pPr lvl="0"/>
            <a:r>
              <a:rPr lang="en-US" dirty="0">
                <a:latin typeface="Taub Sans 130" pitchFamily="2" charset="0"/>
              </a:rPr>
              <a:t>&lt;Session Title&gt;</a:t>
            </a:r>
            <a:endParaRPr lang="en-US" dirty="0"/>
          </a:p>
        </p:txBody>
      </p:sp>
      <p:cxnSp>
        <p:nvCxnSpPr>
          <p:cNvPr id="11" name="Straight Connector 10">
            <a:extLst>
              <a:ext uri="{FF2B5EF4-FFF2-40B4-BE49-F238E27FC236}">
                <a16:creationId xmlns:a16="http://schemas.microsoft.com/office/drawing/2014/main" id="{5D21C482-2175-5B49-A534-9C2A43885C25}"/>
              </a:ext>
            </a:extLst>
          </p:cNvPr>
          <p:cNvCxnSpPr/>
          <p:nvPr userDrawn="1"/>
        </p:nvCxnSpPr>
        <p:spPr>
          <a:xfrm flipV="1">
            <a:off x="10354740" y="5225143"/>
            <a:ext cx="0" cy="1700408"/>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E07A70-FFD0-C442-BE92-3142C19F8715}"/>
              </a:ext>
            </a:extLst>
          </p:cNvPr>
          <p:cNvCxnSpPr/>
          <p:nvPr userDrawn="1"/>
        </p:nvCxnSpPr>
        <p:spPr>
          <a:xfrm>
            <a:off x="-12931" y="3150308"/>
            <a:ext cx="1220493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173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0C09B4-0296-7941-A798-A3A59526FFC0}"/>
              </a:ext>
            </a:extLst>
          </p:cNvPr>
          <p:cNvSpPr/>
          <p:nvPr userDrawn="1"/>
        </p:nvSpPr>
        <p:spPr>
          <a:xfrm>
            <a:off x="0" y="6565392"/>
            <a:ext cx="12192000" cy="365760"/>
          </a:xfrm>
          <a:prstGeom prst="rect">
            <a:avLst/>
          </a:prstGeom>
          <a:solidFill>
            <a:srgbClr val="121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 name="TextBox 6">
            <a:extLst>
              <a:ext uri="{FF2B5EF4-FFF2-40B4-BE49-F238E27FC236}">
                <a16:creationId xmlns:a16="http://schemas.microsoft.com/office/drawing/2014/main" id="{3813E120-2BE4-E544-89C3-7523D1C64C06}"/>
              </a:ext>
            </a:extLst>
          </p:cNvPr>
          <p:cNvSpPr txBox="1"/>
          <p:nvPr userDrawn="1"/>
        </p:nvSpPr>
        <p:spPr>
          <a:xfrm>
            <a:off x="2" y="6638546"/>
            <a:ext cx="12191999" cy="232575"/>
          </a:xfrm>
          <a:prstGeom prst="rect">
            <a:avLst/>
          </a:prstGeom>
          <a:noFill/>
        </p:spPr>
        <p:txBody>
          <a:bodyPr wrap="square" lIns="77925" tIns="38963" rIns="77925" bIns="38963" rtlCol="0">
            <a:spAutoFit/>
          </a:bodyPr>
          <a:lstStyle/>
          <a:p>
            <a:pPr algn="ctr"/>
            <a:fld id="{D79FCBA7-D3FA-41C7-8C44-48835D5471AF}" type="slidenum">
              <a:rPr lang="en-US" sz="1000" b="0" i="0" smtClean="0">
                <a:solidFill>
                  <a:schemeClr val="bg1"/>
                </a:solidFill>
                <a:latin typeface="Taub Sans 110" pitchFamily="2" charset="0"/>
              </a:rPr>
              <a:pPr algn="ctr"/>
              <a:t>‹#›</a:t>
            </a:fld>
            <a:endParaRPr lang="en-US" sz="1000" b="0" i="0" dirty="0">
              <a:solidFill>
                <a:schemeClr val="bg1"/>
              </a:solidFill>
              <a:latin typeface="Taub Sans 110" pitchFamily="2" charset="0"/>
            </a:endParaRPr>
          </a:p>
        </p:txBody>
      </p:sp>
      <p:sp>
        <p:nvSpPr>
          <p:cNvPr id="3" name="Text Placeholder 2">
            <a:extLst>
              <a:ext uri="{FF2B5EF4-FFF2-40B4-BE49-F238E27FC236}">
                <a16:creationId xmlns:a16="http://schemas.microsoft.com/office/drawing/2014/main" id="{3688DD94-27BD-284B-9D11-4E6B73BB530E}"/>
              </a:ext>
            </a:extLst>
          </p:cNvPr>
          <p:cNvSpPr>
            <a:spLocks noGrp="1"/>
          </p:cNvSpPr>
          <p:nvPr>
            <p:ph type="body" idx="1"/>
          </p:nvPr>
        </p:nvSpPr>
        <p:spPr>
          <a:xfrm>
            <a:off x="479611" y="1843555"/>
            <a:ext cx="11228295"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08B9A752-C86C-5741-A36E-120328A6924B}"/>
              </a:ext>
            </a:extLst>
          </p:cNvPr>
          <p:cNvSpPr/>
          <p:nvPr/>
        </p:nvSpPr>
        <p:spPr>
          <a:xfrm>
            <a:off x="482906" y="6647687"/>
            <a:ext cx="4245949" cy="215444"/>
          </a:xfrm>
          <a:prstGeom prst="rect">
            <a:avLst/>
          </a:prstGeom>
        </p:spPr>
        <p:txBody>
          <a:bodyPr wrap="square">
            <a:spAutoFit/>
          </a:bodyPr>
          <a:lstStyle/>
          <a:p>
            <a:r>
              <a:rPr lang="en-US" sz="800" b="0" i="0" kern="1200" dirty="0">
                <a:solidFill>
                  <a:schemeClr val="bg1"/>
                </a:solidFill>
                <a:effectLst/>
                <a:latin typeface="Taub Sans" pitchFamily="2" charset="77"/>
                <a:ea typeface="Taub Sans" pitchFamily="2" charset="77"/>
                <a:cs typeface="+mn-cs"/>
              </a:rPr>
              <a:t>Copyright © 2020 ADP, Inc. ADP Confidential.</a:t>
            </a:r>
          </a:p>
        </p:txBody>
      </p:sp>
      <p:sp>
        <p:nvSpPr>
          <p:cNvPr id="6" name="Title Placeholder 5">
            <a:extLst>
              <a:ext uri="{FF2B5EF4-FFF2-40B4-BE49-F238E27FC236}">
                <a16:creationId xmlns:a16="http://schemas.microsoft.com/office/drawing/2014/main" id="{0FDF2A16-83E1-5846-94E8-DAD5A1220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81794686"/>
      </p:ext>
    </p:extLst>
  </p:cSld>
  <p:clrMap bg1="lt1" tx1="dk1" bg2="lt2" tx2="dk2" accent1="accent1" accent2="accent2" accent3="accent3" accent4="accent4" accent5="accent5" accent6="accent6" hlink="hlink" folHlink="folHlink"/>
  <p:sldLayoutIdLst>
    <p:sldLayoutId id="2147483924" r:id="rId1"/>
    <p:sldLayoutId id="2147483923" r:id="rId2"/>
    <p:sldLayoutId id="2147483850" r:id="rId3"/>
    <p:sldLayoutId id="2147483909" r:id="rId4"/>
    <p:sldLayoutId id="2147483852" r:id="rId5"/>
    <p:sldLayoutId id="2147483851" r:id="rId6"/>
    <p:sldLayoutId id="2147483911" r:id="rId7"/>
    <p:sldLayoutId id="2147483912" r:id="rId8"/>
    <p:sldLayoutId id="2147483913" r:id="rId9"/>
    <p:sldLayoutId id="2147483853" r:id="rId10"/>
    <p:sldLayoutId id="2147483855" r:id="rId11"/>
    <p:sldLayoutId id="2147483854" r:id="rId12"/>
    <p:sldLayoutId id="2147483908" r:id="rId13"/>
    <p:sldLayoutId id="2147483856" r:id="rId14"/>
    <p:sldLayoutId id="2147483858" r:id="rId15"/>
    <p:sldLayoutId id="2147483859" r:id="rId16"/>
    <p:sldLayoutId id="2147483860" r:id="rId17"/>
    <p:sldLayoutId id="2147483927" r:id="rId18"/>
    <p:sldLayoutId id="2147483861" r:id="rId19"/>
    <p:sldLayoutId id="2147483926" r:id="rId20"/>
    <p:sldLayoutId id="2147483862" r:id="rId21"/>
    <p:sldLayoutId id="2147483925" r:id="rId22"/>
    <p:sldLayoutId id="2147483863" r:id="rId23"/>
    <p:sldLayoutId id="2147483928" r:id="rId24"/>
    <p:sldLayoutId id="2147483864" r:id="rId25"/>
    <p:sldLayoutId id="2147483865" r:id="rId26"/>
    <p:sldLayoutId id="2147483866" r:id="rId27"/>
    <p:sldLayoutId id="2147483867" r:id="rId28"/>
    <p:sldLayoutId id="2147483869" r:id="rId29"/>
    <p:sldLayoutId id="2147483870" r:id="rId30"/>
    <p:sldLayoutId id="2147483871" r:id="rId31"/>
    <p:sldLayoutId id="2147483872" r:id="rId32"/>
    <p:sldLayoutId id="2147483873" r:id="rId33"/>
    <p:sldLayoutId id="2147483875" r:id="rId34"/>
    <p:sldLayoutId id="2147483876" r:id="rId35"/>
    <p:sldLayoutId id="2147483877" r:id="rId36"/>
    <p:sldLayoutId id="2147483878" r:id="rId37"/>
    <p:sldLayoutId id="2147483907" r:id="rId38"/>
    <p:sldLayoutId id="2147483922" r:id="rId39"/>
    <p:sldLayoutId id="2147483929" r:id="rId40"/>
  </p:sldLayoutIdLst>
  <p:txStyles>
    <p:titleStyle>
      <a:lvl1pPr algn="l" defTabSz="914377" rtl="0" eaLnBrk="1" latinLnBrk="0" hangingPunct="1">
        <a:lnSpc>
          <a:spcPct val="90000"/>
        </a:lnSpc>
        <a:spcBef>
          <a:spcPct val="0"/>
        </a:spcBef>
        <a:buNone/>
        <a:defRPr sz="4400" b="0" i="0" kern="1200">
          <a:solidFill>
            <a:schemeClr val="accent1"/>
          </a:solidFill>
          <a:latin typeface="Taub Sans" pitchFamily="2" charset="0"/>
          <a:ea typeface="Taub Sans" pitchFamily="2" charset="0"/>
          <a:cs typeface="+mj-cs"/>
        </a:defRPr>
      </a:lvl1pPr>
    </p:titleStyle>
    <p:body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600" b="0" i="0" kern="1200">
          <a:solidFill>
            <a:srgbClr val="121C4C"/>
          </a:solidFill>
          <a:latin typeface="Taub Sans" pitchFamily="2" charset="0"/>
          <a:ea typeface="Taub Sans" pitchFamily="2" charset="0"/>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b="0" i="0" kern="1200">
          <a:solidFill>
            <a:srgbClr val="121C4C"/>
          </a:solidFill>
          <a:latin typeface="Taub Sans" pitchFamily="2" charset="0"/>
          <a:ea typeface="Taub Sans" pitchFamily="2" charset="0"/>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b="0" i="0" kern="1200">
          <a:solidFill>
            <a:srgbClr val="121C4C"/>
          </a:solidFill>
          <a:latin typeface="Taub Sans" pitchFamily="2" charset="0"/>
          <a:ea typeface="Taub Sans" pitchFamily="2" charset="0"/>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5.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41.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adp.com/spark" TargetMode="Externa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0420E3-A460-314D-9ADB-D494999F8D48}"/>
              </a:ext>
            </a:extLst>
          </p:cNvPr>
          <p:cNvSpPr>
            <a:spLocks noGrp="1"/>
          </p:cNvSpPr>
          <p:nvPr>
            <p:ph type="body" sz="quarter" idx="10"/>
          </p:nvPr>
        </p:nvSpPr>
        <p:spPr/>
        <p:txBody>
          <a:bodyPr>
            <a:normAutofit fontScale="70000" lnSpcReduction="20000"/>
          </a:bodyPr>
          <a:lstStyle/>
          <a:p>
            <a:r>
              <a:rPr lang="en-US" dirty="0"/>
              <a:t>May 12, 2021</a:t>
            </a:r>
          </a:p>
        </p:txBody>
      </p:sp>
      <p:sp>
        <p:nvSpPr>
          <p:cNvPr id="5" name="Text Placeholder 4">
            <a:extLst>
              <a:ext uri="{FF2B5EF4-FFF2-40B4-BE49-F238E27FC236}">
                <a16:creationId xmlns:a16="http://schemas.microsoft.com/office/drawing/2014/main" id="{602A6F6D-E4F2-D443-ACC6-075038CAA1D5}"/>
              </a:ext>
            </a:extLst>
          </p:cNvPr>
          <p:cNvSpPr>
            <a:spLocks noGrp="1"/>
          </p:cNvSpPr>
          <p:nvPr>
            <p:ph type="body" sz="quarter" idx="11"/>
          </p:nvPr>
        </p:nvSpPr>
        <p:spPr>
          <a:xfrm>
            <a:off x="6857478" y="5486873"/>
            <a:ext cx="3284415" cy="613135"/>
          </a:xfrm>
        </p:spPr>
        <p:txBody>
          <a:bodyPr/>
          <a:lstStyle/>
          <a:p>
            <a:r>
              <a:rPr lang="en-US" dirty="0"/>
              <a:t>Legislative Update- Consolidation Appropriation Act- What’s Changed? </a:t>
            </a:r>
          </a:p>
        </p:txBody>
      </p:sp>
      <p:sp>
        <p:nvSpPr>
          <p:cNvPr id="3" name="Text Placeholder 2">
            <a:extLst>
              <a:ext uri="{FF2B5EF4-FFF2-40B4-BE49-F238E27FC236}">
                <a16:creationId xmlns:a16="http://schemas.microsoft.com/office/drawing/2014/main" id="{D2A024D8-85D8-4C9B-9C42-ED8AB7E3B5F5}"/>
              </a:ext>
            </a:extLst>
          </p:cNvPr>
          <p:cNvSpPr>
            <a:spLocks noGrp="1"/>
          </p:cNvSpPr>
          <p:nvPr>
            <p:ph type="body" sz="quarter" idx="16"/>
          </p:nvPr>
        </p:nvSpPr>
        <p:spPr/>
        <p:txBody>
          <a:bodyPr/>
          <a:lstStyle/>
          <a:p>
            <a:r>
              <a:rPr lang="en-US" dirty="0"/>
              <a:t>Jennifer Cambern, </a:t>
            </a:r>
          </a:p>
          <a:p>
            <a:r>
              <a:rPr lang="en-US" sz="1800" dirty="0"/>
              <a:t>Vice President, Global Client Data Insights and Perspectives</a:t>
            </a:r>
          </a:p>
        </p:txBody>
      </p:sp>
    </p:spTree>
    <p:extLst>
      <p:ext uri="{BB962C8B-B14F-4D97-AF65-F5344CB8AC3E}">
        <p14:creationId xmlns:p14="http://schemas.microsoft.com/office/powerpoint/2010/main" val="172512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D9CA-DEDF-054F-9134-E9164F72FAE3}"/>
              </a:ext>
            </a:extLst>
          </p:cNvPr>
          <p:cNvSpPr>
            <a:spLocks noGrp="1"/>
          </p:cNvSpPr>
          <p:nvPr>
            <p:ph type="title"/>
          </p:nvPr>
        </p:nvSpPr>
        <p:spPr/>
        <p:txBody>
          <a:bodyPr>
            <a:normAutofit fontScale="90000"/>
          </a:bodyPr>
          <a:lstStyle/>
          <a:p>
            <a:r>
              <a:rPr lang="en-US" dirty="0"/>
              <a:t>FFCRA/The CARES Act</a:t>
            </a:r>
            <a:br>
              <a:rPr lang="en-US" dirty="0"/>
            </a:br>
            <a:r>
              <a:rPr lang="en-US" dirty="0"/>
              <a:t>	Health Care Related Provisions</a:t>
            </a:r>
            <a:endParaRPr lang="en-US" dirty="0">
              <a:solidFill>
                <a:schemeClr val="accent1"/>
              </a:solidFill>
            </a:endParaRPr>
          </a:p>
        </p:txBody>
      </p:sp>
      <p:sp>
        <p:nvSpPr>
          <p:cNvPr id="7" name="TextBox 6">
            <a:extLst>
              <a:ext uri="{FF2B5EF4-FFF2-40B4-BE49-F238E27FC236}">
                <a16:creationId xmlns:a16="http://schemas.microsoft.com/office/drawing/2014/main" id="{1FFBF7F8-7C2F-4AB3-B480-AD892366A4D3}"/>
              </a:ext>
            </a:extLst>
          </p:cNvPr>
          <p:cNvSpPr txBox="1"/>
          <p:nvPr/>
        </p:nvSpPr>
        <p:spPr>
          <a:xfrm>
            <a:off x="450220" y="1863852"/>
            <a:ext cx="5356219" cy="4165243"/>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800"/>
              </a:spcAft>
              <a:buClr>
                <a:srgbClr val="D0271D"/>
              </a:buClr>
              <a:buSzTx/>
              <a:buFontTx/>
              <a:buNone/>
              <a:tabLst/>
              <a:defRPr/>
            </a:pPr>
            <a:r>
              <a:rPr kumimoji="0" lang="en-US" sz="1600" b="1" i="0" u="none" strike="noStrike" kern="1200" cap="none" spc="0" normalizeH="0" baseline="0" noProof="0" dirty="0">
                <a:ln>
                  <a:noFill/>
                </a:ln>
                <a:solidFill>
                  <a:srgbClr val="D0271D"/>
                </a:solidFill>
                <a:effectLst/>
                <a:uLnTx/>
                <a:uFillTx/>
                <a:latin typeface="Taub Sans"/>
                <a:cs typeface="Helvetica"/>
              </a:rPr>
              <a:t>Coronavirus diagnostic testing</a:t>
            </a:r>
            <a:endParaRPr kumimoji="0" lang="en-US" sz="1600" b="0" i="0" u="none" strike="noStrike" kern="1200" cap="none" spc="0" normalizeH="0" baseline="0" noProof="0" dirty="0">
              <a:ln>
                <a:noFill/>
              </a:ln>
              <a:solidFill>
                <a:srgbClr val="D0271D"/>
              </a:solidFill>
              <a:effectLst/>
              <a:uLnTx/>
              <a:uFillTx/>
              <a:latin typeface="Taub Sans"/>
              <a:cs typeface="Helvetica"/>
            </a:endParaRPr>
          </a:p>
          <a:p>
            <a:pPr marL="380990" marR="0" lvl="0" indent="-380990" algn="l" defTabSz="914377" rtl="0" eaLnBrk="1" fontAlgn="auto" latinLnBrk="0" hangingPunct="1">
              <a:lnSpc>
                <a:spcPct val="100000"/>
              </a:lnSpc>
              <a:spcBef>
                <a:spcPts val="0"/>
              </a:spcBef>
              <a:spcAft>
                <a:spcPts val="800"/>
              </a:spcAft>
              <a:buClr>
                <a:srgbClr val="D027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FFCRA previously required group health plans and health insurance carriers to cover testing and testing-related services related to coronavirus without any cost sharing or pre-authorization.</a:t>
            </a:r>
          </a:p>
          <a:p>
            <a:pPr marL="380990" marR="0" lvl="0" indent="-380990" algn="l" defTabSz="914377" rtl="0" eaLnBrk="1" fontAlgn="auto" latinLnBrk="0" hangingPunct="1">
              <a:lnSpc>
                <a:spcPct val="100000"/>
              </a:lnSpc>
              <a:spcBef>
                <a:spcPts val="0"/>
              </a:spcBef>
              <a:spcAft>
                <a:spcPts val="800"/>
              </a:spcAft>
              <a:buClr>
                <a:srgbClr val="D027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CARES Act expands tests to be covered to include tests that have not yet been approved. </a:t>
            </a:r>
          </a:p>
          <a:p>
            <a:pPr marL="380990" marR="0" lvl="0" indent="-380990" algn="l" defTabSz="914377" rtl="0" eaLnBrk="1" fontAlgn="auto" latinLnBrk="0" hangingPunct="1">
              <a:lnSpc>
                <a:spcPct val="100000"/>
              </a:lnSpc>
              <a:spcBef>
                <a:spcPts val="0"/>
              </a:spcBef>
              <a:spcAft>
                <a:spcPts val="800"/>
              </a:spcAft>
              <a:buClr>
                <a:srgbClr val="D027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Established the reimbursement rate for such test.</a:t>
            </a:r>
          </a:p>
          <a:p>
            <a:pPr marL="764098" marR="0" lvl="1" indent="-306910" algn="l" defTabSz="914377" rtl="0" eaLnBrk="1" fontAlgn="auto" latinLnBrk="0" hangingPunct="1">
              <a:lnSpc>
                <a:spcPct val="100000"/>
              </a:lnSpc>
              <a:spcBef>
                <a:spcPts val="0"/>
              </a:spcBef>
              <a:spcAft>
                <a:spcPts val="800"/>
              </a:spcAft>
              <a:buClr>
                <a:srgbClr val="D027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If previously negotiated, the negotiated rate.</a:t>
            </a:r>
          </a:p>
          <a:p>
            <a:pPr marL="764098" marR="0" lvl="1" indent="-306910" algn="l" defTabSz="914377" rtl="0" eaLnBrk="1" fontAlgn="auto" latinLnBrk="0" hangingPunct="1">
              <a:lnSpc>
                <a:spcPct val="100000"/>
              </a:lnSpc>
              <a:spcBef>
                <a:spcPts val="0"/>
              </a:spcBef>
              <a:spcAft>
                <a:spcPts val="800"/>
              </a:spcAft>
              <a:buClr>
                <a:srgbClr val="D027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If negotiated now, such newly negotiate rate but it must be based upon the list price or published rate.</a:t>
            </a:r>
          </a:p>
          <a:p>
            <a:pPr marL="764098" marR="0" lvl="1" indent="-306910" algn="l" defTabSz="914377" rtl="0" eaLnBrk="1" fontAlgn="auto" latinLnBrk="0" hangingPunct="1">
              <a:lnSpc>
                <a:spcPct val="100000"/>
              </a:lnSpc>
              <a:spcBef>
                <a:spcPts val="0"/>
              </a:spcBef>
              <a:spcAft>
                <a:spcPts val="800"/>
              </a:spcAft>
              <a:buClr>
                <a:srgbClr val="D027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If no negotiated rate, the list price or published rate.</a:t>
            </a:r>
          </a:p>
          <a:p>
            <a:pPr marL="380990" marR="0" lvl="0" indent="-380990" algn="l" defTabSz="914377" rtl="0" eaLnBrk="1" fontAlgn="auto" latinLnBrk="0" hangingPunct="1">
              <a:lnSpc>
                <a:spcPct val="100000"/>
              </a:lnSpc>
              <a:spcBef>
                <a:spcPts val="0"/>
              </a:spcBef>
              <a:spcAft>
                <a:spcPts val="800"/>
              </a:spcAft>
              <a:buClr>
                <a:srgbClr val="D027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Providers of the test are required to publish those rates on a public website. </a:t>
            </a:r>
          </a:p>
        </p:txBody>
      </p:sp>
      <p:sp>
        <p:nvSpPr>
          <p:cNvPr id="10" name="Content Placeholder 5">
            <a:extLst>
              <a:ext uri="{FF2B5EF4-FFF2-40B4-BE49-F238E27FC236}">
                <a16:creationId xmlns:a16="http://schemas.microsoft.com/office/drawing/2014/main" id="{194CE467-16D6-4A3F-BDA6-B700B55823AD}"/>
              </a:ext>
            </a:extLst>
          </p:cNvPr>
          <p:cNvSpPr txBox="1">
            <a:spLocks/>
          </p:cNvSpPr>
          <p:nvPr/>
        </p:nvSpPr>
        <p:spPr>
          <a:xfrm>
            <a:off x="6217920" y="1863852"/>
            <a:ext cx="5440680" cy="4267200"/>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600" b="0" i="0" kern="1200">
                <a:solidFill>
                  <a:srgbClr val="121C4C"/>
                </a:solidFill>
                <a:latin typeface="Taub Sans" pitchFamily="2" charset="0"/>
                <a:ea typeface="Taub Sans" pitchFamily="2" charset="0"/>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b="0" i="0" kern="1200">
                <a:solidFill>
                  <a:srgbClr val="121C4C"/>
                </a:solidFill>
                <a:latin typeface="Taub Sans" pitchFamily="2" charset="0"/>
                <a:ea typeface="Taub Sans" pitchFamily="2" charset="0"/>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b="0" i="0" kern="1200">
                <a:solidFill>
                  <a:srgbClr val="121C4C"/>
                </a:solidFill>
                <a:latin typeface="Taub Sans" pitchFamily="2" charset="0"/>
                <a:ea typeface="Taub Sans" pitchFamily="2" charset="0"/>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1800" b="1" dirty="0">
                <a:solidFill>
                  <a:schemeClr val="accent1"/>
                </a:solidFill>
              </a:rPr>
              <a:t>Over-the-counter products</a:t>
            </a:r>
            <a:endParaRPr lang="en-US" sz="1800" dirty="0">
              <a:solidFill>
                <a:schemeClr val="accent1"/>
              </a:solidFill>
            </a:endParaRPr>
          </a:p>
          <a:p>
            <a:pPr marL="380990" indent="-380990">
              <a:spcAft>
                <a:spcPts val="800"/>
              </a:spcAft>
            </a:pPr>
            <a:r>
              <a:rPr lang="en-US" sz="1600" dirty="0">
                <a:solidFill>
                  <a:srgbClr val="545659"/>
                </a:solidFill>
                <a:latin typeface="Taub Sans"/>
                <a:ea typeface="+mn-ea"/>
                <a:cs typeface="Helvetica"/>
              </a:rPr>
              <a:t>Under the Affordable Care Act, over-the-counter (OTC) products could not be reimbursed by a health savings account or flexible spending account without a prescription.</a:t>
            </a:r>
          </a:p>
          <a:p>
            <a:pPr marL="380990" indent="-380990">
              <a:spcAft>
                <a:spcPts val="800"/>
              </a:spcAft>
            </a:pPr>
            <a:r>
              <a:rPr lang="en-US" sz="1600" dirty="0">
                <a:solidFill>
                  <a:srgbClr val="545659"/>
                </a:solidFill>
                <a:latin typeface="Taub Sans"/>
                <a:ea typeface="+mn-ea"/>
                <a:cs typeface="Helvetica"/>
              </a:rPr>
              <a:t>CARES Act removes this prohibition allowing for the reimbursement of OTC products from HSA and FSA accounts.</a:t>
            </a:r>
          </a:p>
        </p:txBody>
      </p:sp>
    </p:spTree>
    <p:extLst>
      <p:ext uri="{BB962C8B-B14F-4D97-AF65-F5344CB8AC3E}">
        <p14:creationId xmlns:p14="http://schemas.microsoft.com/office/powerpoint/2010/main" val="123824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8CE6CA-C6D2-49CC-826F-F1F6270137BF}"/>
              </a:ext>
            </a:extLst>
          </p:cNvPr>
          <p:cNvSpPr txBox="1">
            <a:spLocks/>
          </p:cNvSpPr>
          <p:nvPr/>
        </p:nvSpPr>
        <p:spPr>
          <a:xfrm>
            <a:off x="0" y="269983"/>
            <a:ext cx="9997440" cy="825537"/>
          </a:xfrm>
          <a:prstGeom prst="rect">
            <a:avLst/>
          </a:prstGeom>
        </p:spPr>
        <p:txBody>
          <a:bodyPr vert="horz" lIns="91440" tIns="45720" rIns="91440" bIns="45720" rtlCol="0" anchor="ctr">
            <a:normAutofit fontScale="77500" lnSpcReduction="20000"/>
          </a:bodyPr>
          <a:lstStyle>
            <a:lvl1pPr algn="l" defTabSz="914377" rtl="0" eaLnBrk="1" latinLnBrk="0" hangingPunct="1">
              <a:lnSpc>
                <a:spcPct val="90000"/>
              </a:lnSpc>
              <a:spcBef>
                <a:spcPct val="0"/>
              </a:spcBef>
              <a:buNone/>
              <a:defRPr sz="4200" b="0" i="0" kern="1200">
                <a:solidFill>
                  <a:srgbClr val="D0271D"/>
                </a:solidFill>
                <a:latin typeface="Taub Sans" pitchFamily="2" charset="0"/>
                <a:ea typeface="Taub Sans" pitchFamily="2" charset="0"/>
                <a:cs typeface="+mj-cs"/>
              </a:defRPr>
            </a:lvl1pPr>
          </a:lstStyle>
          <a:p>
            <a:r>
              <a:rPr lang="en-US" dirty="0"/>
              <a:t>FFCRA/The CARES Act :Health Care Related Provisions (con’t)</a:t>
            </a:r>
          </a:p>
        </p:txBody>
      </p:sp>
      <p:sp>
        <p:nvSpPr>
          <p:cNvPr id="8" name="Content Placeholder 5">
            <a:extLst>
              <a:ext uri="{FF2B5EF4-FFF2-40B4-BE49-F238E27FC236}">
                <a16:creationId xmlns:a16="http://schemas.microsoft.com/office/drawing/2014/main" id="{A3137D18-FBC8-40E4-A950-2B41199BBB4F}"/>
              </a:ext>
            </a:extLst>
          </p:cNvPr>
          <p:cNvSpPr txBox="1">
            <a:spLocks/>
          </p:cNvSpPr>
          <p:nvPr/>
        </p:nvSpPr>
        <p:spPr>
          <a:xfrm>
            <a:off x="5937504" y="3194919"/>
            <a:ext cx="4572000" cy="3323939"/>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600" b="0" i="0" kern="1200">
                <a:solidFill>
                  <a:srgbClr val="121C4C"/>
                </a:solidFill>
                <a:latin typeface="Taub Sans" pitchFamily="2" charset="0"/>
                <a:ea typeface="Taub Sans" pitchFamily="2" charset="0"/>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b="0" i="0" kern="1200">
                <a:solidFill>
                  <a:srgbClr val="121C4C"/>
                </a:solidFill>
                <a:latin typeface="Taub Sans" pitchFamily="2" charset="0"/>
                <a:ea typeface="Taub Sans" pitchFamily="2" charset="0"/>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b="0" i="0" kern="1200">
                <a:solidFill>
                  <a:srgbClr val="121C4C"/>
                </a:solidFill>
                <a:latin typeface="Taub Sans" pitchFamily="2" charset="0"/>
                <a:ea typeface="Taub Sans" pitchFamily="2" charset="0"/>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1600" b="1" dirty="0">
                <a:solidFill>
                  <a:schemeClr val="accent1"/>
                </a:solidFill>
              </a:rPr>
              <a:t>Coronavirus preventive services coverage</a:t>
            </a:r>
          </a:p>
          <a:p>
            <a:pPr marL="380990" indent="-380990">
              <a:spcAft>
                <a:spcPts val="800"/>
              </a:spcAft>
              <a:buClr>
                <a:schemeClr val="tx2"/>
              </a:buClr>
            </a:pPr>
            <a:r>
              <a:rPr lang="en-US" sz="1600" dirty="0">
                <a:solidFill>
                  <a:srgbClr val="545659"/>
                </a:solidFill>
                <a:latin typeface="Taub Sans"/>
                <a:ea typeface="+mn-ea"/>
                <a:cs typeface="Helvetica"/>
              </a:rPr>
              <a:t>Group health plans and health insurance carriers are required to cover with no cost sharing qualifying coronavirus preventative services, intended to prevent or mitigate coronavirus.</a:t>
            </a:r>
          </a:p>
          <a:p>
            <a:pPr marL="380990" indent="-380990">
              <a:spcAft>
                <a:spcPts val="800"/>
              </a:spcAft>
              <a:buClr>
                <a:schemeClr val="tx2"/>
              </a:buClr>
            </a:pPr>
            <a:r>
              <a:rPr lang="en-US" sz="1600" dirty="0">
                <a:solidFill>
                  <a:srgbClr val="545659"/>
                </a:solidFill>
                <a:latin typeface="Taub Sans"/>
                <a:ea typeface="+mn-ea"/>
                <a:cs typeface="Helvetica"/>
              </a:rPr>
              <a:t>Such preventative services must be either (a) an evidence-based item or service that has been given an “A” or “B” recommendation by the US Preventive Services Task Force, or (b) an immunization that is recommended by CDC’s Advisory Committee on Immunization Practices.</a:t>
            </a:r>
          </a:p>
          <a:p>
            <a:endParaRPr lang="en-US" dirty="0"/>
          </a:p>
        </p:txBody>
      </p:sp>
      <p:sp>
        <p:nvSpPr>
          <p:cNvPr id="9" name="TextBox 8">
            <a:extLst>
              <a:ext uri="{FF2B5EF4-FFF2-40B4-BE49-F238E27FC236}">
                <a16:creationId xmlns:a16="http://schemas.microsoft.com/office/drawing/2014/main" id="{817C5975-7718-41E2-B75B-156FB223BA79}"/>
              </a:ext>
            </a:extLst>
          </p:cNvPr>
          <p:cNvSpPr txBox="1"/>
          <p:nvPr/>
        </p:nvSpPr>
        <p:spPr>
          <a:xfrm>
            <a:off x="512065" y="3213766"/>
            <a:ext cx="4721876" cy="2421176"/>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800"/>
              </a:spcAft>
              <a:buClr>
                <a:srgbClr val="D0271D"/>
              </a:buClr>
              <a:buSzTx/>
              <a:buFontTx/>
              <a:buNone/>
              <a:tabLst/>
              <a:defRPr/>
            </a:pPr>
            <a:r>
              <a:rPr kumimoji="0" lang="en-US" sz="1600" b="1" i="0" u="none" strike="noStrike" kern="1200" cap="none" spc="0" normalizeH="0" baseline="0" noProof="0" dirty="0">
                <a:ln>
                  <a:noFill/>
                </a:ln>
                <a:solidFill>
                  <a:schemeClr val="accent1"/>
                </a:solidFill>
                <a:effectLst/>
                <a:uLnTx/>
                <a:uFillTx/>
                <a:latin typeface="Taub Sans"/>
                <a:cs typeface="Helvetica"/>
              </a:rPr>
              <a:t>Telehealth services</a:t>
            </a:r>
          </a:p>
          <a:p>
            <a:pPr marL="285750" marR="0" lvl="0" indent="-285750" algn="l" defTabSz="914377" rtl="0" eaLnBrk="1" fontAlgn="auto" latinLnBrk="0" hangingPunct="1">
              <a:lnSpc>
                <a:spcPct val="100000"/>
              </a:lnSpc>
              <a:spcBef>
                <a:spcPts val="0"/>
              </a:spcBef>
              <a:spcAft>
                <a:spcPts val="800"/>
              </a:spcAft>
              <a:buClr>
                <a:srgbClr val="F2635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For plan years beginning on or before December 31, 2021, coverage under a high deductible health plan prior to a participant meeting the deductible will not make that participant ineligible to make contributions to a health savings account.</a:t>
            </a:r>
          </a:p>
          <a:p>
            <a:pPr marL="380990" marR="0" lvl="0" indent="-380990" algn="l" defTabSz="914377" rtl="0" eaLnBrk="1" fontAlgn="auto" latinLnBrk="0" hangingPunct="1">
              <a:lnSpc>
                <a:spcPct val="100000"/>
              </a:lnSpc>
              <a:spcBef>
                <a:spcPts val="0"/>
              </a:spcBef>
              <a:spcAft>
                <a:spcPts val="800"/>
              </a:spcAft>
              <a:buClr>
                <a:srgbClr val="F2635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545659"/>
                </a:solidFill>
                <a:effectLst/>
                <a:uLnTx/>
                <a:uFillTx/>
                <a:latin typeface="Taub Sans"/>
                <a:cs typeface="Helvetica"/>
              </a:rPr>
              <a:t>Previous guidance limited exception to telehealth services provided in connection with COVID-19 testing and diagnosis.</a:t>
            </a:r>
          </a:p>
        </p:txBody>
      </p:sp>
      <p:pic>
        <p:nvPicPr>
          <p:cNvPr id="10" name="Graphic 279">
            <a:extLst>
              <a:ext uri="{FF2B5EF4-FFF2-40B4-BE49-F238E27FC236}">
                <a16:creationId xmlns:a16="http://schemas.microsoft.com/office/drawing/2014/main" id="{B62A212E-50AD-4240-B52B-B406A46A91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1301" y="1910045"/>
            <a:ext cx="1303721" cy="1303721"/>
          </a:xfrm>
          <a:prstGeom prst="rect">
            <a:avLst/>
          </a:prstGeom>
        </p:spPr>
      </p:pic>
      <p:pic>
        <p:nvPicPr>
          <p:cNvPr id="11" name="Graphic 197">
            <a:extLst>
              <a:ext uri="{FF2B5EF4-FFF2-40B4-BE49-F238E27FC236}">
                <a16:creationId xmlns:a16="http://schemas.microsoft.com/office/drawing/2014/main" id="{25C621C7-4B68-43ED-9539-E4A9BAE01F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9947" y="1798012"/>
            <a:ext cx="1327115" cy="1327115"/>
          </a:xfrm>
          <a:prstGeom prst="rect">
            <a:avLst/>
          </a:prstGeom>
        </p:spPr>
      </p:pic>
    </p:spTree>
    <p:extLst>
      <p:ext uri="{BB962C8B-B14F-4D97-AF65-F5344CB8AC3E}">
        <p14:creationId xmlns:p14="http://schemas.microsoft.com/office/powerpoint/2010/main" val="162992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D9CA-DEDF-054F-9134-E9164F72FAE3}"/>
              </a:ext>
            </a:extLst>
          </p:cNvPr>
          <p:cNvSpPr>
            <a:spLocks noGrp="1"/>
          </p:cNvSpPr>
          <p:nvPr>
            <p:ph type="title"/>
          </p:nvPr>
        </p:nvSpPr>
        <p:spPr/>
        <p:txBody>
          <a:bodyPr>
            <a:normAutofit fontScale="90000"/>
          </a:bodyPr>
          <a:lstStyle/>
          <a:p>
            <a:r>
              <a:rPr lang="en-US" dirty="0"/>
              <a:t>DOL/IRS - Extension of certain timeframes for employee benefit plans</a:t>
            </a:r>
            <a:endParaRPr lang="en-US" dirty="0">
              <a:solidFill>
                <a:schemeClr val="accent1"/>
              </a:solidFill>
            </a:endParaRPr>
          </a:p>
        </p:txBody>
      </p:sp>
      <p:sp>
        <p:nvSpPr>
          <p:cNvPr id="3" name="Content Placeholder 2">
            <a:extLst>
              <a:ext uri="{FF2B5EF4-FFF2-40B4-BE49-F238E27FC236}">
                <a16:creationId xmlns:a16="http://schemas.microsoft.com/office/drawing/2014/main" id="{BB20D3C1-8768-4C4D-83FD-DBF328610ABA}"/>
              </a:ext>
            </a:extLst>
          </p:cNvPr>
          <p:cNvSpPr>
            <a:spLocks noGrp="1"/>
          </p:cNvSpPr>
          <p:nvPr>
            <p:ph idx="1"/>
          </p:nvPr>
        </p:nvSpPr>
        <p:spPr/>
        <p:txBody>
          <a:bodyPr>
            <a:normAutofit fontScale="55000" lnSpcReduction="20000"/>
          </a:bodyPr>
          <a:lstStyle/>
          <a:p>
            <a:pPr marL="0" indent="0">
              <a:buNone/>
            </a:pPr>
            <a:r>
              <a:rPr lang="en-US" sz="3600" b="1" kern="0" dirty="0">
                <a:solidFill>
                  <a:schemeClr val="accent1"/>
                </a:solidFill>
              </a:rPr>
              <a:t>Department of Labor and Department of Treasury Issue Final Rule </a:t>
            </a:r>
          </a:p>
          <a:p>
            <a:pPr marL="0" indent="0">
              <a:buNone/>
            </a:pPr>
            <a:endParaRPr lang="en-US" sz="3600" kern="0" dirty="0">
              <a:solidFill>
                <a:schemeClr val="accent6"/>
              </a:solidFill>
            </a:endParaRPr>
          </a:p>
          <a:p>
            <a:pPr marL="0" indent="0">
              <a:buNone/>
            </a:pPr>
            <a:r>
              <a:rPr lang="en-US" sz="2800" kern="0" dirty="0">
                <a:solidFill>
                  <a:schemeClr val="tx1"/>
                </a:solidFill>
              </a:rPr>
              <a:t>Final Regulations Issued May 4, 2020 – Extension of Certain Timeframes for Employee Benefit Plans, Participants, and Beneficiaries Affected by the COVID-19 Outbreak</a:t>
            </a:r>
          </a:p>
          <a:p>
            <a:pPr marL="0" indent="0">
              <a:buNone/>
            </a:pPr>
            <a:endParaRPr lang="en-US" sz="2800" kern="0" dirty="0">
              <a:solidFill>
                <a:schemeClr val="tx1"/>
              </a:solidFill>
            </a:endParaRPr>
          </a:p>
          <a:p>
            <a:pPr marL="0" indent="0">
              <a:buNone/>
            </a:pPr>
            <a:r>
              <a:rPr lang="en-US" sz="2800" kern="0" dirty="0">
                <a:solidFill>
                  <a:schemeClr val="tx1"/>
                </a:solidFill>
              </a:rPr>
              <a:t>Final Rule mandates “all group health plans, disability and other employee welfare benefit plans, and employee pension benefit plans subject to ERISA or the Code </a:t>
            </a:r>
            <a:r>
              <a:rPr lang="en-US" sz="2800" b="1" kern="0" dirty="0">
                <a:solidFill>
                  <a:schemeClr val="tx1"/>
                </a:solidFill>
              </a:rPr>
              <a:t>must disregard the period from March 1, 2020 until sixty (60) days</a:t>
            </a:r>
            <a:r>
              <a:rPr lang="en-US" sz="2800" kern="0" dirty="0">
                <a:solidFill>
                  <a:schemeClr val="tx1"/>
                </a:solidFill>
              </a:rPr>
              <a:t> after the announced end of the National Emergency or such other date announced by the Agencies in a future notice (the “Outbreak Period”) for all plan participants, beneficiaries, qualified beneficiaries, or claimants wherever located in determining the” (emphasis added) applicable timeframe.</a:t>
            </a:r>
          </a:p>
        </p:txBody>
      </p:sp>
      <p:sp>
        <p:nvSpPr>
          <p:cNvPr id="4" name="Content Placeholder 3">
            <a:extLst>
              <a:ext uri="{FF2B5EF4-FFF2-40B4-BE49-F238E27FC236}">
                <a16:creationId xmlns:a16="http://schemas.microsoft.com/office/drawing/2014/main" id="{409721D3-CF9F-8C4F-A761-C6FE78BBEAAE}"/>
              </a:ext>
            </a:extLst>
          </p:cNvPr>
          <p:cNvSpPr>
            <a:spLocks noGrp="1"/>
          </p:cNvSpPr>
          <p:nvPr>
            <p:ph idx="10"/>
          </p:nvPr>
        </p:nvSpPr>
        <p:spPr/>
        <p:txBody>
          <a:bodyPr>
            <a:normAutofit/>
          </a:bodyPr>
          <a:lstStyle/>
          <a:p>
            <a:pPr marL="0" indent="0">
              <a:buNone/>
            </a:pPr>
            <a:r>
              <a:rPr lang="en-US" sz="1500" b="1" kern="0" dirty="0">
                <a:solidFill>
                  <a:schemeClr val="tx1"/>
                </a:solidFill>
              </a:rPr>
              <a:t>Facts</a:t>
            </a:r>
            <a:r>
              <a:rPr lang="en-US" sz="1500" kern="0" dirty="0">
                <a:solidFill>
                  <a:schemeClr val="tx1"/>
                </a:solidFill>
              </a:rPr>
              <a:t>.  (Special enrollment period).   Individual B is eligible for, but previously declined participation in, her employer-sponsored group health plan.  On March 31, 2020, Individual B gave birth and would like to enroll herself and the child into her employer’s plan; however, open enrollment does not begin until November 15.  When may Individual B exercise her special enrollment rights? </a:t>
            </a:r>
          </a:p>
          <a:p>
            <a:pPr marL="0" indent="0">
              <a:buNone/>
            </a:pPr>
            <a:endParaRPr lang="en-US" sz="1500" kern="0" dirty="0">
              <a:solidFill>
                <a:schemeClr val="tx1"/>
              </a:solidFill>
            </a:endParaRPr>
          </a:p>
          <a:p>
            <a:pPr marL="0" indent="0">
              <a:buNone/>
            </a:pPr>
            <a:r>
              <a:rPr lang="en-US" sz="1500" b="1" kern="0" dirty="0">
                <a:solidFill>
                  <a:schemeClr val="tx1"/>
                </a:solidFill>
              </a:rPr>
              <a:t>Conclusion.  </a:t>
            </a:r>
            <a:r>
              <a:rPr lang="en-US" sz="1500" kern="0" dirty="0">
                <a:solidFill>
                  <a:schemeClr val="tx1"/>
                </a:solidFill>
              </a:rPr>
              <a:t>In Example 2, the Outbreak Period is disregarded for purposes of determining Individual B’s special enrollment period.  Individual B and her child qualify for special enrollment into her employer’s plan as early as the date of the child’s birth.  Individual B may exercise her special enrollment rights for herself and her child into her employer’s plan until 30 days after June 29, 2020, which is July 29, 2020, provided that she pays the premiums for any period of coverage. </a:t>
            </a:r>
          </a:p>
          <a:p>
            <a:pPr marL="0" indent="0">
              <a:buNone/>
            </a:pPr>
            <a:endParaRPr lang="en-US" dirty="0"/>
          </a:p>
        </p:txBody>
      </p:sp>
    </p:spTree>
    <p:extLst>
      <p:ext uri="{BB962C8B-B14F-4D97-AF65-F5344CB8AC3E}">
        <p14:creationId xmlns:p14="http://schemas.microsoft.com/office/powerpoint/2010/main" val="86671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D21D-0574-4768-A4A7-7CD8C6D15145}"/>
              </a:ext>
            </a:extLst>
          </p:cNvPr>
          <p:cNvSpPr>
            <a:spLocks noGrp="1"/>
          </p:cNvSpPr>
          <p:nvPr>
            <p:ph type="title"/>
          </p:nvPr>
        </p:nvSpPr>
        <p:spPr/>
        <p:txBody>
          <a:bodyPr>
            <a:normAutofit fontScale="90000"/>
          </a:bodyPr>
          <a:lstStyle/>
          <a:p>
            <a:r>
              <a:rPr lang="en-US" dirty="0"/>
              <a:t>DOL/IRS - Extension of certain timeframes for employee benefit plans</a:t>
            </a:r>
          </a:p>
        </p:txBody>
      </p:sp>
      <p:sp>
        <p:nvSpPr>
          <p:cNvPr id="3" name="Content Placeholder 2">
            <a:extLst>
              <a:ext uri="{FF2B5EF4-FFF2-40B4-BE49-F238E27FC236}">
                <a16:creationId xmlns:a16="http://schemas.microsoft.com/office/drawing/2014/main" id="{26D9A1F8-ECFE-4E29-9984-5D3A319002A4}"/>
              </a:ext>
            </a:extLst>
          </p:cNvPr>
          <p:cNvSpPr>
            <a:spLocks noGrp="1"/>
          </p:cNvSpPr>
          <p:nvPr>
            <p:ph idx="1"/>
          </p:nvPr>
        </p:nvSpPr>
        <p:spPr>
          <a:xfrm>
            <a:off x="625644" y="3075578"/>
            <a:ext cx="5089479" cy="2681843"/>
          </a:xfrm>
        </p:spPr>
        <p:txBody>
          <a:bodyPr/>
          <a:lstStyle/>
          <a:p>
            <a:pPr marL="0" indent="0" defTabSz="1219200" hangingPunct="0">
              <a:buClrTx/>
              <a:buNone/>
            </a:pPr>
            <a:r>
              <a:rPr lang="en-US" sz="2000" b="1" dirty="0">
                <a:solidFill>
                  <a:schemeClr val="accent1"/>
                </a:solidFill>
                <a:cs typeface="TaubSans-Regular"/>
                <a:sym typeface="TaubSans-Regular"/>
              </a:rPr>
              <a:t>Upside:</a:t>
            </a:r>
          </a:p>
          <a:p>
            <a:pPr marL="0" indent="0" defTabSz="1219200" hangingPunct="0">
              <a:buClrTx/>
              <a:buNone/>
            </a:pPr>
            <a:endParaRPr lang="en-US" sz="2000" dirty="0">
              <a:solidFill>
                <a:srgbClr val="0C0C0C"/>
              </a:solidFill>
              <a:cs typeface="TaubSans-Regular"/>
              <a:sym typeface="TaubSans-Regular"/>
            </a:endParaRPr>
          </a:p>
          <a:p>
            <a:pPr marL="0" indent="0" defTabSz="1219200" hangingPunct="0">
              <a:buClrTx/>
              <a:buNone/>
            </a:pPr>
            <a:r>
              <a:rPr lang="en-US" sz="2000" dirty="0">
                <a:solidFill>
                  <a:srgbClr val="0C0C0C"/>
                </a:solidFill>
                <a:cs typeface="TaubSans-Regular"/>
                <a:sym typeface="TaubSans-Regular"/>
              </a:rPr>
              <a:t>EBSA and IRS issued final regulations mandating the extension of certain timeframes applicable to employee benefit plans eliminates technical issues cause by the various administrative hurdles newly arising in light of COVID.</a:t>
            </a:r>
          </a:p>
          <a:p>
            <a:pPr marL="0" indent="0">
              <a:buNone/>
            </a:pPr>
            <a:endParaRPr lang="en-US" dirty="0"/>
          </a:p>
        </p:txBody>
      </p:sp>
      <p:sp>
        <p:nvSpPr>
          <p:cNvPr id="4" name="Content Placeholder 3">
            <a:extLst>
              <a:ext uri="{FF2B5EF4-FFF2-40B4-BE49-F238E27FC236}">
                <a16:creationId xmlns:a16="http://schemas.microsoft.com/office/drawing/2014/main" id="{8C1DC275-4796-413C-8415-9B3B2B1F40C2}"/>
              </a:ext>
            </a:extLst>
          </p:cNvPr>
          <p:cNvSpPr>
            <a:spLocks noGrp="1"/>
          </p:cNvSpPr>
          <p:nvPr>
            <p:ph idx="10"/>
          </p:nvPr>
        </p:nvSpPr>
        <p:spPr>
          <a:xfrm>
            <a:off x="6299125" y="2954116"/>
            <a:ext cx="5112028" cy="3520827"/>
          </a:xfrm>
        </p:spPr>
        <p:txBody>
          <a:bodyPr>
            <a:normAutofit/>
          </a:bodyPr>
          <a:lstStyle/>
          <a:p>
            <a:pPr marL="0" indent="0" defTabSz="1219200" hangingPunct="0">
              <a:buClrTx/>
              <a:buNone/>
            </a:pPr>
            <a:r>
              <a:rPr lang="en-US" sz="2000" b="1" dirty="0">
                <a:solidFill>
                  <a:schemeClr val="accent1"/>
                </a:solidFill>
                <a:cs typeface="TaubSans-Regular"/>
                <a:sym typeface="TaubSans-Regular"/>
              </a:rPr>
              <a:t>Potential Complexity:</a:t>
            </a:r>
            <a:endParaRPr lang="en-US" sz="2000" dirty="0">
              <a:solidFill>
                <a:schemeClr val="accent1"/>
              </a:solidFill>
              <a:cs typeface="TaubSans-Regular"/>
              <a:sym typeface="TaubSans-Regular"/>
            </a:endParaRPr>
          </a:p>
          <a:p>
            <a:pPr marL="0" indent="0" defTabSz="1219200" hangingPunct="0">
              <a:buClrTx/>
              <a:buNone/>
            </a:pPr>
            <a:endParaRPr lang="en-US" sz="2000" dirty="0">
              <a:solidFill>
                <a:srgbClr val="0C0C0C"/>
              </a:solidFill>
              <a:cs typeface="TaubSans-Regular"/>
              <a:sym typeface="TaubSans-Regular"/>
            </a:endParaRPr>
          </a:p>
          <a:p>
            <a:pPr marL="171450" indent="-171450" defTabSz="1219200" hangingPunct="0">
              <a:buClrTx/>
            </a:pPr>
            <a:r>
              <a:rPr lang="en-US" sz="2000" dirty="0">
                <a:solidFill>
                  <a:srgbClr val="0C0C0C"/>
                </a:solidFill>
                <a:cs typeface="TaubSans-Regular"/>
                <a:sym typeface="TaubSans-Regular"/>
              </a:rPr>
              <a:t>How do you communicate the additional time?</a:t>
            </a:r>
          </a:p>
          <a:p>
            <a:pPr marL="171450" indent="-171450" defTabSz="1219200" hangingPunct="0">
              <a:buClrTx/>
            </a:pPr>
            <a:r>
              <a:rPr lang="en-US" sz="2000" dirty="0">
                <a:solidFill>
                  <a:srgbClr val="0C0C0C"/>
                </a:solidFill>
                <a:cs typeface="TaubSans-Regular"/>
                <a:sym typeface="TaubSans-Regular"/>
              </a:rPr>
              <a:t>Are there ways to systematically extend the timeframes?</a:t>
            </a:r>
          </a:p>
          <a:p>
            <a:pPr marL="171450" indent="-171450" defTabSz="1219200" hangingPunct="0">
              <a:buClrTx/>
            </a:pPr>
            <a:r>
              <a:rPr lang="en-US" sz="2000" dirty="0">
                <a:solidFill>
                  <a:srgbClr val="0C0C0C"/>
                </a:solidFill>
                <a:cs typeface="TaubSans-Regular"/>
                <a:sym typeface="TaubSans-Regular"/>
              </a:rPr>
              <a:t>How are third party service providers supporting the extension?</a:t>
            </a:r>
          </a:p>
          <a:p>
            <a:pPr marL="171450" indent="-171450" defTabSz="1219200" hangingPunct="0">
              <a:buClrTx/>
            </a:pPr>
            <a:r>
              <a:rPr lang="en-US" sz="2000" dirty="0">
                <a:solidFill>
                  <a:srgbClr val="0C0C0C"/>
                </a:solidFill>
                <a:cs typeface="TaubSans-Regular"/>
                <a:sym typeface="TaubSans-Regular"/>
              </a:rPr>
              <a:t>Do you need to go back to March 1, 2020 to review plan administration/notifications?</a:t>
            </a:r>
          </a:p>
          <a:p>
            <a:pPr marL="0" indent="0">
              <a:buNone/>
            </a:pPr>
            <a:endParaRPr lang="en-US" dirty="0"/>
          </a:p>
        </p:txBody>
      </p:sp>
      <p:grpSp>
        <p:nvGrpSpPr>
          <p:cNvPr id="5" name="Group 4">
            <a:extLst>
              <a:ext uri="{FF2B5EF4-FFF2-40B4-BE49-F238E27FC236}">
                <a16:creationId xmlns:a16="http://schemas.microsoft.com/office/drawing/2014/main" id="{2BA3E8BD-1284-4787-A059-F3A01DA10E76}"/>
              </a:ext>
            </a:extLst>
          </p:cNvPr>
          <p:cNvGrpSpPr/>
          <p:nvPr/>
        </p:nvGrpSpPr>
        <p:grpSpPr>
          <a:xfrm>
            <a:off x="2611807" y="1832232"/>
            <a:ext cx="903264" cy="965364"/>
            <a:chOff x="384048" y="1427792"/>
            <a:chExt cx="903264" cy="965364"/>
          </a:xfrm>
        </p:grpSpPr>
        <p:sp>
          <p:nvSpPr>
            <p:cNvPr id="6" name="Freeform 7">
              <a:extLst>
                <a:ext uri="{FF2B5EF4-FFF2-40B4-BE49-F238E27FC236}">
                  <a16:creationId xmlns:a16="http://schemas.microsoft.com/office/drawing/2014/main" id="{8CB481A1-75AC-4312-8547-D2F90A550C0E}"/>
                </a:ext>
              </a:extLst>
            </p:cNvPr>
            <p:cNvSpPr>
              <a:spLocks noChangeArrowheads="1"/>
            </p:cNvSpPr>
            <p:nvPr/>
          </p:nvSpPr>
          <p:spPr bwMode="auto">
            <a:xfrm>
              <a:off x="384048" y="1427792"/>
              <a:ext cx="903264" cy="965364"/>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accent5"/>
            </a:solidFill>
            <a:ln>
              <a:noFill/>
            </a:ln>
            <a:effec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Taub Sans"/>
                <a:cs typeface="Helvetica"/>
              </a:endParaRPr>
            </a:p>
          </p:txBody>
        </p:sp>
        <p:pic>
          <p:nvPicPr>
            <p:cNvPr id="7" name="Picture 6">
              <a:extLst>
                <a:ext uri="{FF2B5EF4-FFF2-40B4-BE49-F238E27FC236}">
                  <a16:creationId xmlns:a16="http://schemas.microsoft.com/office/drawing/2014/main" id="{551B6A2D-408E-4DF6-B34B-12FF4EC54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128" y="1704310"/>
              <a:ext cx="421435" cy="409040"/>
            </a:xfrm>
            <a:prstGeom prst="rect">
              <a:avLst/>
            </a:prstGeom>
          </p:spPr>
        </p:pic>
      </p:grpSp>
      <p:grpSp>
        <p:nvGrpSpPr>
          <p:cNvPr id="8" name="Group 7">
            <a:extLst>
              <a:ext uri="{FF2B5EF4-FFF2-40B4-BE49-F238E27FC236}">
                <a16:creationId xmlns:a16="http://schemas.microsoft.com/office/drawing/2014/main" id="{F585F556-1CF5-47C9-9EC1-A67D7388CFFA}"/>
              </a:ext>
            </a:extLst>
          </p:cNvPr>
          <p:cNvGrpSpPr/>
          <p:nvPr/>
        </p:nvGrpSpPr>
        <p:grpSpPr>
          <a:xfrm>
            <a:off x="8227376" y="1764677"/>
            <a:ext cx="899109" cy="1033977"/>
            <a:chOff x="3836244" y="2522734"/>
            <a:chExt cx="899109" cy="1033977"/>
          </a:xfrm>
        </p:grpSpPr>
        <p:sp>
          <p:nvSpPr>
            <p:cNvPr id="9" name="Freeform 8">
              <a:extLst>
                <a:ext uri="{FF2B5EF4-FFF2-40B4-BE49-F238E27FC236}">
                  <a16:creationId xmlns:a16="http://schemas.microsoft.com/office/drawing/2014/main" id="{19FEA151-C798-47B9-8CBF-1E28B421CF09}"/>
                </a:ext>
              </a:extLst>
            </p:cNvPr>
            <p:cNvSpPr>
              <a:spLocks noChangeArrowheads="1"/>
            </p:cNvSpPr>
            <p:nvPr/>
          </p:nvSpPr>
          <p:spPr bwMode="auto">
            <a:xfrm flipH="1">
              <a:off x="3836244" y="2522734"/>
              <a:ext cx="899109" cy="1033977"/>
            </a:xfrm>
            <a:custGeom>
              <a:avLst/>
              <a:gdLst>
                <a:gd name="T0" fmla="*/ 2163 w 2558"/>
                <a:gd name="T1" fmla="*/ 201 h 2943"/>
                <a:gd name="T2" fmla="*/ 2163 w 2558"/>
                <a:gd name="T3" fmla="*/ 201 h 2943"/>
                <a:gd name="T4" fmla="*/ 2475 w 2558"/>
                <a:gd name="T5" fmla="*/ 770 h 2943"/>
                <a:gd name="T6" fmla="*/ 2548 w 2558"/>
                <a:gd name="T7" fmla="*/ 1466 h 2943"/>
                <a:gd name="T8" fmla="*/ 2429 w 2558"/>
                <a:gd name="T9" fmla="*/ 2135 h 2943"/>
                <a:gd name="T10" fmla="*/ 2163 w 2558"/>
                <a:gd name="T11" fmla="*/ 2612 h 2943"/>
                <a:gd name="T12" fmla="*/ 1943 w 2558"/>
                <a:gd name="T13" fmla="*/ 2777 h 2943"/>
                <a:gd name="T14" fmla="*/ 1650 w 2558"/>
                <a:gd name="T15" fmla="*/ 2869 h 2943"/>
                <a:gd name="T16" fmla="*/ 1494 w 2558"/>
                <a:gd name="T17" fmla="*/ 2905 h 2943"/>
                <a:gd name="T18" fmla="*/ 1164 w 2558"/>
                <a:gd name="T19" fmla="*/ 2942 h 2943"/>
                <a:gd name="T20" fmla="*/ 779 w 2558"/>
                <a:gd name="T21" fmla="*/ 2905 h 2943"/>
                <a:gd name="T22" fmla="*/ 458 w 2558"/>
                <a:gd name="T23" fmla="*/ 2741 h 2943"/>
                <a:gd name="T24" fmla="*/ 82 w 2558"/>
                <a:gd name="T25" fmla="*/ 1998 h 2943"/>
                <a:gd name="T26" fmla="*/ 18 w 2558"/>
                <a:gd name="T27" fmla="*/ 1567 h 2943"/>
                <a:gd name="T28" fmla="*/ 0 w 2558"/>
                <a:gd name="T29" fmla="*/ 1100 h 2943"/>
                <a:gd name="T30" fmla="*/ 73 w 2558"/>
                <a:gd name="T31" fmla="*/ 660 h 2943"/>
                <a:gd name="T32" fmla="*/ 293 w 2558"/>
                <a:gd name="T33" fmla="*/ 302 h 2943"/>
                <a:gd name="T34" fmla="*/ 706 w 2558"/>
                <a:gd name="T35" fmla="*/ 64 h 2943"/>
                <a:gd name="T36" fmla="*/ 1338 w 2558"/>
                <a:gd name="T37" fmla="*/ 18 h 2943"/>
                <a:gd name="T38" fmla="*/ 1549 w 2558"/>
                <a:gd name="T39" fmla="*/ 18 h 2943"/>
                <a:gd name="T40" fmla="*/ 1769 w 2558"/>
                <a:gd name="T41" fmla="*/ 27 h 2943"/>
                <a:gd name="T42" fmla="*/ 1962 w 2558"/>
                <a:gd name="T43" fmla="*/ 64 h 2943"/>
                <a:gd name="T44" fmla="*/ 2117 w 2558"/>
                <a:gd name="T45" fmla="*/ 156 h 2943"/>
                <a:gd name="T46" fmla="*/ 2163 w 2558"/>
                <a:gd name="T47" fmla="*/ 201 h 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8" h="2943">
                  <a:moveTo>
                    <a:pt x="2163" y="201"/>
                  </a:moveTo>
                  <a:lnTo>
                    <a:pt x="2163" y="201"/>
                  </a:lnTo>
                  <a:cubicBezTo>
                    <a:pt x="2310" y="348"/>
                    <a:pt x="2420" y="541"/>
                    <a:pt x="2475" y="770"/>
                  </a:cubicBezTo>
                  <a:cubicBezTo>
                    <a:pt x="2539" y="999"/>
                    <a:pt x="2557" y="1228"/>
                    <a:pt x="2548" y="1466"/>
                  </a:cubicBezTo>
                  <a:cubicBezTo>
                    <a:pt x="2539" y="1705"/>
                    <a:pt x="2493" y="1934"/>
                    <a:pt x="2429" y="2135"/>
                  </a:cubicBezTo>
                  <a:cubicBezTo>
                    <a:pt x="2365" y="2346"/>
                    <a:pt x="2273" y="2502"/>
                    <a:pt x="2163" y="2612"/>
                  </a:cubicBezTo>
                  <a:cubicBezTo>
                    <a:pt x="2099" y="2676"/>
                    <a:pt x="2026" y="2731"/>
                    <a:pt x="1943" y="2777"/>
                  </a:cubicBezTo>
                  <a:cubicBezTo>
                    <a:pt x="1861" y="2823"/>
                    <a:pt x="1769" y="2851"/>
                    <a:pt x="1650" y="2869"/>
                  </a:cubicBezTo>
                  <a:cubicBezTo>
                    <a:pt x="1641" y="2878"/>
                    <a:pt x="1595" y="2887"/>
                    <a:pt x="1494" y="2905"/>
                  </a:cubicBezTo>
                  <a:cubicBezTo>
                    <a:pt x="1402" y="2924"/>
                    <a:pt x="1292" y="2933"/>
                    <a:pt x="1164" y="2942"/>
                  </a:cubicBezTo>
                  <a:cubicBezTo>
                    <a:pt x="1036" y="2942"/>
                    <a:pt x="916" y="2933"/>
                    <a:pt x="779" y="2905"/>
                  </a:cubicBezTo>
                  <a:cubicBezTo>
                    <a:pt x="651" y="2878"/>
                    <a:pt x="550" y="2823"/>
                    <a:pt x="458" y="2741"/>
                  </a:cubicBezTo>
                  <a:cubicBezTo>
                    <a:pt x="302" y="2585"/>
                    <a:pt x="183" y="2337"/>
                    <a:pt x="82" y="1998"/>
                  </a:cubicBezTo>
                  <a:cubicBezTo>
                    <a:pt x="64" y="1861"/>
                    <a:pt x="36" y="1723"/>
                    <a:pt x="18" y="1567"/>
                  </a:cubicBezTo>
                  <a:cubicBezTo>
                    <a:pt x="9" y="1411"/>
                    <a:pt x="0" y="1256"/>
                    <a:pt x="0" y="1100"/>
                  </a:cubicBezTo>
                  <a:cubicBezTo>
                    <a:pt x="9" y="944"/>
                    <a:pt x="27" y="797"/>
                    <a:pt x="73" y="660"/>
                  </a:cubicBezTo>
                  <a:cubicBezTo>
                    <a:pt x="119" y="522"/>
                    <a:pt x="192" y="403"/>
                    <a:pt x="293" y="302"/>
                  </a:cubicBezTo>
                  <a:cubicBezTo>
                    <a:pt x="403" y="192"/>
                    <a:pt x="532" y="119"/>
                    <a:pt x="706" y="64"/>
                  </a:cubicBezTo>
                  <a:cubicBezTo>
                    <a:pt x="871" y="9"/>
                    <a:pt x="1082" y="0"/>
                    <a:pt x="1338" y="18"/>
                  </a:cubicBezTo>
                  <a:cubicBezTo>
                    <a:pt x="1402" y="27"/>
                    <a:pt x="1476" y="27"/>
                    <a:pt x="1549" y="18"/>
                  </a:cubicBezTo>
                  <a:cubicBezTo>
                    <a:pt x="1632" y="18"/>
                    <a:pt x="1696" y="18"/>
                    <a:pt x="1769" y="27"/>
                  </a:cubicBezTo>
                  <a:cubicBezTo>
                    <a:pt x="1833" y="27"/>
                    <a:pt x="1897" y="46"/>
                    <a:pt x="1962" y="64"/>
                  </a:cubicBezTo>
                  <a:cubicBezTo>
                    <a:pt x="2016" y="73"/>
                    <a:pt x="2072" y="110"/>
                    <a:pt x="2117" y="156"/>
                  </a:cubicBezTo>
                  <a:lnTo>
                    <a:pt x="2163" y="201"/>
                  </a:lnTo>
                </a:path>
              </a:pathLst>
            </a:custGeom>
            <a:solidFill>
              <a:schemeClr val="accent1"/>
            </a:solidFill>
            <a:ln>
              <a:noFill/>
            </a:ln>
            <a:effec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22222"/>
                </a:solidFill>
                <a:effectLst/>
                <a:uLnTx/>
                <a:uFillTx/>
                <a:latin typeface="Taub Sans"/>
              </a:endParaRPr>
            </a:p>
          </p:txBody>
        </p:sp>
        <p:grpSp>
          <p:nvGrpSpPr>
            <p:cNvPr id="10" name="Group 9">
              <a:extLst>
                <a:ext uri="{FF2B5EF4-FFF2-40B4-BE49-F238E27FC236}">
                  <a16:creationId xmlns:a16="http://schemas.microsoft.com/office/drawing/2014/main" id="{E972CBD6-C0BF-4660-A723-C57C77D8F1FF}"/>
                </a:ext>
              </a:extLst>
            </p:cNvPr>
            <p:cNvGrpSpPr/>
            <p:nvPr/>
          </p:nvGrpSpPr>
          <p:grpSpPr>
            <a:xfrm rot="16200000">
              <a:off x="4033540" y="2762902"/>
              <a:ext cx="522208" cy="516796"/>
              <a:chOff x="1868488" y="2373313"/>
              <a:chExt cx="306387" cy="303212"/>
            </a:xfrm>
            <a:solidFill>
              <a:schemeClr val="bg1"/>
            </a:solidFill>
          </p:grpSpPr>
          <p:sp>
            <p:nvSpPr>
              <p:cNvPr id="11" name="Freeform 149">
                <a:extLst>
                  <a:ext uri="{FF2B5EF4-FFF2-40B4-BE49-F238E27FC236}">
                    <a16:creationId xmlns:a16="http://schemas.microsoft.com/office/drawing/2014/main" id="{A99DB03D-97B9-4560-8828-E7C3A8A29349}"/>
                  </a:ext>
                </a:extLst>
              </p:cNvPr>
              <p:cNvSpPr>
                <a:spLocks noChangeArrowheads="1"/>
              </p:cNvSpPr>
              <p:nvPr/>
            </p:nvSpPr>
            <p:spPr bwMode="auto">
              <a:xfrm>
                <a:off x="1868488" y="2382838"/>
                <a:ext cx="261937" cy="293687"/>
              </a:xfrm>
              <a:custGeom>
                <a:avLst/>
                <a:gdLst>
                  <a:gd name="T0" fmla="*/ 578 w 727"/>
                  <a:gd name="T1" fmla="*/ 746 h 814"/>
                  <a:gd name="T2" fmla="*/ 67 w 727"/>
                  <a:gd name="T3" fmla="*/ 746 h 814"/>
                  <a:gd name="T4" fmla="*/ 67 w 727"/>
                  <a:gd name="T5" fmla="*/ 581 h 814"/>
                  <a:gd name="T6" fmla="*/ 120 w 727"/>
                  <a:gd name="T7" fmla="*/ 581 h 814"/>
                  <a:gd name="T8" fmla="*/ 120 w 727"/>
                  <a:gd name="T9" fmla="*/ 698 h 814"/>
                  <a:gd name="T10" fmla="*/ 726 w 727"/>
                  <a:gd name="T11" fmla="*/ 698 h 814"/>
                  <a:gd name="T12" fmla="*/ 726 w 727"/>
                  <a:gd name="T13" fmla="*/ 508 h 814"/>
                  <a:gd name="T14" fmla="*/ 659 w 727"/>
                  <a:gd name="T15" fmla="*/ 508 h 814"/>
                  <a:gd name="T16" fmla="*/ 659 w 727"/>
                  <a:gd name="T17" fmla="*/ 628 h 814"/>
                  <a:gd name="T18" fmla="*/ 606 w 727"/>
                  <a:gd name="T19" fmla="*/ 628 h 814"/>
                  <a:gd name="T20" fmla="*/ 606 w 727"/>
                  <a:gd name="T21" fmla="*/ 547 h 814"/>
                  <a:gd name="T22" fmla="*/ 606 w 727"/>
                  <a:gd name="T23" fmla="*/ 539 h 814"/>
                  <a:gd name="T24" fmla="*/ 606 w 727"/>
                  <a:gd name="T25" fmla="*/ 235 h 814"/>
                  <a:gd name="T26" fmla="*/ 386 w 727"/>
                  <a:gd name="T27" fmla="*/ 235 h 814"/>
                  <a:gd name="T28" fmla="*/ 386 w 727"/>
                  <a:gd name="T29" fmla="*/ 302 h 814"/>
                  <a:gd name="T30" fmla="*/ 537 w 727"/>
                  <a:gd name="T31" fmla="*/ 302 h 814"/>
                  <a:gd name="T32" fmla="*/ 537 w 727"/>
                  <a:gd name="T33" fmla="*/ 539 h 814"/>
                  <a:gd name="T34" fmla="*/ 537 w 727"/>
                  <a:gd name="T35" fmla="*/ 547 h 814"/>
                  <a:gd name="T36" fmla="*/ 537 w 727"/>
                  <a:gd name="T37" fmla="*/ 628 h 814"/>
                  <a:gd name="T38" fmla="*/ 190 w 727"/>
                  <a:gd name="T39" fmla="*/ 628 h 814"/>
                  <a:gd name="T40" fmla="*/ 190 w 727"/>
                  <a:gd name="T41" fmla="*/ 383 h 814"/>
                  <a:gd name="T42" fmla="*/ 120 w 727"/>
                  <a:gd name="T43" fmla="*/ 383 h 814"/>
                  <a:gd name="T44" fmla="*/ 120 w 727"/>
                  <a:gd name="T45" fmla="*/ 514 h 814"/>
                  <a:gd name="T46" fmla="*/ 67 w 727"/>
                  <a:gd name="T47" fmla="*/ 514 h 814"/>
                  <a:gd name="T48" fmla="*/ 67 w 727"/>
                  <a:gd name="T49" fmla="*/ 70 h 814"/>
                  <a:gd name="T50" fmla="*/ 145 w 727"/>
                  <a:gd name="T51" fmla="*/ 70 h 814"/>
                  <a:gd name="T52" fmla="*/ 145 w 727"/>
                  <a:gd name="T53" fmla="*/ 0 h 814"/>
                  <a:gd name="T54" fmla="*/ 0 w 727"/>
                  <a:gd name="T55" fmla="*/ 0 h 814"/>
                  <a:gd name="T56" fmla="*/ 0 w 727"/>
                  <a:gd name="T57" fmla="*/ 813 h 814"/>
                  <a:gd name="T58" fmla="*/ 578 w 727"/>
                  <a:gd name="T59" fmla="*/ 813 h 814"/>
                  <a:gd name="T60" fmla="*/ 578 w 727"/>
                  <a:gd name="T61" fmla="*/ 746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7" h="814">
                    <a:moveTo>
                      <a:pt x="578" y="746"/>
                    </a:moveTo>
                    <a:lnTo>
                      <a:pt x="67" y="746"/>
                    </a:lnTo>
                    <a:lnTo>
                      <a:pt x="67" y="581"/>
                    </a:lnTo>
                    <a:lnTo>
                      <a:pt x="120" y="581"/>
                    </a:lnTo>
                    <a:lnTo>
                      <a:pt x="120" y="698"/>
                    </a:lnTo>
                    <a:lnTo>
                      <a:pt x="726" y="698"/>
                    </a:lnTo>
                    <a:lnTo>
                      <a:pt x="726" y="508"/>
                    </a:lnTo>
                    <a:lnTo>
                      <a:pt x="659" y="508"/>
                    </a:lnTo>
                    <a:lnTo>
                      <a:pt x="659" y="628"/>
                    </a:lnTo>
                    <a:lnTo>
                      <a:pt x="606" y="628"/>
                    </a:lnTo>
                    <a:lnTo>
                      <a:pt x="606" y="547"/>
                    </a:lnTo>
                    <a:lnTo>
                      <a:pt x="606" y="539"/>
                    </a:lnTo>
                    <a:lnTo>
                      <a:pt x="606" y="235"/>
                    </a:lnTo>
                    <a:lnTo>
                      <a:pt x="386" y="235"/>
                    </a:lnTo>
                    <a:lnTo>
                      <a:pt x="386" y="302"/>
                    </a:lnTo>
                    <a:lnTo>
                      <a:pt x="537" y="302"/>
                    </a:lnTo>
                    <a:lnTo>
                      <a:pt x="537" y="539"/>
                    </a:lnTo>
                    <a:lnTo>
                      <a:pt x="537" y="547"/>
                    </a:lnTo>
                    <a:lnTo>
                      <a:pt x="537" y="628"/>
                    </a:lnTo>
                    <a:lnTo>
                      <a:pt x="190" y="628"/>
                    </a:lnTo>
                    <a:lnTo>
                      <a:pt x="190" y="383"/>
                    </a:lnTo>
                    <a:lnTo>
                      <a:pt x="120" y="383"/>
                    </a:lnTo>
                    <a:lnTo>
                      <a:pt x="120" y="514"/>
                    </a:lnTo>
                    <a:lnTo>
                      <a:pt x="67" y="514"/>
                    </a:lnTo>
                    <a:lnTo>
                      <a:pt x="67" y="70"/>
                    </a:lnTo>
                    <a:lnTo>
                      <a:pt x="145" y="70"/>
                    </a:lnTo>
                    <a:lnTo>
                      <a:pt x="145" y="0"/>
                    </a:lnTo>
                    <a:lnTo>
                      <a:pt x="0" y="0"/>
                    </a:lnTo>
                    <a:lnTo>
                      <a:pt x="0" y="813"/>
                    </a:lnTo>
                    <a:lnTo>
                      <a:pt x="578" y="813"/>
                    </a:lnTo>
                    <a:lnTo>
                      <a:pt x="578" y="746"/>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2" name="Freeform 150">
                <a:extLst>
                  <a:ext uri="{FF2B5EF4-FFF2-40B4-BE49-F238E27FC236}">
                    <a16:creationId xmlns:a16="http://schemas.microsoft.com/office/drawing/2014/main" id="{4EFCD2DA-30F5-4CE6-AF2F-7A5D3CA5FA83}"/>
                  </a:ext>
                </a:extLst>
              </p:cNvPr>
              <p:cNvSpPr>
                <a:spLocks noChangeArrowheads="1"/>
              </p:cNvSpPr>
              <p:nvPr/>
            </p:nvSpPr>
            <p:spPr bwMode="auto">
              <a:xfrm>
                <a:off x="1911350" y="2382838"/>
                <a:ext cx="263525" cy="293687"/>
              </a:xfrm>
              <a:custGeom>
                <a:avLst/>
                <a:gdLst>
                  <a:gd name="T0" fmla="*/ 271 w 730"/>
                  <a:gd name="T1" fmla="*/ 70 h 814"/>
                  <a:gd name="T2" fmla="*/ 417 w 730"/>
                  <a:gd name="T3" fmla="*/ 70 h 814"/>
                  <a:gd name="T4" fmla="*/ 417 w 730"/>
                  <a:gd name="T5" fmla="*/ 117 h 814"/>
                  <a:gd name="T6" fmla="*/ 0 w 730"/>
                  <a:gd name="T7" fmla="*/ 117 h 814"/>
                  <a:gd name="T8" fmla="*/ 0 w 730"/>
                  <a:gd name="T9" fmla="*/ 302 h 814"/>
                  <a:gd name="T10" fmla="*/ 123 w 730"/>
                  <a:gd name="T11" fmla="*/ 302 h 814"/>
                  <a:gd name="T12" fmla="*/ 123 w 730"/>
                  <a:gd name="T13" fmla="*/ 581 h 814"/>
                  <a:gd name="T14" fmla="*/ 363 w 730"/>
                  <a:gd name="T15" fmla="*/ 581 h 814"/>
                  <a:gd name="T16" fmla="*/ 363 w 730"/>
                  <a:gd name="T17" fmla="*/ 385 h 814"/>
                  <a:gd name="T18" fmla="*/ 294 w 730"/>
                  <a:gd name="T19" fmla="*/ 385 h 814"/>
                  <a:gd name="T20" fmla="*/ 294 w 730"/>
                  <a:gd name="T21" fmla="*/ 514 h 814"/>
                  <a:gd name="T22" fmla="*/ 193 w 730"/>
                  <a:gd name="T23" fmla="*/ 514 h 814"/>
                  <a:gd name="T24" fmla="*/ 193 w 730"/>
                  <a:gd name="T25" fmla="*/ 235 h 814"/>
                  <a:gd name="T26" fmla="*/ 70 w 730"/>
                  <a:gd name="T27" fmla="*/ 235 h 814"/>
                  <a:gd name="T28" fmla="*/ 70 w 730"/>
                  <a:gd name="T29" fmla="*/ 187 h 814"/>
                  <a:gd name="T30" fmla="*/ 539 w 730"/>
                  <a:gd name="T31" fmla="*/ 187 h 814"/>
                  <a:gd name="T32" fmla="*/ 539 w 730"/>
                  <a:gd name="T33" fmla="*/ 399 h 814"/>
                  <a:gd name="T34" fmla="*/ 606 w 730"/>
                  <a:gd name="T35" fmla="*/ 399 h 814"/>
                  <a:gd name="T36" fmla="*/ 606 w 730"/>
                  <a:gd name="T37" fmla="*/ 117 h 814"/>
                  <a:gd name="T38" fmla="*/ 486 w 730"/>
                  <a:gd name="T39" fmla="*/ 117 h 814"/>
                  <a:gd name="T40" fmla="*/ 486 w 730"/>
                  <a:gd name="T41" fmla="*/ 70 h 814"/>
                  <a:gd name="T42" fmla="*/ 662 w 730"/>
                  <a:gd name="T43" fmla="*/ 70 h 814"/>
                  <a:gd name="T44" fmla="*/ 662 w 730"/>
                  <a:gd name="T45" fmla="*/ 746 h 814"/>
                  <a:gd name="T46" fmla="*/ 592 w 730"/>
                  <a:gd name="T47" fmla="*/ 746 h 814"/>
                  <a:gd name="T48" fmla="*/ 592 w 730"/>
                  <a:gd name="T49" fmla="*/ 813 h 814"/>
                  <a:gd name="T50" fmla="*/ 729 w 730"/>
                  <a:gd name="T51" fmla="*/ 813 h 814"/>
                  <a:gd name="T52" fmla="*/ 729 w 730"/>
                  <a:gd name="T53" fmla="*/ 0 h 814"/>
                  <a:gd name="T54" fmla="*/ 271 w 730"/>
                  <a:gd name="T55" fmla="*/ 3 h 814"/>
                  <a:gd name="T56" fmla="*/ 271 w 730"/>
                  <a:gd name="T57" fmla="*/ 7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0" h="814">
                    <a:moveTo>
                      <a:pt x="271" y="70"/>
                    </a:moveTo>
                    <a:lnTo>
                      <a:pt x="417" y="70"/>
                    </a:lnTo>
                    <a:lnTo>
                      <a:pt x="417" y="117"/>
                    </a:lnTo>
                    <a:lnTo>
                      <a:pt x="0" y="117"/>
                    </a:lnTo>
                    <a:lnTo>
                      <a:pt x="0" y="302"/>
                    </a:lnTo>
                    <a:lnTo>
                      <a:pt x="123" y="302"/>
                    </a:lnTo>
                    <a:lnTo>
                      <a:pt x="123" y="581"/>
                    </a:lnTo>
                    <a:lnTo>
                      <a:pt x="363" y="581"/>
                    </a:lnTo>
                    <a:lnTo>
                      <a:pt x="363" y="385"/>
                    </a:lnTo>
                    <a:lnTo>
                      <a:pt x="294" y="385"/>
                    </a:lnTo>
                    <a:lnTo>
                      <a:pt x="294" y="514"/>
                    </a:lnTo>
                    <a:lnTo>
                      <a:pt x="193" y="514"/>
                    </a:lnTo>
                    <a:lnTo>
                      <a:pt x="193" y="235"/>
                    </a:lnTo>
                    <a:lnTo>
                      <a:pt x="70" y="235"/>
                    </a:lnTo>
                    <a:lnTo>
                      <a:pt x="70" y="187"/>
                    </a:lnTo>
                    <a:lnTo>
                      <a:pt x="539" y="187"/>
                    </a:lnTo>
                    <a:lnTo>
                      <a:pt x="539" y="399"/>
                    </a:lnTo>
                    <a:lnTo>
                      <a:pt x="606" y="399"/>
                    </a:lnTo>
                    <a:lnTo>
                      <a:pt x="606" y="117"/>
                    </a:lnTo>
                    <a:lnTo>
                      <a:pt x="486" y="117"/>
                    </a:lnTo>
                    <a:lnTo>
                      <a:pt x="486" y="70"/>
                    </a:lnTo>
                    <a:lnTo>
                      <a:pt x="662" y="70"/>
                    </a:lnTo>
                    <a:lnTo>
                      <a:pt x="662" y="746"/>
                    </a:lnTo>
                    <a:lnTo>
                      <a:pt x="592" y="746"/>
                    </a:lnTo>
                    <a:lnTo>
                      <a:pt x="592" y="813"/>
                    </a:lnTo>
                    <a:lnTo>
                      <a:pt x="729" y="813"/>
                    </a:lnTo>
                    <a:lnTo>
                      <a:pt x="729" y="0"/>
                    </a:lnTo>
                    <a:lnTo>
                      <a:pt x="271" y="3"/>
                    </a:lnTo>
                    <a:lnTo>
                      <a:pt x="271" y="70"/>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3" name="Freeform 562">
                <a:extLst>
                  <a:ext uri="{FF2B5EF4-FFF2-40B4-BE49-F238E27FC236}">
                    <a16:creationId xmlns:a16="http://schemas.microsoft.com/office/drawing/2014/main" id="{6FE216FE-3BF8-4989-B574-231B3347D103}"/>
                  </a:ext>
                </a:extLst>
              </p:cNvPr>
              <p:cNvSpPr>
                <a:spLocks noChangeArrowheads="1"/>
              </p:cNvSpPr>
              <p:nvPr/>
            </p:nvSpPr>
            <p:spPr bwMode="auto">
              <a:xfrm>
                <a:off x="1931988" y="2373313"/>
                <a:ext cx="68262" cy="50800"/>
              </a:xfrm>
              <a:custGeom>
                <a:avLst/>
                <a:gdLst>
                  <a:gd name="T0" fmla="*/ 187 w 188"/>
                  <a:gd name="T1" fmla="*/ 47 h 141"/>
                  <a:gd name="T2" fmla="*/ 140 w 188"/>
                  <a:gd name="T3" fmla="*/ 0 h 141"/>
                  <a:gd name="T4" fmla="*/ 92 w 188"/>
                  <a:gd name="T5" fmla="*/ 45 h 141"/>
                  <a:gd name="T6" fmla="*/ 48 w 188"/>
                  <a:gd name="T7" fmla="*/ 0 h 141"/>
                  <a:gd name="T8" fmla="*/ 0 w 188"/>
                  <a:gd name="T9" fmla="*/ 47 h 141"/>
                  <a:gd name="T10" fmla="*/ 92 w 188"/>
                  <a:gd name="T11" fmla="*/ 140 h 141"/>
                  <a:gd name="T12" fmla="*/ 187 w 188"/>
                  <a:gd name="T13" fmla="*/ 47 h 141"/>
                </a:gdLst>
                <a:ahLst/>
                <a:cxnLst>
                  <a:cxn ang="0">
                    <a:pos x="T0" y="T1"/>
                  </a:cxn>
                  <a:cxn ang="0">
                    <a:pos x="T2" y="T3"/>
                  </a:cxn>
                  <a:cxn ang="0">
                    <a:pos x="T4" y="T5"/>
                  </a:cxn>
                  <a:cxn ang="0">
                    <a:pos x="T6" y="T7"/>
                  </a:cxn>
                  <a:cxn ang="0">
                    <a:pos x="T8" y="T9"/>
                  </a:cxn>
                  <a:cxn ang="0">
                    <a:pos x="T10" y="T11"/>
                  </a:cxn>
                  <a:cxn ang="0">
                    <a:pos x="T12" y="T13"/>
                  </a:cxn>
                </a:cxnLst>
                <a:rect l="0" t="0" r="r" b="b"/>
                <a:pathLst>
                  <a:path w="188" h="141">
                    <a:moveTo>
                      <a:pt x="187" y="47"/>
                    </a:moveTo>
                    <a:lnTo>
                      <a:pt x="140" y="0"/>
                    </a:lnTo>
                    <a:lnTo>
                      <a:pt x="92" y="45"/>
                    </a:lnTo>
                    <a:lnTo>
                      <a:pt x="48" y="0"/>
                    </a:lnTo>
                    <a:lnTo>
                      <a:pt x="0" y="47"/>
                    </a:lnTo>
                    <a:lnTo>
                      <a:pt x="92" y="140"/>
                    </a:lnTo>
                    <a:lnTo>
                      <a:pt x="187" y="47"/>
                    </a:lnTo>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Tree>
    <p:extLst>
      <p:ext uri="{BB962C8B-B14F-4D97-AF65-F5344CB8AC3E}">
        <p14:creationId xmlns:p14="http://schemas.microsoft.com/office/powerpoint/2010/main" val="387015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D9CA-DEDF-054F-9134-E9164F72FAE3}"/>
              </a:ext>
            </a:extLst>
          </p:cNvPr>
          <p:cNvSpPr>
            <a:spLocks noGrp="1"/>
          </p:cNvSpPr>
          <p:nvPr>
            <p:ph type="title"/>
          </p:nvPr>
        </p:nvSpPr>
        <p:spPr>
          <a:xfrm>
            <a:off x="237024" y="325610"/>
            <a:ext cx="10461456" cy="1044692"/>
          </a:xfrm>
        </p:spPr>
        <p:txBody>
          <a:bodyPr>
            <a:noAutofit/>
          </a:bodyPr>
          <a:lstStyle/>
          <a:p>
            <a:r>
              <a:rPr lang="en-US" sz="2400" dirty="0">
                <a:solidFill>
                  <a:schemeClr val="accent1"/>
                </a:solidFill>
              </a:rPr>
              <a:t>Consolidated Appropriations Act, 2021-Flexible Spending Account Relief</a:t>
            </a:r>
            <a:br>
              <a:rPr lang="en-US" sz="2400" dirty="0">
                <a:solidFill>
                  <a:schemeClr val="accent1"/>
                </a:solidFill>
              </a:rPr>
            </a:br>
            <a:r>
              <a:rPr lang="en-US" sz="2400" dirty="0">
                <a:solidFill>
                  <a:schemeClr val="accent1"/>
                </a:solidFill>
              </a:rPr>
              <a:t>	</a:t>
            </a:r>
            <a:r>
              <a:rPr lang="en-US" sz="2400" b="1" dirty="0">
                <a:solidFill>
                  <a:schemeClr val="accent1"/>
                </a:solidFill>
              </a:rPr>
              <a:t>Current Requirements</a:t>
            </a:r>
          </a:p>
        </p:txBody>
      </p:sp>
      <p:sp>
        <p:nvSpPr>
          <p:cNvPr id="5" name="Content Placeholder 4">
            <a:extLst>
              <a:ext uri="{FF2B5EF4-FFF2-40B4-BE49-F238E27FC236}">
                <a16:creationId xmlns:a16="http://schemas.microsoft.com/office/drawing/2014/main" id="{CB500F8F-7635-4D5B-B270-BA7EA810037B}"/>
              </a:ext>
            </a:extLst>
          </p:cNvPr>
          <p:cNvSpPr txBox="1">
            <a:spLocks/>
          </p:cNvSpPr>
          <p:nvPr/>
        </p:nvSpPr>
        <p:spPr>
          <a:xfrm>
            <a:off x="784250" y="3172625"/>
            <a:ext cx="4933300" cy="2699008"/>
          </a:xfrm>
          <a:prstGeom prst="rect">
            <a:avLst/>
          </a:prstGeom>
        </p:spPr>
        <p:txBody>
          <a:bodyPr vert="horz" wrap="square" lIns="0" tIns="0" rIns="0" bIns="0" rtlCol="0" anchor="t">
            <a:noAutofit/>
          </a:bodyPr>
          <a:lstStyle>
            <a:lvl1pPr marL="0" indent="0" algn="l" defTabSz="685800" rtl="0" eaLnBrk="1" latinLnBrk="0" hangingPunct="1">
              <a:lnSpc>
                <a:spcPct val="100000"/>
              </a:lnSpc>
              <a:spcBef>
                <a:spcPts val="60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342900" indent="-1143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b="0" kern="1200">
                <a:solidFill>
                  <a:schemeClr val="tx1"/>
                </a:solidFill>
                <a:latin typeface="+mn-lt"/>
                <a:ea typeface="+mn-ea"/>
                <a:cs typeface="+mn-cs"/>
              </a:defRPr>
            </a:lvl4pPr>
            <a:lvl5pPr marL="457200" indent="-114300" algn="l" defTabSz="685800" rtl="0" eaLnBrk="1" latinLnBrk="0" hangingPunct="1">
              <a:lnSpc>
                <a:spcPct val="100000"/>
              </a:lnSpc>
              <a:spcBef>
                <a:spcPts val="0"/>
              </a:spcBef>
              <a:spcAft>
                <a:spcPts val="600"/>
              </a:spcAft>
              <a:buClr>
                <a:schemeClr val="accent1"/>
              </a:buClr>
              <a:buFont typeface="Taub Sans" pitchFamily="2"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67" b="1" dirty="0">
                <a:solidFill>
                  <a:srgbClr val="27318B"/>
                </a:solidFill>
                <a:latin typeface="Taub Sans"/>
                <a:ea typeface="Calibri" panose="020F0502020204030204" pitchFamily="34" charset="0"/>
                <a:cs typeface="Arial"/>
              </a:rPr>
              <a:t>Health care flexible spending account</a:t>
            </a:r>
            <a:endParaRPr lang="en-US" sz="1867" b="1" dirty="0">
              <a:solidFill>
                <a:srgbClr val="27318B"/>
              </a:solidFill>
              <a:latin typeface="Taub Sans" pitchFamily="2" charset="0"/>
              <a:ea typeface="Calibri" panose="020F0502020204030204" pitchFamily="34" charset="0"/>
              <a:cs typeface="Arial" panose="020B0604020202020204" pitchFamily="34" charset="0"/>
            </a:endParaRPr>
          </a:p>
          <a:p>
            <a:pPr marL="309026" indent="-309026">
              <a:spcBef>
                <a:spcPts val="0"/>
              </a:spcBef>
              <a:spcAft>
                <a:spcPts val="800"/>
              </a:spcAft>
              <a:buFont typeface="Arial" panose="020B0604020202020204" pitchFamily="34" charset="0"/>
              <a:buChar char="•"/>
            </a:pPr>
            <a:r>
              <a:rPr lang="en-US" sz="1467" dirty="0">
                <a:solidFill>
                  <a:srgbClr val="202020"/>
                </a:solidFill>
                <a:latin typeface="Taub Sans"/>
                <a:ea typeface="Calibri" panose="020F0502020204030204" pitchFamily="34" charset="0"/>
                <a:cs typeface="Arial"/>
              </a:rPr>
              <a:t>Benefits are subject to the use-it-or-lose it rule with some exceptions including limited carryover and grace period rules</a:t>
            </a:r>
            <a:endParaRPr lang="en-US" sz="1467" dirty="0">
              <a:solidFill>
                <a:srgbClr val="202020"/>
              </a:solidFill>
              <a:latin typeface="Taub Sans" pitchFamily="2" charset="0"/>
              <a:ea typeface="Calibri" panose="020F0502020204030204" pitchFamily="34" charset="0"/>
              <a:cs typeface="Arial" panose="020B0604020202020204" pitchFamily="34" charset="0"/>
            </a:endParaRPr>
          </a:p>
          <a:p>
            <a:pPr marL="309026" indent="-309026">
              <a:spcBef>
                <a:spcPts val="0"/>
              </a:spcBef>
              <a:spcAft>
                <a:spcPts val="800"/>
              </a:spcAft>
              <a:buFont typeface="Arial" panose="020B0604020202020204" pitchFamily="34" charset="0"/>
              <a:buChar char="•"/>
            </a:pPr>
            <a:r>
              <a:rPr lang="en-US" sz="1467" dirty="0">
                <a:solidFill>
                  <a:srgbClr val="202020"/>
                </a:solidFill>
                <a:latin typeface="Taub Sans"/>
                <a:ea typeface="Calibri" panose="020F0502020204030204" pitchFamily="34" charset="0"/>
                <a:cs typeface="Arial"/>
              </a:rPr>
              <a:t>Elections must be irrevocable once made and can only be changed if the participant experiences a qualifying change in status AND a change to the election would be consistent with the change in status</a:t>
            </a:r>
            <a:endParaRPr lang="en-US" sz="1467" dirty="0">
              <a:solidFill>
                <a:srgbClr val="202020"/>
              </a:solidFill>
              <a:latin typeface="Taub Sans" pitchFamily="2" charset="0"/>
              <a:ea typeface="Calibri" panose="020F0502020204030204" pitchFamily="34" charset="0"/>
              <a:cs typeface="Arial" panose="020B0604020202020204" pitchFamily="34" charset="0"/>
            </a:endParaRPr>
          </a:p>
          <a:p>
            <a:pPr marL="309026" indent="-309026">
              <a:spcBef>
                <a:spcPts val="0"/>
              </a:spcBef>
              <a:spcAft>
                <a:spcPts val="800"/>
              </a:spcAft>
              <a:buFont typeface="Arial" panose="020B0604020202020204" pitchFamily="34" charset="0"/>
              <a:buChar char="•"/>
            </a:pPr>
            <a:r>
              <a:rPr lang="en-US" sz="1467" dirty="0">
                <a:solidFill>
                  <a:srgbClr val="202020"/>
                </a:solidFill>
                <a:latin typeface="Taub Sans"/>
                <a:ea typeface="Calibri" panose="020F0502020204030204" pitchFamily="34" charset="0"/>
                <a:cs typeface="Arial"/>
              </a:rPr>
              <a:t>After termination of employment, unused benefits are only available upon the election of COBRA continuation</a:t>
            </a:r>
            <a:endParaRPr lang="en-US" sz="1467" dirty="0">
              <a:solidFill>
                <a:srgbClr val="202020"/>
              </a:solidFill>
              <a:latin typeface="Taub Sans" pitchFamily="2" charset="0"/>
              <a:ea typeface="Calibri" panose="020F0502020204030204" pitchFamily="34" charset="0"/>
              <a:cs typeface="Arial" panose="020B0604020202020204" pitchFamily="34" charset="0"/>
            </a:endParaRPr>
          </a:p>
          <a:p>
            <a:pPr marL="309026" indent="-309026">
              <a:spcBef>
                <a:spcPts val="0"/>
              </a:spcBef>
              <a:spcAft>
                <a:spcPts val="800"/>
              </a:spcAft>
              <a:buFont typeface="Arial" panose="020B0604020202020204" pitchFamily="34" charset="0"/>
              <a:buChar char="•"/>
            </a:pPr>
            <a:endParaRPr lang="en-US" sz="1467" dirty="0">
              <a:solidFill>
                <a:srgbClr val="202020"/>
              </a:solidFill>
              <a:latin typeface="Taub Sans" pitchFamily="2" charset="0"/>
              <a:ea typeface="Calibri" panose="020F0502020204030204" pitchFamily="34" charset="0"/>
              <a:cs typeface="Arial" panose="020B0604020202020204" pitchFamily="34" charset="0"/>
            </a:endParaRPr>
          </a:p>
        </p:txBody>
      </p:sp>
      <p:sp>
        <p:nvSpPr>
          <p:cNvPr id="6" name="Freeform 18">
            <a:extLst>
              <a:ext uri="{FF2B5EF4-FFF2-40B4-BE49-F238E27FC236}">
                <a16:creationId xmlns:a16="http://schemas.microsoft.com/office/drawing/2014/main" id="{D26F4C83-C147-44AA-ACED-94FE80271532}"/>
              </a:ext>
            </a:extLst>
          </p:cNvPr>
          <p:cNvSpPr>
            <a:spLocks noChangeArrowheads="1"/>
          </p:cNvSpPr>
          <p:nvPr/>
        </p:nvSpPr>
        <p:spPr bwMode="auto">
          <a:xfrm>
            <a:off x="2425051" y="2039076"/>
            <a:ext cx="797927" cy="852785"/>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rgbClr val="27318B"/>
          </a:solidFill>
          <a:ln>
            <a:noFill/>
          </a:ln>
          <a:effectLst/>
        </p:spPr>
        <p:txBody>
          <a:bodyPr wrap="none" anchor="ctr"/>
          <a:lstStyle/>
          <a:p>
            <a:pPr defTabSz="914354"/>
            <a:endParaRPr lang="en-US" sz="2400" dirty="0">
              <a:solidFill>
                <a:prstClr val="black"/>
              </a:solidFill>
              <a:latin typeface="Taub Sans" pitchFamily="2" charset="0"/>
              <a:ea typeface="Taub Sans" pitchFamily="2" charset="0"/>
              <a:cs typeface="Helvetica"/>
            </a:endParaRPr>
          </a:p>
        </p:txBody>
      </p:sp>
      <p:pic>
        <p:nvPicPr>
          <p:cNvPr id="7" name="Graphic 12" descr="Stethoscope">
            <a:extLst>
              <a:ext uri="{FF2B5EF4-FFF2-40B4-BE49-F238E27FC236}">
                <a16:creationId xmlns:a16="http://schemas.microsoft.com/office/drawing/2014/main" id="{EE5B16E9-5595-425B-A26B-B66797167D60}"/>
              </a:ext>
            </a:extLst>
          </p:cNvPr>
          <p:cNvPicPr>
            <a:picLocks noChangeAspect="1"/>
          </p:cNvPicPr>
          <p:nvPr/>
        </p:nvPicPr>
        <p:blipFill>
          <a:blip r:embed="rId3"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7990" y="2201248"/>
            <a:ext cx="530525" cy="530525"/>
          </a:xfrm>
          <a:prstGeom prst="rect">
            <a:avLst/>
          </a:prstGeom>
        </p:spPr>
      </p:pic>
      <p:sp>
        <p:nvSpPr>
          <p:cNvPr id="8" name="Content Placeholder 4">
            <a:extLst>
              <a:ext uri="{FF2B5EF4-FFF2-40B4-BE49-F238E27FC236}">
                <a16:creationId xmlns:a16="http://schemas.microsoft.com/office/drawing/2014/main" id="{5FA9E761-7FC6-4446-BAC2-B4F183C7094A}"/>
              </a:ext>
            </a:extLst>
          </p:cNvPr>
          <p:cNvSpPr txBox="1">
            <a:spLocks/>
          </p:cNvSpPr>
          <p:nvPr/>
        </p:nvSpPr>
        <p:spPr>
          <a:xfrm>
            <a:off x="6867866" y="3172625"/>
            <a:ext cx="4476889" cy="2699008"/>
          </a:xfrm>
          <a:prstGeom prst="rect">
            <a:avLst/>
          </a:prstGeom>
        </p:spPr>
        <p:txBody>
          <a:bodyPr vert="horz" wrap="square" lIns="0" tIns="0" rIns="0" bIns="0" rtlCol="0" anchor="t">
            <a:noAutofit/>
          </a:bodyPr>
          <a:lstStyle>
            <a:lvl1pPr marL="0" indent="0" algn="l" defTabSz="685800" rtl="0" eaLnBrk="1" latinLnBrk="0" hangingPunct="1">
              <a:lnSpc>
                <a:spcPct val="100000"/>
              </a:lnSpc>
              <a:spcBef>
                <a:spcPts val="60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342900" indent="-1143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b="0" kern="1200">
                <a:solidFill>
                  <a:schemeClr val="tx1"/>
                </a:solidFill>
                <a:latin typeface="+mn-lt"/>
                <a:ea typeface="+mn-ea"/>
                <a:cs typeface="+mn-cs"/>
              </a:defRPr>
            </a:lvl4pPr>
            <a:lvl5pPr marL="457200" indent="-114300" algn="l" defTabSz="685800" rtl="0" eaLnBrk="1" latinLnBrk="0" hangingPunct="1">
              <a:lnSpc>
                <a:spcPct val="100000"/>
              </a:lnSpc>
              <a:spcBef>
                <a:spcPts val="0"/>
              </a:spcBef>
              <a:spcAft>
                <a:spcPts val="600"/>
              </a:spcAft>
              <a:buClr>
                <a:schemeClr val="accent1"/>
              </a:buClr>
              <a:buFont typeface="Taub Sans" pitchFamily="2"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67" b="1" dirty="0">
                <a:solidFill>
                  <a:srgbClr val="7967AE"/>
                </a:solidFill>
                <a:latin typeface="Taub Sans"/>
                <a:ea typeface="Calibri" panose="020F0502020204030204" pitchFamily="34" charset="0"/>
                <a:cs typeface="Arial"/>
              </a:rPr>
              <a:t>Dependent care flexible spending account</a:t>
            </a:r>
            <a:endParaRPr lang="en-US" sz="1600" dirty="0">
              <a:solidFill>
                <a:srgbClr val="222222"/>
              </a:solidFill>
              <a:latin typeface="Taub Sans"/>
              <a:ea typeface="Calibri" panose="020F0502020204030204" pitchFamily="34" charset="0"/>
              <a:cs typeface="Helvetica"/>
            </a:endParaRPr>
          </a:p>
          <a:p>
            <a:pPr marL="228594" indent="-228594">
              <a:spcBef>
                <a:spcPts val="0"/>
              </a:spcBef>
              <a:spcAft>
                <a:spcPts val="800"/>
              </a:spcAft>
              <a:buFont typeface="Arial" panose="020B0604020202020204" pitchFamily="34" charset="0"/>
              <a:buChar char="•"/>
            </a:pPr>
            <a:r>
              <a:rPr lang="en-US" sz="1467" dirty="0">
                <a:solidFill>
                  <a:srgbClr val="202020"/>
                </a:solidFill>
                <a:latin typeface="Taub Sans"/>
                <a:ea typeface="Calibri" panose="020F0502020204030204" pitchFamily="34" charset="0"/>
                <a:cs typeface="Arial"/>
              </a:rPr>
              <a:t>Generally, similar rules to HC FSA</a:t>
            </a:r>
          </a:p>
          <a:p>
            <a:pPr marL="228594" indent="-228594">
              <a:spcBef>
                <a:spcPts val="0"/>
              </a:spcBef>
              <a:spcAft>
                <a:spcPts val="800"/>
              </a:spcAft>
              <a:buFont typeface="Arial" panose="020B0604020202020204" pitchFamily="34" charset="0"/>
              <a:buChar char="•"/>
            </a:pPr>
            <a:r>
              <a:rPr lang="en-US" sz="1467" dirty="0">
                <a:solidFill>
                  <a:srgbClr val="202020"/>
                </a:solidFill>
                <a:latin typeface="Taub Sans"/>
                <a:ea typeface="Calibri" panose="020F0502020204030204" pitchFamily="34" charset="0"/>
                <a:cs typeface="Arial"/>
              </a:rPr>
              <a:t>Qualifying expenses under DC FSA are limited to those of a qualifying individual (i.e. children under age 13 and individuals who are physically or mentally incapable of self-care</a:t>
            </a:r>
            <a:endParaRPr lang="en-US" sz="1600" dirty="0"/>
          </a:p>
          <a:p>
            <a:pPr marL="228594" indent="-228594">
              <a:spcBef>
                <a:spcPts val="0"/>
              </a:spcBef>
              <a:spcAft>
                <a:spcPts val="800"/>
              </a:spcAft>
              <a:buFont typeface="Arial" panose="020B0604020202020204" pitchFamily="34" charset="0"/>
              <a:buChar char="•"/>
            </a:pPr>
            <a:r>
              <a:rPr lang="en-US" sz="1467" dirty="0">
                <a:solidFill>
                  <a:srgbClr val="202020"/>
                </a:solidFill>
                <a:latin typeface="Taub Sans"/>
                <a:ea typeface="Calibri" panose="020F0502020204030204" pitchFamily="34" charset="0"/>
                <a:cs typeface="Arial"/>
              </a:rPr>
              <a:t>A plan may permit a former participant to seek reimbursement for expenses incurred for the remainder of the plan year under certain circumstances</a:t>
            </a:r>
            <a:endParaRPr lang="en-US" sz="1467" dirty="0">
              <a:solidFill>
                <a:srgbClr val="202020"/>
              </a:solidFill>
              <a:latin typeface="Taub Sans" pitchFamily="2" charset="0"/>
              <a:ea typeface="Calibri" panose="020F0502020204030204" pitchFamily="34" charset="0"/>
              <a:cs typeface="Arial" panose="020B0604020202020204" pitchFamily="34" charset="0"/>
            </a:endParaRPr>
          </a:p>
          <a:p>
            <a:pPr marL="228594" indent="-228594">
              <a:spcBef>
                <a:spcPts val="0"/>
              </a:spcBef>
              <a:spcAft>
                <a:spcPts val="800"/>
              </a:spcAft>
              <a:buFont typeface="Arial" panose="020B0604020202020204" pitchFamily="34" charset="0"/>
              <a:buChar char="•"/>
            </a:pPr>
            <a:endParaRPr lang="en-US" sz="1467" dirty="0">
              <a:solidFill>
                <a:srgbClr val="202020"/>
              </a:solidFill>
              <a:latin typeface="Taub Sans" pitchFamily="2" charset="0"/>
              <a:ea typeface="Calibri" panose="020F0502020204030204" pitchFamily="34" charset="0"/>
              <a:cs typeface="Arial" panose="020B0604020202020204" pitchFamily="34" charset="0"/>
            </a:endParaRPr>
          </a:p>
          <a:p>
            <a:pPr marL="309026" indent="-309026">
              <a:spcBef>
                <a:spcPts val="0"/>
              </a:spcBef>
              <a:spcAft>
                <a:spcPts val="800"/>
              </a:spcAft>
              <a:buClr>
                <a:srgbClr val="7967AE"/>
              </a:buClr>
              <a:buChar char="•"/>
            </a:pPr>
            <a:endParaRPr lang="en-US" sz="1467" dirty="0">
              <a:solidFill>
                <a:srgbClr val="202020"/>
              </a:solidFill>
              <a:latin typeface="Taub Sans" pitchFamily="2" charset="0"/>
              <a:cs typeface="Arial" panose="020B0604020202020204" pitchFamily="34" charset="0"/>
            </a:endParaRPr>
          </a:p>
          <a:p>
            <a:pPr>
              <a:buClr>
                <a:srgbClr val="7967AE"/>
              </a:buClr>
            </a:pPr>
            <a:endParaRPr lang="en-US" sz="1600" dirty="0">
              <a:solidFill>
                <a:srgbClr val="202020"/>
              </a:solidFill>
              <a:latin typeface="Taub Sans"/>
            </a:endParaRPr>
          </a:p>
        </p:txBody>
      </p:sp>
      <p:sp>
        <p:nvSpPr>
          <p:cNvPr id="9" name="Freeform 1">
            <a:extLst>
              <a:ext uri="{FF2B5EF4-FFF2-40B4-BE49-F238E27FC236}">
                <a16:creationId xmlns:a16="http://schemas.microsoft.com/office/drawing/2014/main" id="{54F88BE6-6138-40F0-9301-7F22BA5CCC5D}"/>
              </a:ext>
            </a:extLst>
          </p:cNvPr>
          <p:cNvSpPr>
            <a:spLocks noChangeArrowheads="1"/>
          </p:cNvSpPr>
          <p:nvPr/>
        </p:nvSpPr>
        <p:spPr bwMode="auto">
          <a:xfrm>
            <a:off x="8684942" y="1986192"/>
            <a:ext cx="750605" cy="941891"/>
          </a:xfrm>
          <a:custGeom>
            <a:avLst/>
            <a:gdLst>
              <a:gd name="T0" fmla="*/ 2264 w 2732"/>
              <a:gd name="T1" fmla="*/ 2484 h 3429"/>
              <a:gd name="T2" fmla="*/ 2264 w 2732"/>
              <a:gd name="T3" fmla="*/ 2484 h 3429"/>
              <a:gd name="T4" fmla="*/ 540 w 2732"/>
              <a:gd name="T5" fmla="*/ 2988 h 3429"/>
              <a:gd name="T6" fmla="*/ 9 w 2732"/>
              <a:gd name="T7" fmla="*/ 1604 h 3429"/>
              <a:gd name="T8" fmla="*/ 27 w 2732"/>
              <a:gd name="T9" fmla="*/ 1283 h 3429"/>
              <a:gd name="T10" fmla="*/ 1100 w 2732"/>
              <a:gd name="T11" fmla="*/ 156 h 3429"/>
              <a:gd name="T12" fmla="*/ 2685 w 2732"/>
              <a:gd name="T13" fmla="*/ 1136 h 3429"/>
              <a:gd name="T14" fmla="*/ 2722 w 2732"/>
              <a:gd name="T15" fmla="*/ 1329 h 3429"/>
              <a:gd name="T16" fmla="*/ 2731 w 2732"/>
              <a:gd name="T17" fmla="*/ 1512 h 3429"/>
              <a:gd name="T18" fmla="*/ 2474 w 2732"/>
              <a:gd name="T19" fmla="*/ 2245 h 3429"/>
              <a:gd name="T20" fmla="*/ 2264 w 2732"/>
              <a:gd name="T21" fmla="*/ 2484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2" h="3429">
                <a:moveTo>
                  <a:pt x="2264" y="2484"/>
                </a:moveTo>
                <a:lnTo>
                  <a:pt x="2264" y="2484"/>
                </a:lnTo>
                <a:cubicBezTo>
                  <a:pt x="1796" y="2823"/>
                  <a:pt x="1145" y="3428"/>
                  <a:pt x="540" y="2988"/>
                </a:cubicBezTo>
                <a:cubicBezTo>
                  <a:pt x="100" y="2649"/>
                  <a:pt x="73" y="2080"/>
                  <a:pt x="9" y="1604"/>
                </a:cubicBezTo>
                <a:cubicBezTo>
                  <a:pt x="0" y="1503"/>
                  <a:pt x="9" y="1393"/>
                  <a:pt x="27" y="1283"/>
                </a:cubicBezTo>
                <a:cubicBezTo>
                  <a:pt x="100" y="760"/>
                  <a:pt x="504" y="266"/>
                  <a:pt x="1100" y="156"/>
                </a:cubicBezTo>
                <a:cubicBezTo>
                  <a:pt x="1842" y="0"/>
                  <a:pt x="2484" y="486"/>
                  <a:pt x="2685" y="1136"/>
                </a:cubicBezTo>
                <a:cubicBezTo>
                  <a:pt x="2704" y="1200"/>
                  <a:pt x="2713" y="1265"/>
                  <a:pt x="2722" y="1329"/>
                </a:cubicBezTo>
                <a:cubicBezTo>
                  <a:pt x="2731" y="1393"/>
                  <a:pt x="2731" y="1457"/>
                  <a:pt x="2731" y="1512"/>
                </a:cubicBezTo>
                <a:cubicBezTo>
                  <a:pt x="2731" y="1769"/>
                  <a:pt x="2640" y="2025"/>
                  <a:pt x="2474" y="2245"/>
                </a:cubicBezTo>
                <a:cubicBezTo>
                  <a:pt x="2420" y="2328"/>
                  <a:pt x="2346" y="2410"/>
                  <a:pt x="2264" y="2484"/>
                </a:cubicBezTo>
              </a:path>
            </a:pathLst>
          </a:custGeom>
          <a:solidFill>
            <a:srgbClr val="7A68AE"/>
          </a:solidFill>
          <a:ln>
            <a:noFill/>
          </a:ln>
          <a:effectLst/>
        </p:spPr>
        <p:txBody>
          <a:bodyPr wrap="none" anchor="ctr"/>
          <a:lstStyle/>
          <a:p>
            <a:pPr defTabSz="914354"/>
            <a:endParaRPr lang="en-US" sz="2400" dirty="0">
              <a:solidFill>
                <a:prstClr val="black"/>
              </a:solidFill>
              <a:latin typeface="Taub Sans" pitchFamily="2" charset="0"/>
              <a:ea typeface="Taub Sans" pitchFamily="2" charset="0"/>
              <a:cs typeface="Helvetica"/>
            </a:endParaRPr>
          </a:p>
        </p:txBody>
      </p:sp>
      <p:pic>
        <p:nvPicPr>
          <p:cNvPr id="10" name="Graphic 10" descr="Man with kid">
            <a:extLst>
              <a:ext uri="{FF2B5EF4-FFF2-40B4-BE49-F238E27FC236}">
                <a16:creationId xmlns:a16="http://schemas.microsoft.com/office/drawing/2014/main" id="{F6DA34A0-9C0B-462B-B7C2-CCC19BB125FF}"/>
              </a:ext>
            </a:extLst>
          </p:cNvPr>
          <p:cNvPicPr>
            <a:picLocks noChangeAspect="1"/>
          </p:cNvPicPr>
          <p:nvPr/>
        </p:nvPicPr>
        <p:blipFill>
          <a:blip r:embed="rId5"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94794" y="2139920"/>
            <a:ext cx="530525" cy="530525"/>
          </a:xfrm>
          <a:prstGeom prst="rect">
            <a:avLst/>
          </a:prstGeom>
        </p:spPr>
      </p:pic>
    </p:spTree>
    <p:extLst>
      <p:ext uri="{BB962C8B-B14F-4D97-AF65-F5344CB8AC3E}">
        <p14:creationId xmlns:p14="http://schemas.microsoft.com/office/powerpoint/2010/main" val="355765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3057"/>
            <a:ext cx="9325757" cy="1044692"/>
          </a:xfrm>
        </p:spPr>
        <p:txBody>
          <a:bodyPr>
            <a:noAutofit/>
          </a:bodyPr>
          <a:lstStyle/>
          <a:p>
            <a:r>
              <a:rPr lang="en-US" sz="2400" dirty="0"/>
              <a:t>Consolidated Appropriations Act, 2021: </a:t>
            </a:r>
            <a:r>
              <a:rPr lang="en-US" sz="2400" dirty="0">
                <a:solidFill>
                  <a:schemeClr val="accent1"/>
                </a:solidFill>
              </a:rPr>
              <a:t>Flexible Spending Account Relief</a:t>
            </a:r>
            <a:br>
              <a:rPr lang="en-US" sz="2400" dirty="0">
                <a:solidFill>
                  <a:schemeClr val="accent1"/>
                </a:solidFill>
              </a:rPr>
            </a:br>
            <a:r>
              <a:rPr lang="en-US" sz="2400" dirty="0">
                <a:solidFill>
                  <a:schemeClr val="accent1"/>
                </a:solidFill>
              </a:rPr>
              <a:t>	</a:t>
            </a:r>
            <a:r>
              <a:rPr lang="en-US" sz="2400" b="1" dirty="0">
                <a:solidFill>
                  <a:schemeClr val="accent1"/>
                </a:solidFill>
              </a:rPr>
              <a:t>Limited IRS Relief – Notice 2020-29</a:t>
            </a: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05" y="2096503"/>
            <a:ext cx="397894" cy="397894"/>
          </a:xfrm>
          <a:prstGeom prst="rect">
            <a:avLst/>
          </a:prstGeom>
        </p:spPr>
      </p:pic>
      <p:grpSp>
        <p:nvGrpSpPr>
          <p:cNvPr id="5" name="Group 149">
            <a:extLst>
              <a:ext uri="{FF2B5EF4-FFF2-40B4-BE49-F238E27FC236}">
                <a16:creationId xmlns:a16="http://schemas.microsoft.com/office/drawing/2014/main" id="{357A959E-0D08-49A8-A802-AAF2A8058C1F}"/>
              </a:ext>
            </a:extLst>
          </p:cNvPr>
          <p:cNvGrpSpPr>
            <a:grpSpLocks noChangeAspect="1"/>
          </p:cNvGrpSpPr>
          <p:nvPr/>
        </p:nvGrpSpPr>
        <p:grpSpPr>
          <a:xfrm>
            <a:off x="1158199" y="2849034"/>
            <a:ext cx="1270232" cy="1336467"/>
            <a:chOff x="7346950" y="4041775"/>
            <a:chExt cx="852488" cy="896938"/>
          </a:xfrm>
          <a:solidFill>
            <a:schemeClr val="accent1"/>
          </a:solidFill>
        </p:grpSpPr>
        <p:sp>
          <p:nvSpPr>
            <p:cNvPr id="6" name="Freeform 34">
              <a:extLst>
                <a:ext uri="{FF2B5EF4-FFF2-40B4-BE49-F238E27FC236}">
                  <a16:creationId xmlns:a16="http://schemas.microsoft.com/office/drawing/2014/main" id="{444BB5AA-C9E8-4701-9ED0-E0925DF761ED}"/>
                </a:ext>
              </a:extLst>
            </p:cNvPr>
            <p:cNvSpPr>
              <a:spLocks noChangeArrowheads="1"/>
            </p:cNvSpPr>
            <p:nvPr/>
          </p:nvSpPr>
          <p:spPr bwMode="auto">
            <a:xfrm>
              <a:off x="7346950" y="4287838"/>
              <a:ext cx="457200" cy="650875"/>
            </a:xfrm>
            <a:custGeom>
              <a:avLst/>
              <a:gdLst>
                <a:gd name="T0" fmla="*/ 1270 w 1271"/>
                <a:gd name="T1" fmla="*/ 1807 h 1808"/>
                <a:gd name="T2" fmla="*/ 1270 w 1271"/>
                <a:gd name="T3" fmla="*/ 1807 h 1808"/>
                <a:gd name="T4" fmla="*/ 1050 w 1271"/>
                <a:gd name="T5" fmla="*/ 1807 h 1808"/>
                <a:gd name="T6" fmla="*/ 1050 w 1271"/>
                <a:gd name="T7" fmla="*/ 1173 h 1808"/>
                <a:gd name="T8" fmla="*/ 196 w 1271"/>
                <a:gd name="T9" fmla="*/ 1173 h 1808"/>
                <a:gd name="T10" fmla="*/ 196 w 1271"/>
                <a:gd name="T11" fmla="*/ 1807 h 1808"/>
                <a:gd name="T12" fmla="*/ 0 w 1271"/>
                <a:gd name="T13" fmla="*/ 1807 h 1808"/>
                <a:gd name="T14" fmla="*/ 0 w 1271"/>
                <a:gd name="T15" fmla="*/ 952 h 1808"/>
                <a:gd name="T16" fmla="*/ 1270 w 1271"/>
                <a:gd name="T17" fmla="*/ 952 h 1808"/>
                <a:gd name="T18" fmla="*/ 1270 w 1271"/>
                <a:gd name="T19" fmla="*/ 1807 h 1808"/>
                <a:gd name="T20" fmla="*/ 635 w 1271"/>
                <a:gd name="T21" fmla="*/ 220 h 1808"/>
                <a:gd name="T22" fmla="*/ 635 w 1271"/>
                <a:gd name="T23" fmla="*/ 220 h 1808"/>
                <a:gd name="T24" fmla="*/ 415 w 1271"/>
                <a:gd name="T25" fmla="*/ 415 h 1808"/>
                <a:gd name="T26" fmla="*/ 635 w 1271"/>
                <a:gd name="T27" fmla="*/ 635 h 1808"/>
                <a:gd name="T28" fmla="*/ 830 w 1271"/>
                <a:gd name="T29" fmla="*/ 415 h 1808"/>
                <a:gd name="T30" fmla="*/ 635 w 1271"/>
                <a:gd name="T31" fmla="*/ 220 h 1808"/>
                <a:gd name="T32" fmla="*/ 635 w 1271"/>
                <a:gd name="T33" fmla="*/ 855 h 1808"/>
                <a:gd name="T34" fmla="*/ 635 w 1271"/>
                <a:gd name="T35" fmla="*/ 855 h 1808"/>
                <a:gd name="T36" fmla="*/ 196 w 1271"/>
                <a:gd name="T37" fmla="*/ 415 h 1808"/>
                <a:gd name="T38" fmla="*/ 635 w 1271"/>
                <a:gd name="T39" fmla="*/ 0 h 1808"/>
                <a:gd name="T40" fmla="*/ 1050 w 1271"/>
                <a:gd name="T41" fmla="*/ 415 h 1808"/>
                <a:gd name="T42" fmla="*/ 635 w 1271"/>
                <a:gd name="T43" fmla="*/ 855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1808">
                  <a:moveTo>
                    <a:pt x="1270" y="1807"/>
                  </a:moveTo>
                  <a:lnTo>
                    <a:pt x="1270" y="1807"/>
                  </a:lnTo>
                  <a:cubicBezTo>
                    <a:pt x="1050" y="1807"/>
                    <a:pt x="1050" y="1807"/>
                    <a:pt x="1050" y="1807"/>
                  </a:cubicBezTo>
                  <a:cubicBezTo>
                    <a:pt x="1050" y="1173"/>
                    <a:pt x="1050" y="1173"/>
                    <a:pt x="1050" y="1173"/>
                  </a:cubicBezTo>
                  <a:cubicBezTo>
                    <a:pt x="196" y="1173"/>
                    <a:pt x="196" y="1173"/>
                    <a:pt x="196" y="1173"/>
                  </a:cubicBezTo>
                  <a:cubicBezTo>
                    <a:pt x="196" y="1807"/>
                    <a:pt x="196" y="1807"/>
                    <a:pt x="196" y="1807"/>
                  </a:cubicBezTo>
                  <a:cubicBezTo>
                    <a:pt x="0" y="1807"/>
                    <a:pt x="0" y="1807"/>
                    <a:pt x="0" y="1807"/>
                  </a:cubicBezTo>
                  <a:cubicBezTo>
                    <a:pt x="0" y="952"/>
                    <a:pt x="0" y="952"/>
                    <a:pt x="0" y="952"/>
                  </a:cubicBezTo>
                  <a:cubicBezTo>
                    <a:pt x="1270" y="952"/>
                    <a:pt x="1270" y="952"/>
                    <a:pt x="1270" y="952"/>
                  </a:cubicBezTo>
                  <a:lnTo>
                    <a:pt x="1270" y="1807"/>
                  </a:lnTo>
                  <a:close/>
                  <a:moveTo>
                    <a:pt x="635" y="220"/>
                  </a:moveTo>
                  <a:lnTo>
                    <a:pt x="635" y="220"/>
                  </a:lnTo>
                  <a:cubicBezTo>
                    <a:pt x="513" y="220"/>
                    <a:pt x="415" y="318"/>
                    <a:pt x="415" y="415"/>
                  </a:cubicBezTo>
                  <a:cubicBezTo>
                    <a:pt x="415" y="537"/>
                    <a:pt x="513" y="635"/>
                    <a:pt x="635" y="635"/>
                  </a:cubicBezTo>
                  <a:cubicBezTo>
                    <a:pt x="757" y="635"/>
                    <a:pt x="830" y="537"/>
                    <a:pt x="830" y="415"/>
                  </a:cubicBezTo>
                  <a:cubicBezTo>
                    <a:pt x="830" y="318"/>
                    <a:pt x="757" y="220"/>
                    <a:pt x="635" y="220"/>
                  </a:cubicBezTo>
                  <a:close/>
                  <a:moveTo>
                    <a:pt x="635" y="855"/>
                  </a:moveTo>
                  <a:lnTo>
                    <a:pt x="635" y="855"/>
                  </a:lnTo>
                  <a:cubicBezTo>
                    <a:pt x="391" y="855"/>
                    <a:pt x="196" y="659"/>
                    <a:pt x="196" y="415"/>
                  </a:cubicBezTo>
                  <a:cubicBezTo>
                    <a:pt x="196" y="196"/>
                    <a:pt x="391" y="0"/>
                    <a:pt x="635" y="0"/>
                  </a:cubicBezTo>
                  <a:cubicBezTo>
                    <a:pt x="855" y="0"/>
                    <a:pt x="1050" y="196"/>
                    <a:pt x="1050" y="415"/>
                  </a:cubicBezTo>
                  <a:cubicBezTo>
                    <a:pt x="1050" y="659"/>
                    <a:pt x="855" y="855"/>
                    <a:pt x="635" y="855"/>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 name="Freeform 35">
              <a:extLst>
                <a:ext uri="{FF2B5EF4-FFF2-40B4-BE49-F238E27FC236}">
                  <a16:creationId xmlns:a16="http://schemas.microsoft.com/office/drawing/2014/main" id="{DBD01FB5-334B-4D6D-A10B-0D45C05DB7F2}"/>
                </a:ext>
              </a:extLst>
            </p:cNvPr>
            <p:cNvSpPr>
              <a:spLocks noChangeArrowheads="1"/>
            </p:cNvSpPr>
            <p:nvPr/>
          </p:nvSpPr>
          <p:spPr bwMode="auto">
            <a:xfrm>
              <a:off x="7715250" y="4041775"/>
              <a:ext cx="484188" cy="414338"/>
            </a:xfrm>
            <a:custGeom>
              <a:avLst/>
              <a:gdLst>
                <a:gd name="T0" fmla="*/ 269 w 1344"/>
                <a:gd name="T1" fmla="*/ 464 h 1149"/>
                <a:gd name="T2" fmla="*/ 659 w 1344"/>
                <a:gd name="T3" fmla="*/ 855 h 1149"/>
                <a:gd name="T4" fmla="*/ 1050 w 1344"/>
                <a:gd name="T5" fmla="*/ 464 h 1149"/>
                <a:gd name="T6" fmla="*/ 953 w 1344"/>
                <a:gd name="T7" fmla="*/ 294 h 1149"/>
                <a:gd name="T8" fmla="*/ 659 w 1344"/>
                <a:gd name="T9" fmla="*/ 489 h 1149"/>
                <a:gd name="T10" fmla="*/ 366 w 1344"/>
                <a:gd name="T11" fmla="*/ 294 h 1149"/>
                <a:gd name="T12" fmla="*/ 269 w 1344"/>
                <a:gd name="T13" fmla="*/ 464 h 1149"/>
                <a:gd name="T14" fmla="*/ 659 w 1344"/>
                <a:gd name="T15" fmla="*/ 1148 h 1149"/>
                <a:gd name="T16" fmla="*/ 0 w 1344"/>
                <a:gd name="T17" fmla="*/ 489 h 1149"/>
                <a:gd name="T18" fmla="*/ 317 w 1344"/>
                <a:gd name="T19" fmla="*/ 0 h 1149"/>
                <a:gd name="T20" fmla="*/ 659 w 1344"/>
                <a:gd name="T21" fmla="*/ 244 h 1149"/>
                <a:gd name="T22" fmla="*/ 1025 w 1344"/>
                <a:gd name="T23" fmla="*/ 0 h 1149"/>
                <a:gd name="T24" fmla="*/ 1343 w 1344"/>
                <a:gd name="T25" fmla="*/ 489 h 1149"/>
                <a:gd name="T26" fmla="*/ 659 w 1344"/>
                <a:gd name="T27"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4" h="1149">
                  <a:moveTo>
                    <a:pt x="269" y="464"/>
                  </a:moveTo>
                  <a:lnTo>
                    <a:pt x="659" y="855"/>
                  </a:lnTo>
                  <a:lnTo>
                    <a:pt x="1050" y="464"/>
                  </a:lnTo>
                  <a:lnTo>
                    <a:pt x="953" y="294"/>
                  </a:lnTo>
                  <a:lnTo>
                    <a:pt x="659" y="489"/>
                  </a:lnTo>
                  <a:lnTo>
                    <a:pt x="366" y="294"/>
                  </a:lnTo>
                  <a:lnTo>
                    <a:pt x="269" y="464"/>
                  </a:lnTo>
                  <a:close/>
                  <a:moveTo>
                    <a:pt x="659" y="1148"/>
                  </a:moveTo>
                  <a:lnTo>
                    <a:pt x="0" y="489"/>
                  </a:lnTo>
                  <a:lnTo>
                    <a:pt x="317" y="0"/>
                  </a:lnTo>
                  <a:lnTo>
                    <a:pt x="659" y="244"/>
                  </a:lnTo>
                  <a:lnTo>
                    <a:pt x="1025" y="0"/>
                  </a:lnTo>
                  <a:lnTo>
                    <a:pt x="1343" y="489"/>
                  </a:lnTo>
                  <a:lnTo>
                    <a:pt x="659" y="114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8" name="TextBox 7">
            <a:extLst>
              <a:ext uri="{FF2B5EF4-FFF2-40B4-BE49-F238E27FC236}">
                <a16:creationId xmlns:a16="http://schemas.microsoft.com/office/drawing/2014/main" id="{DE40A22F-FC2B-4315-B399-D42B9CA6309D}"/>
              </a:ext>
            </a:extLst>
          </p:cNvPr>
          <p:cNvSpPr txBox="1"/>
          <p:nvPr/>
        </p:nvSpPr>
        <p:spPr>
          <a:xfrm>
            <a:off x="3881149" y="1869088"/>
            <a:ext cx="7468723" cy="44319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sz="1400" b="1" dirty="0"/>
              <a:t>Limited plan relief:</a:t>
            </a:r>
          </a:p>
          <a:p>
            <a:pPr>
              <a:spcBef>
                <a:spcPts val="600"/>
              </a:spcBef>
            </a:pPr>
            <a:r>
              <a:rPr lang="en-US" sz="1400" dirty="0"/>
              <a:t>A cafeteria plan can permit employees who are eligible for benefits to:</a:t>
            </a:r>
            <a:r>
              <a:rPr lang="en-US" sz="1400" dirty="0">
                <a:solidFill>
                  <a:schemeClr val="tx1"/>
                </a:solidFill>
                <a:highlight>
                  <a:srgbClr val="FFFF00"/>
                </a:highlight>
                <a:latin typeface="Taub Sans"/>
              </a:rPr>
              <a:t> </a:t>
            </a:r>
            <a:endParaRPr lang="en-US" sz="1400" dirty="0">
              <a:solidFill>
                <a:schemeClr val="tx1"/>
              </a:solidFill>
              <a:highlight>
                <a:srgbClr val="FFFF00"/>
              </a:highlight>
            </a:endParaRPr>
          </a:p>
          <a:p>
            <a:pPr marL="628639" lvl="1" indent="-171450">
              <a:spcBef>
                <a:spcPts val="600"/>
              </a:spcBef>
              <a:buFont typeface="Arial"/>
              <a:buChar char="•"/>
            </a:pPr>
            <a:r>
              <a:rPr lang="en-US" sz="1400" dirty="0"/>
              <a:t>Make a new </a:t>
            </a:r>
            <a:r>
              <a:rPr lang="en-US" sz="1400" dirty="0">
                <a:solidFill>
                  <a:schemeClr val="accent1"/>
                </a:solidFill>
              </a:rPr>
              <a:t>prospective</a:t>
            </a:r>
            <a:r>
              <a:rPr lang="en-US" sz="1400" dirty="0"/>
              <a:t> election, if the employee originally declined to elect employer-sponsored health coverage;</a:t>
            </a:r>
          </a:p>
          <a:p>
            <a:pPr marL="628639" lvl="1" indent="-171450">
              <a:spcBef>
                <a:spcPts val="600"/>
              </a:spcBef>
              <a:buFont typeface="Arial"/>
              <a:buChar char="•"/>
            </a:pPr>
            <a:r>
              <a:rPr lang="en-US" sz="1400" dirty="0">
                <a:solidFill>
                  <a:schemeClr val="accent1"/>
                </a:solidFill>
              </a:rPr>
              <a:t>Revoke</a:t>
            </a:r>
            <a:r>
              <a:rPr lang="en-US" sz="1400" dirty="0"/>
              <a:t> an existing election and </a:t>
            </a:r>
            <a:r>
              <a:rPr lang="en-US" sz="1400" dirty="0">
                <a:solidFill>
                  <a:schemeClr val="accent1"/>
                </a:solidFill>
              </a:rPr>
              <a:t>make a new prospective election </a:t>
            </a:r>
            <a:r>
              <a:rPr lang="en-US" sz="1400" dirty="0"/>
              <a:t>to enroll in different employer- sponsored health coverage sponsored by the same employer; and</a:t>
            </a:r>
          </a:p>
          <a:p>
            <a:pPr marL="628639" lvl="1" indent="-171450">
              <a:spcBef>
                <a:spcPts val="600"/>
              </a:spcBef>
              <a:buFont typeface="Arial"/>
              <a:buChar char="•"/>
            </a:pPr>
            <a:r>
              <a:rPr lang="en-US" sz="1400" dirty="0">
                <a:solidFill>
                  <a:schemeClr val="accent1"/>
                </a:solidFill>
              </a:rPr>
              <a:t>Revoke</a:t>
            </a:r>
            <a:r>
              <a:rPr lang="en-US" sz="1400" dirty="0"/>
              <a:t> an existing election provided the </a:t>
            </a:r>
            <a:r>
              <a:rPr lang="en-US" sz="1400" dirty="0">
                <a:solidFill>
                  <a:schemeClr val="accent1"/>
                </a:solidFill>
              </a:rPr>
              <a:t>employee attests in writing </a:t>
            </a:r>
            <a:r>
              <a:rPr lang="en-US" sz="1400" dirty="0"/>
              <a:t>that the employee has or will immediately enroll in other health coverage.</a:t>
            </a:r>
          </a:p>
          <a:p>
            <a:pPr marL="628639" lvl="1" indent="-171450">
              <a:spcBef>
                <a:spcPts val="600"/>
              </a:spcBef>
              <a:buFont typeface="Arial"/>
              <a:buChar char="•"/>
            </a:pPr>
            <a:r>
              <a:rPr lang="en-US" sz="1400" dirty="0"/>
              <a:t>For FSA, </a:t>
            </a:r>
            <a:r>
              <a:rPr lang="en-US" sz="1400" dirty="0">
                <a:solidFill>
                  <a:schemeClr val="accent1"/>
                </a:solidFill>
              </a:rPr>
              <a:t>revoke</a:t>
            </a:r>
            <a:r>
              <a:rPr lang="en-US" sz="1400" dirty="0"/>
              <a:t> an election, make a </a:t>
            </a:r>
            <a:r>
              <a:rPr lang="en-US" sz="1400" dirty="0">
                <a:solidFill>
                  <a:schemeClr val="accent1"/>
                </a:solidFill>
              </a:rPr>
              <a:t>new election</a:t>
            </a:r>
            <a:r>
              <a:rPr lang="en-US" sz="1400" dirty="0"/>
              <a:t>, or </a:t>
            </a:r>
            <a:r>
              <a:rPr lang="en-US" sz="1400" dirty="0">
                <a:solidFill>
                  <a:schemeClr val="accent1"/>
                </a:solidFill>
              </a:rPr>
              <a:t>increase or decrease </a:t>
            </a:r>
            <a:r>
              <a:rPr lang="en-US" sz="1400" dirty="0"/>
              <a:t>an existing election with respect to both health care and dependent care FSAs. </a:t>
            </a:r>
          </a:p>
          <a:p>
            <a:pPr marL="628639" lvl="1" indent="-171450">
              <a:spcBef>
                <a:spcPts val="600"/>
              </a:spcBef>
              <a:buFont typeface="Arial"/>
              <a:buChar char="•"/>
            </a:pPr>
            <a:r>
              <a:rPr lang="en-US" sz="1400" dirty="0">
                <a:solidFill>
                  <a:schemeClr val="tx1"/>
                </a:solidFill>
                <a:latin typeface="Taub Sans"/>
              </a:rPr>
              <a:t>Unused amounts in either type of FSA at the end of a grace period occurring in 2020 could be used for permissible expenses incurred during 2020</a:t>
            </a:r>
            <a:endParaRPr lang="en-US" sz="1400" dirty="0">
              <a:solidFill>
                <a:schemeClr val="tx1"/>
              </a:solidFill>
            </a:endParaRPr>
          </a:p>
          <a:p>
            <a:pPr>
              <a:spcBef>
                <a:spcPts val="600"/>
              </a:spcBef>
            </a:pPr>
            <a:r>
              <a:rPr lang="en-US" sz="1400" b="1" dirty="0">
                <a:latin typeface="Taub Sans"/>
              </a:rPr>
              <a:t>Requirements of plan:</a:t>
            </a:r>
            <a:endParaRPr lang="en-US" sz="1400" b="1" dirty="0"/>
          </a:p>
          <a:p>
            <a:pPr marL="171450" indent="-171450">
              <a:spcBef>
                <a:spcPts val="600"/>
              </a:spcBef>
              <a:buFont typeface="Arial"/>
              <a:buChar char="•"/>
            </a:pPr>
            <a:r>
              <a:rPr lang="en-US" sz="1400" dirty="0">
                <a:solidFill>
                  <a:schemeClr val="tx1"/>
                </a:solidFill>
                <a:latin typeface="Taub Sans"/>
              </a:rPr>
              <a:t>Prospective elections only</a:t>
            </a:r>
            <a:endParaRPr lang="en-US" sz="1400" dirty="0">
              <a:solidFill>
                <a:schemeClr val="tx1"/>
              </a:solidFill>
            </a:endParaRPr>
          </a:p>
          <a:p>
            <a:pPr marL="171450" indent="-171450">
              <a:spcBef>
                <a:spcPts val="600"/>
              </a:spcBef>
              <a:buFont typeface="Arial"/>
              <a:buChar char="•"/>
            </a:pPr>
            <a:r>
              <a:rPr lang="en-US" sz="1400" dirty="0">
                <a:solidFill>
                  <a:schemeClr val="tx1"/>
                </a:solidFill>
                <a:latin typeface="Taub Sans"/>
              </a:rPr>
              <a:t>Plan amendment required no later than December 31, 2021 provided plan operated in accordance with adopted change</a:t>
            </a:r>
          </a:p>
          <a:p>
            <a:pPr marL="171450" indent="-171450">
              <a:spcBef>
                <a:spcPts val="600"/>
              </a:spcBef>
              <a:buFont typeface="Arial"/>
              <a:buChar char="•"/>
            </a:pPr>
            <a:r>
              <a:rPr lang="en-US" sz="1400" dirty="0">
                <a:solidFill>
                  <a:schemeClr val="tx1"/>
                </a:solidFill>
                <a:latin typeface="Taub Sans"/>
              </a:rPr>
              <a:t>Relief was available only through </a:t>
            </a:r>
            <a:r>
              <a:rPr lang="en-US" sz="1400" b="1" dirty="0">
                <a:solidFill>
                  <a:schemeClr val="tx1"/>
                </a:solidFill>
                <a:latin typeface="Taub Sans"/>
              </a:rPr>
              <a:t>December 31, 2020</a:t>
            </a:r>
          </a:p>
        </p:txBody>
      </p:sp>
    </p:spTree>
    <p:extLst>
      <p:ext uri="{BB962C8B-B14F-4D97-AF65-F5344CB8AC3E}">
        <p14:creationId xmlns:p14="http://schemas.microsoft.com/office/powerpoint/2010/main" val="248330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D9CA-DEDF-054F-9134-E9164F72FAE3}"/>
              </a:ext>
            </a:extLst>
          </p:cNvPr>
          <p:cNvSpPr>
            <a:spLocks noGrp="1"/>
          </p:cNvSpPr>
          <p:nvPr>
            <p:ph type="title"/>
          </p:nvPr>
        </p:nvSpPr>
        <p:spPr/>
        <p:txBody>
          <a:bodyPr>
            <a:normAutofit/>
          </a:bodyPr>
          <a:lstStyle/>
          <a:p>
            <a:br>
              <a:rPr lang="en-US" sz="3600" dirty="0">
                <a:solidFill>
                  <a:schemeClr val="accent1"/>
                </a:solidFill>
              </a:rPr>
            </a:br>
            <a:r>
              <a:rPr lang="en-US" sz="2400" dirty="0">
                <a:solidFill>
                  <a:schemeClr val="accent1"/>
                </a:solidFill>
              </a:rPr>
              <a:t>	</a:t>
            </a:r>
            <a:endParaRPr lang="en-US" dirty="0">
              <a:solidFill>
                <a:schemeClr val="accent1"/>
              </a:solidFill>
            </a:endParaRPr>
          </a:p>
        </p:txBody>
      </p:sp>
      <p:sp>
        <p:nvSpPr>
          <p:cNvPr id="5" name="Content Placeholder 4">
            <a:extLst>
              <a:ext uri="{FF2B5EF4-FFF2-40B4-BE49-F238E27FC236}">
                <a16:creationId xmlns:a16="http://schemas.microsoft.com/office/drawing/2014/main" id="{CB500F8F-7635-4D5B-B270-BA7EA810037B}"/>
              </a:ext>
            </a:extLst>
          </p:cNvPr>
          <p:cNvSpPr txBox="1">
            <a:spLocks/>
          </p:cNvSpPr>
          <p:nvPr/>
        </p:nvSpPr>
        <p:spPr>
          <a:xfrm>
            <a:off x="784250" y="3172625"/>
            <a:ext cx="4933300" cy="2699008"/>
          </a:xfrm>
          <a:prstGeom prst="rect">
            <a:avLst/>
          </a:prstGeom>
        </p:spPr>
        <p:txBody>
          <a:bodyPr vert="horz" wrap="square" lIns="0" tIns="0" rIns="0" bIns="0" rtlCol="0" anchor="t">
            <a:noAutofit/>
          </a:bodyPr>
          <a:lstStyle>
            <a:lvl1pPr marL="0" indent="0" algn="l" defTabSz="685800" rtl="0" eaLnBrk="1" latinLnBrk="0" hangingPunct="1">
              <a:lnSpc>
                <a:spcPct val="100000"/>
              </a:lnSpc>
              <a:spcBef>
                <a:spcPts val="60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342900" indent="-1143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b="0" kern="1200">
                <a:solidFill>
                  <a:schemeClr val="tx1"/>
                </a:solidFill>
                <a:latin typeface="+mn-lt"/>
                <a:ea typeface="+mn-ea"/>
                <a:cs typeface="+mn-cs"/>
              </a:defRPr>
            </a:lvl4pPr>
            <a:lvl5pPr marL="457200" indent="-114300" algn="l" defTabSz="685800" rtl="0" eaLnBrk="1" latinLnBrk="0" hangingPunct="1">
              <a:lnSpc>
                <a:spcPct val="100000"/>
              </a:lnSpc>
              <a:spcBef>
                <a:spcPts val="0"/>
              </a:spcBef>
              <a:spcAft>
                <a:spcPts val="600"/>
              </a:spcAft>
              <a:buClr>
                <a:schemeClr val="accent1"/>
              </a:buClr>
              <a:buFont typeface="Taub Sans" pitchFamily="2"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b="1" dirty="0">
                <a:solidFill>
                  <a:srgbClr val="27318B"/>
                </a:solidFill>
                <a:ea typeface="Calibri" panose="020F0502020204030204" pitchFamily="34" charset="0"/>
                <a:cs typeface="Arial"/>
              </a:rPr>
              <a:t>Health care flexible spending account</a:t>
            </a:r>
            <a:endParaRPr lang="en-US" sz="1400" b="1" dirty="0">
              <a:solidFill>
                <a:srgbClr val="27318B"/>
              </a:solidFill>
              <a:latin typeface="Taub Sans" pitchFamily="2" charset="0"/>
              <a:ea typeface="Calibri" panose="020F0502020204030204" pitchFamily="34" charset="0"/>
              <a:cs typeface="Arial" panose="020B0604020202020204" pitchFamily="34" charset="0"/>
            </a:endParaRPr>
          </a:p>
          <a:p>
            <a:pPr marL="231775" indent="-231775">
              <a:spcBef>
                <a:spcPts val="0"/>
              </a:spcBef>
              <a:spcAft>
                <a:spcPts val="600"/>
              </a:spcAft>
              <a:buFont typeface="Arial" panose="020B0604020202020204" pitchFamily="34" charset="0"/>
              <a:buChar char="•"/>
            </a:pPr>
            <a:r>
              <a:rPr lang="en-US" sz="1400" dirty="0">
                <a:solidFill>
                  <a:srgbClr val="202020"/>
                </a:solidFill>
                <a:cs typeface="Arial"/>
              </a:rPr>
              <a:t>Carryover remaining balance into following year (2020 and 2021) </a:t>
            </a:r>
            <a:endParaRPr lang="en-US" sz="1400" dirty="0"/>
          </a:p>
          <a:p>
            <a:pPr marL="231775" indent="-231775">
              <a:spcBef>
                <a:spcPts val="0"/>
              </a:spcBef>
              <a:spcAft>
                <a:spcPts val="600"/>
              </a:spcAft>
              <a:buFont typeface="Arial" panose="020B0604020202020204" pitchFamily="34" charset="0"/>
              <a:buChar char="•"/>
            </a:pPr>
            <a:r>
              <a:rPr lang="en-US" sz="1400" dirty="0">
                <a:solidFill>
                  <a:srgbClr val="202020"/>
                </a:solidFill>
                <a:ea typeface="Calibri" panose="020F0502020204030204" pitchFamily="34" charset="0"/>
                <a:cs typeface="Arial"/>
              </a:rPr>
              <a:t>Extend Grace Periods for plan years ending in 2020 and 2021 to up to 12 months</a:t>
            </a:r>
            <a:endParaRPr lang="en-US" sz="1400" dirty="0">
              <a:solidFill>
                <a:srgbClr val="202020"/>
              </a:solidFill>
              <a:latin typeface="Taub Sans" pitchFamily="2" charset="0"/>
              <a:ea typeface="Calibri" panose="020F0502020204030204" pitchFamily="34" charset="0"/>
              <a:cs typeface="Arial" panose="020B0604020202020204" pitchFamily="34" charset="0"/>
            </a:endParaRPr>
          </a:p>
          <a:p>
            <a:pPr marL="231775" indent="-231775">
              <a:spcBef>
                <a:spcPts val="0"/>
              </a:spcBef>
              <a:spcAft>
                <a:spcPts val="600"/>
              </a:spcAft>
              <a:buFont typeface="Arial" panose="020B0604020202020204" pitchFamily="34" charset="0"/>
              <a:buChar char="•"/>
            </a:pPr>
            <a:r>
              <a:rPr lang="en-US" sz="1400" dirty="0">
                <a:solidFill>
                  <a:srgbClr val="202020"/>
                </a:solidFill>
                <a:ea typeface="Calibri" panose="020F0502020204030204" pitchFamily="34" charset="0"/>
                <a:cs typeface="Arial"/>
              </a:rPr>
              <a:t>Employees who terminate participation during 2020 or 2021 may spend unspent balances through the end of plan year</a:t>
            </a:r>
            <a:endParaRPr lang="en-US" sz="1400" dirty="0">
              <a:solidFill>
                <a:srgbClr val="202020"/>
              </a:solidFill>
              <a:latin typeface="Taub Sans" pitchFamily="2" charset="0"/>
              <a:ea typeface="Calibri" panose="020F0502020204030204" pitchFamily="34" charset="0"/>
              <a:cs typeface="Arial" panose="020B0604020202020204" pitchFamily="34" charset="0"/>
            </a:endParaRPr>
          </a:p>
          <a:p>
            <a:pPr marL="231775" indent="-231775">
              <a:spcBef>
                <a:spcPts val="0"/>
              </a:spcBef>
              <a:spcAft>
                <a:spcPts val="600"/>
              </a:spcAft>
              <a:buFont typeface="Arial" panose="020B0604020202020204" pitchFamily="34" charset="0"/>
              <a:buChar char="•"/>
            </a:pPr>
            <a:r>
              <a:rPr lang="en-US" sz="1400" dirty="0">
                <a:solidFill>
                  <a:srgbClr val="202020"/>
                </a:solidFill>
                <a:ea typeface="Calibri" panose="020F0502020204030204" pitchFamily="34" charset="0"/>
                <a:cs typeface="Arial"/>
              </a:rPr>
              <a:t>Prospective election changes during 2021 without regard to change of status requirements</a:t>
            </a:r>
            <a:endParaRPr lang="en-US" sz="1400" dirty="0">
              <a:solidFill>
                <a:srgbClr val="202020"/>
              </a:solidFill>
              <a:latin typeface="Taub Sans" pitchFamily="2" charset="0"/>
              <a:ea typeface="Calibri" panose="020F0502020204030204" pitchFamily="34" charset="0"/>
              <a:cs typeface="Arial" panose="020B0604020202020204" pitchFamily="34" charset="0"/>
            </a:endParaRPr>
          </a:p>
          <a:p>
            <a:pPr>
              <a:spcBef>
                <a:spcPts val="0"/>
              </a:spcBef>
              <a:spcAft>
                <a:spcPts val="600"/>
              </a:spcAft>
            </a:pPr>
            <a:r>
              <a:rPr lang="en-US" sz="1400" b="1" dirty="0">
                <a:solidFill>
                  <a:srgbClr val="202020"/>
                </a:solidFill>
                <a:ea typeface="Calibri" panose="020F0502020204030204" pitchFamily="34" charset="0"/>
                <a:cs typeface="Arial"/>
              </a:rPr>
              <a:t>Note:  </a:t>
            </a:r>
            <a:r>
              <a:rPr lang="en-US" sz="1400" dirty="0">
                <a:solidFill>
                  <a:srgbClr val="202020"/>
                </a:solidFill>
                <a:ea typeface="Calibri" panose="020F0502020204030204" pitchFamily="34" charset="0"/>
                <a:cs typeface="Arial"/>
              </a:rPr>
              <a:t>Some changes may impact participant's eligibility for HSA contributions.</a:t>
            </a:r>
            <a:endParaRPr lang="en-US" sz="1400" dirty="0">
              <a:solidFill>
                <a:srgbClr val="202020"/>
              </a:solidFill>
              <a:latin typeface="Taub Sans" pitchFamily="2" charset="0"/>
              <a:ea typeface="Calibri" panose="020F0502020204030204" pitchFamily="34" charset="0"/>
              <a:cs typeface="Arial" panose="020B0604020202020204" pitchFamily="34" charset="0"/>
            </a:endParaRPr>
          </a:p>
        </p:txBody>
      </p:sp>
      <p:sp>
        <p:nvSpPr>
          <p:cNvPr id="6" name="Freeform 18">
            <a:extLst>
              <a:ext uri="{FF2B5EF4-FFF2-40B4-BE49-F238E27FC236}">
                <a16:creationId xmlns:a16="http://schemas.microsoft.com/office/drawing/2014/main" id="{D26F4C83-C147-44AA-ACED-94FE80271532}"/>
              </a:ext>
            </a:extLst>
          </p:cNvPr>
          <p:cNvSpPr>
            <a:spLocks noChangeArrowheads="1"/>
          </p:cNvSpPr>
          <p:nvPr/>
        </p:nvSpPr>
        <p:spPr bwMode="auto">
          <a:xfrm>
            <a:off x="2425051" y="2039076"/>
            <a:ext cx="797927" cy="852785"/>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rgbClr val="27318B"/>
          </a:solidFill>
          <a:ln>
            <a:noFill/>
          </a:ln>
          <a:effectLst/>
        </p:spPr>
        <p:txBody>
          <a:bodyPr wrap="none" anchor="ctr"/>
          <a:lstStyle/>
          <a:p>
            <a:pPr defTabSz="914354"/>
            <a:endParaRPr lang="en-US" sz="2400" dirty="0">
              <a:solidFill>
                <a:prstClr val="black"/>
              </a:solidFill>
              <a:latin typeface="Taub Sans" pitchFamily="2" charset="0"/>
              <a:ea typeface="Taub Sans" pitchFamily="2" charset="0"/>
              <a:cs typeface="Helvetica"/>
            </a:endParaRPr>
          </a:p>
        </p:txBody>
      </p:sp>
      <p:pic>
        <p:nvPicPr>
          <p:cNvPr id="7" name="Graphic 12" descr="Stethoscope">
            <a:extLst>
              <a:ext uri="{FF2B5EF4-FFF2-40B4-BE49-F238E27FC236}">
                <a16:creationId xmlns:a16="http://schemas.microsoft.com/office/drawing/2014/main" id="{EE5B16E9-5595-425B-A26B-B66797167D60}"/>
              </a:ext>
            </a:extLst>
          </p:cNvPr>
          <p:cNvPicPr>
            <a:picLocks noChangeAspect="1"/>
          </p:cNvPicPr>
          <p:nvPr/>
        </p:nvPicPr>
        <p:blipFill>
          <a:blip r:embed="rId3"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7990" y="2201248"/>
            <a:ext cx="530525" cy="530525"/>
          </a:xfrm>
          <a:prstGeom prst="rect">
            <a:avLst/>
          </a:prstGeom>
        </p:spPr>
      </p:pic>
      <p:sp>
        <p:nvSpPr>
          <p:cNvPr id="8" name="Content Placeholder 4">
            <a:extLst>
              <a:ext uri="{FF2B5EF4-FFF2-40B4-BE49-F238E27FC236}">
                <a16:creationId xmlns:a16="http://schemas.microsoft.com/office/drawing/2014/main" id="{5FA9E761-7FC6-4446-BAC2-B4F183C7094A}"/>
              </a:ext>
            </a:extLst>
          </p:cNvPr>
          <p:cNvSpPr txBox="1">
            <a:spLocks/>
          </p:cNvSpPr>
          <p:nvPr/>
        </p:nvSpPr>
        <p:spPr>
          <a:xfrm>
            <a:off x="6867866" y="3172625"/>
            <a:ext cx="4476889" cy="2699008"/>
          </a:xfrm>
          <a:prstGeom prst="rect">
            <a:avLst/>
          </a:prstGeom>
        </p:spPr>
        <p:txBody>
          <a:bodyPr vert="horz" wrap="square" lIns="0" tIns="0" rIns="0" bIns="0" rtlCol="0" anchor="t">
            <a:noAutofit/>
          </a:bodyPr>
          <a:lstStyle>
            <a:lvl1pPr marL="0" indent="0" algn="l" defTabSz="685800" rtl="0" eaLnBrk="1" latinLnBrk="0" hangingPunct="1">
              <a:lnSpc>
                <a:spcPct val="100000"/>
              </a:lnSpc>
              <a:spcBef>
                <a:spcPts val="60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342900" indent="-1143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b="0" kern="1200">
                <a:solidFill>
                  <a:schemeClr val="tx1"/>
                </a:solidFill>
                <a:latin typeface="+mn-lt"/>
                <a:ea typeface="+mn-ea"/>
                <a:cs typeface="+mn-cs"/>
              </a:defRPr>
            </a:lvl4pPr>
            <a:lvl5pPr marL="457200" indent="-114300" algn="l" defTabSz="685800" rtl="0" eaLnBrk="1" latinLnBrk="0" hangingPunct="1">
              <a:lnSpc>
                <a:spcPct val="100000"/>
              </a:lnSpc>
              <a:spcBef>
                <a:spcPts val="0"/>
              </a:spcBef>
              <a:spcAft>
                <a:spcPts val="600"/>
              </a:spcAft>
              <a:buClr>
                <a:schemeClr val="accent1"/>
              </a:buClr>
              <a:buFont typeface="Taub Sans" pitchFamily="2"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b="1" dirty="0">
                <a:solidFill>
                  <a:srgbClr val="7967AE"/>
                </a:solidFill>
                <a:ea typeface="Calibri" panose="020F0502020204030204" pitchFamily="34" charset="0"/>
                <a:cs typeface="Arial"/>
              </a:rPr>
              <a:t>Dependent care flexible spending account</a:t>
            </a:r>
            <a:endParaRPr lang="en-US" sz="1400" dirty="0">
              <a:solidFill>
                <a:srgbClr val="222222"/>
              </a:solidFill>
              <a:ea typeface="Calibri" panose="020F0502020204030204" pitchFamily="34" charset="0"/>
              <a:cs typeface="Helvetica"/>
            </a:endParaRPr>
          </a:p>
          <a:p>
            <a:pPr marL="231775" indent="-231775">
              <a:spcBef>
                <a:spcPts val="0"/>
              </a:spcBef>
              <a:spcAft>
                <a:spcPts val="600"/>
              </a:spcAft>
              <a:buFont typeface="Arial,Sans-Serif" panose="020B0604020202020204" pitchFamily="34" charset="0"/>
              <a:buChar char="•"/>
            </a:pPr>
            <a:r>
              <a:rPr lang="en-US" sz="1400" dirty="0">
                <a:solidFill>
                  <a:srgbClr val="202020"/>
                </a:solidFill>
                <a:ea typeface="Calibri" panose="020F0502020204030204" pitchFamily="34" charset="0"/>
                <a:cs typeface="Arial"/>
              </a:rPr>
              <a:t>Carryover remaining balance into following year (2020 and 2021) </a:t>
            </a:r>
            <a:endParaRPr lang="en-US" sz="1400" dirty="0">
              <a:ea typeface="+mn-lt"/>
              <a:cs typeface="+mn-lt"/>
            </a:endParaRPr>
          </a:p>
          <a:p>
            <a:pPr marL="231775" indent="-231775">
              <a:spcBef>
                <a:spcPts val="0"/>
              </a:spcBef>
              <a:spcAft>
                <a:spcPts val="600"/>
              </a:spcAft>
              <a:buFont typeface="Arial,Sans-Serif" panose="020B0604020202020204" pitchFamily="34" charset="0"/>
              <a:buChar char="•"/>
            </a:pPr>
            <a:r>
              <a:rPr lang="en-US" sz="1400" dirty="0">
                <a:solidFill>
                  <a:srgbClr val="202020"/>
                </a:solidFill>
                <a:ea typeface="Calibri" panose="020F0502020204030204" pitchFamily="34" charset="0"/>
                <a:cs typeface="Arial"/>
              </a:rPr>
              <a:t>Extend Grace Periods for plan years ending in 2020 and 2021 to up to 12 months</a:t>
            </a:r>
            <a:endParaRPr lang="en-US" sz="1400" dirty="0">
              <a:ea typeface="+mn-lt"/>
              <a:cs typeface="+mn-lt"/>
            </a:endParaRPr>
          </a:p>
          <a:p>
            <a:pPr marL="231775" indent="-231775">
              <a:spcBef>
                <a:spcPts val="0"/>
              </a:spcBef>
              <a:spcAft>
                <a:spcPts val="600"/>
              </a:spcAft>
              <a:buFont typeface="Arial,Sans-Serif" panose="020B0604020202020204" pitchFamily="34" charset="0"/>
              <a:buChar char="•"/>
            </a:pPr>
            <a:r>
              <a:rPr lang="en-US" sz="1400" dirty="0">
                <a:solidFill>
                  <a:srgbClr val="202020"/>
                </a:solidFill>
                <a:ea typeface="Calibri" panose="020F0502020204030204" pitchFamily="34" charset="0"/>
                <a:cs typeface="Arial"/>
              </a:rPr>
              <a:t>Extension of age limit for qualifying children from 13 to 14</a:t>
            </a:r>
          </a:p>
          <a:p>
            <a:pPr marL="231775" indent="-231775">
              <a:spcBef>
                <a:spcPts val="0"/>
              </a:spcBef>
              <a:spcAft>
                <a:spcPts val="600"/>
              </a:spcAft>
              <a:buFont typeface="Arial,Sans-Serif" panose="020B0604020202020204" pitchFamily="34" charset="0"/>
              <a:buChar char="•"/>
            </a:pPr>
            <a:r>
              <a:rPr lang="en-US" sz="1400" dirty="0">
                <a:solidFill>
                  <a:srgbClr val="202020"/>
                </a:solidFill>
                <a:ea typeface="Calibri" panose="020F0502020204030204" pitchFamily="34" charset="0"/>
                <a:cs typeface="Arial"/>
              </a:rPr>
              <a:t>Prospective election changes during 2021 without regard to change of status requirements</a:t>
            </a:r>
            <a:endParaRPr lang="en-US" sz="1400" dirty="0">
              <a:ea typeface="+mn-lt"/>
              <a:cs typeface="+mn-lt"/>
            </a:endParaRPr>
          </a:p>
          <a:p>
            <a:pPr marL="228594" indent="-228594">
              <a:spcBef>
                <a:spcPts val="0"/>
              </a:spcBef>
              <a:spcAft>
                <a:spcPts val="800"/>
              </a:spcAft>
              <a:buFont typeface="Arial" panose="020B0604020202020204" pitchFamily="34" charset="0"/>
              <a:buChar char="•"/>
            </a:pPr>
            <a:endParaRPr lang="en-US" sz="1467" dirty="0">
              <a:solidFill>
                <a:srgbClr val="202020"/>
              </a:solidFill>
              <a:latin typeface="Taub Sans" pitchFamily="2" charset="0"/>
              <a:ea typeface="Calibri" panose="020F0502020204030204" pitchFamily="34" charset="0"/>
              <a:cs typeface="Arial" panose="020B0604020202020204" pitchFamily="34" charset="0"/>
            </a:endParaRPr>
          </a:p>
          <a:p>
            <a:pPr marL="309026" indent="-309026">
              <a:spcBef>
                <a:spcPts val="0"/>
              </a:spcBef>
              <a:spcAft>
                <a:spcPts val="800"/>
              </a:spcAft>
              <a:buClr>
                <a:srgbClr val="7967AE"/>
              </a:buClr>
              <a:buChar char="•"/>
            </a:pPr>
            <a:endParaRPr lang="en-US" sz="1467" dirty="0">
              <a:solidFill>
                <a:srgbClr val="202020"/>
              </a:solidFill>
              <a:latin typeface="Taub Sans" pitchFamily="2" charset="0"/>
              <a:cs typeface="Arial" panose="020B0604020202020204" pitchFamily="34" charset="0"/>
            </a:endParaRPr>
          </a:p>
          <a:p>
            <a:pPr>
              <a:buClr>
                <a:srgbClr val="7967AE"/>
              </a:buClr>
            </a:pPr>
            <a:endParaRPr lang="en-US" sz="1600" dirty="0">
              <a:solidFill>
                <a:srgbClr val="202020"/>
              </a:solidFill>
              <a:latin typeface="Taub Sans"/>
            </a:endParaRPr>
          </a:p>
        </p:txBody>
      </p:sp>
      <p:sp>
        <p:nvSpPr>
          <p:cNvPr id="9" name="Freeform 1">
            <a:extLst>
              <a:ext uri="{FF2B5EF4-FFF2-40B4-BE49-F238E27FC236}">
                <a16:creationId xmlns:a16="http://schemas.microsoft.com/office/drawing/2014/main" id="{54F88BE6-6138-40F0-9301-7F22BA5CCC5D}"/>
              </a:ext>
            </a:extLst>
          </p:cNvPr>
          <p:cNvSpPr>
            <a:spLocks noChangeArrowheads="1"/>
          </p:cNvSpPr>
          <p:nvPr/>
        </p:nvSpPr>
        <p:spPr bwMode="auto">
          <a:xfrm>
            <a:off x="8684942" y="1986192"/>
            <a:ext cx="750605" cy="941891"/>
          </a:xfrm>
          <a:custGeom>
            <a:avLst/>
            <a:gdLst>
              <a:gd name="T0" fmla="*/ 2264 w 2732"/>
              <a:gd name="T1" fmla="*/ 2484 h 3429"/>
              <a:gd name="T2" fmla="*/ 2264 w 2732"/>
              <a:gd name="T3" fmla="*/ 2484 h 3429"/>
              <a:gd name="T4" fmla="*/ 540 w 2732"/>
              <a:gd name="T5" fmla="*/ 2988 h 3429"/>
              <a:gd name="T6" fmla="*/ 9 w 2732"/>
              <a:gd name="T7" fmla="*/ 1604 h 3429"/>
              <a:gd name="T8" fmla="*/ 27 w 2732"/>
              <a:gd name="T9" fmla="*/ 1283 h 3429"/>
              <a:gd name="T10" fmla="*/ 1100 w 2732"/>
              <a:gd name="T11" fmla="*/ 156 h 3429"/>
              <a:gd name="T12" fmla="*/ 2685 w 2732"/>
              <a:gd name="T13" fmla="*/ 1136 h 3429"/>
              <a:gd name="T14" fmla="*/ 2722 w 2732"/>
              <a:gd name="T15" fmla="*/ 1329 h 3429"/>
              <a:gd name="T16" fmla="*/ 2731 w 2732"/>
              <a:gd name="T17" fmla="*/ 1512 h 3429"/>
              <a:gd name="T18" fmla="*/ 2474 w 2732"/>
              <a:gd name="T19" fmla="*/ 2245 h 3429"/>
              <a:gd name="T20" fmla="*/ 2264 w 2732"/>
              <a:gd name="T21" fmla="*/ 2484 h 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2" h="3429">
                <a:moveTo>
                  <a:pt x="2264" y="2484"/>
                </a:moveTo>
                <a:lnTo>
                  <a:pt x="2264" y="2484"/>
                </a:lnTo>
                <a:cubicBezTo>
                  <a:pt x="1796" y="2823"/>
                  <a:pt x="1145" y="3428"/>
                  <a:pt x="540" y="2988"/>
                </a:cubicBezTo>
                <a:cubicBezTo>
                  <a:pt x="100" y="2649"/>
                  <a:pt x="73" y="2080"/>
                  <a:pt x="9" y="1604"/>
                </a:cubicBezTo>
                <a:cubicBezTo>
                  <a:pt x="0" y="1503"/>
                  <a:pt x="9" y="1393"/>
                  <a:pt x="27" y="1283"/>
                </a:cubicBezTo>
                <a:cubicBezTo>
                  <a:pt x="100" y="760"/>
                  <a:pt x="504" y="266"/>
                  <a:pt x="1100" y="156"/>
                </a:cubicBezTo>
                <a:cubicBezTo>
                  <a:pt x="1842" y="0"/>
                  <a:pt x="2484" y="486"/>
                  <a:pt x="2685" y="1136"/>
                </a:cubicBezTo>
                <a:cubicBezTo>
                  <a:pt x="2704" y="1200"/>
                  <a:pt x="2713" y="1265"/>
                  <a:pt x="2722" y="1329"/>
                </a:cubicBezTo>
                <a:cubicBezTo>
                  <a:pt x="2731" y="1393"/>
                  <a:pt x="2731" y="1457"/>
                  <a:pt x="2731" y="1512"/>
                </a:cubicBezTo>
                <a:cubicBezTo>
                  <a:pt x="2731" y="1769"/>
                  <a:pt x="2640" y="2025"/>
                  <a:pt x="2474" y="2245"/>
                </a:cubicBezTo>
                <a:cubicBezTo>
                  <a:pt x="2420" y="2328"/>
                  <a:pt x="2346" y="2410"/>
                  <a:pt x="2264" y="2484"/>
                </a:cubicBezTo>
              </a:path>
            </a:pathLst>
          </a:custGeom>
          <a:solidFill>
            <a:srgbClr val="7A68AE"/>
          </a:solidFill>
          <a:ln>
            <a:noFill/>
          </a:ln>
          <a:effectLst/>
        </p:spPr>
        <p:txBody>
          <a:bodyPr wrap="none" anchor="ctr"/>
          <a:lstStyle/>
          <a:p>
            <a:pPr defTabSz="914354"/>
            <a:endParaRPr lang="en-US" sz="2400" dirty="0">
              <a:solidFill>
                <a:prstClr val="black"/>
              </a:solidFill>
              <a:latin typeface="Taub Sans" pitchFamily="2" charset="0"/>
              <a:ea typeface="Taub Sans" pitchFamily="2" charset="0"/>
              <a:cs typeface="Helvetica"/>
            </a:endParaRPr>
          </a:p>
        </p:txBody>
      </p:sp>
      <p:pic>
        <p:nvPicPr>
          <p:cNvPr id="10" name="Graphic 10" descr="Man with kid">
            <a:extLst>
              <a:ext uri="{FF2B5EF4-FFF2-40B4-BE49-F238E27FC236}">
                <a16:creationId xmlns:a16="http://schemas.microsoft.com/office/drawing/2014/main" id="{F6DA34A0-9C0B-462B-B7C2-CCC19BB125FF}"/>
              </a:ext>
            </a:extLst>
          </p:cNvPr>
          <p:cNvPicPr>
            <a:picLocks noChangeAspect="1"/>
          </p:cNvPicPr>
          <p:nvPr/>
        </p:nvPicPr>
        <p:blipFill>
          <a:blip r:embed="rId5"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94794" y="2139920"/>
            <a:ext cx="530525" cy="530525"/>
          </a:xfrm>
          <a:prstGeom prst="rect">
            <a:avLst/>
          </a:prstGeom>
        </p:spPr>
      </p:pic>
      <p:sp>
        <p:nvSpPr>
          <p:cNvPr id="11" name="Title 1">
            <a:extLst>
              <a:ext uri="{FF2B5EF4-FFF2-40B4-BE49-F238E27FC236}">
                <a16:creationId xmlns:a16="http://schemas.microsoft.com/office/drawing/2014/main" id="{92AFEE3D-5E05-49DD-8B3D-65A3EC246BF5}"/>
              </a:ext>
            </a:extLst>
          </p:cNvPr>
          <p:cNvSpPr txBox="1">
            <a:spLocks/>
          </p:cNvSpPr>
          <p:nvPr/>
        </p:nvSpPr>
        <p:spPr>
          <a:xfrm>
            <a:off x="192452" y="450611"/>
            <a:ext cx="9704070" cy="1044692"/>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00" b="0" i="0" kern="1200">
                <a:solidFill>
                  <a:srgbClr val="D0271D"/>
                </a:solidFill>
                <a:latin typeface="Taub Sans" pitchFamily="2" charset="0"/>
                <a:ea typeface="Taub Sans" pitchFamily="2" charset="0"/>
                <a:cs typeface="+mj-cs"/>
              </a:defRPr>
            </a:lvl1pPr>
          </a:lstStyle>
          <a:p>
            <a:r>
              <a:rPr lang="en-US" sz="2400" dirty="0"/>
              <a:t>Consolidated Appropriations Act, 2021: </a:t>
            </a:r>
            <a:r>
              <a:rPr lang="en-US" sz="2400" dirty="0">
                <a:solidFill>
                  <a:schemeClr val="accent1"/>
                </a:solidFill>
              </a:rPr>
              <a:t>Flexible Spending  and Dependent Care Account Relief</a:t>
            </a:r>
            <a:br>
              <a:rPr lang="en-US" sz="2400" dirty="0">
                <a:solidFill>
                  <a:schemeClr val="accent1"/>
                </a:solidFill>
              </a:rPr>
            </a:br>
            <a:r>
              <a:rPr lang="en-US" sz="2400" dirty="0">
                <a:solidFill>
                  <a:schemeClr val="accent1"/>
                </a:solidFill>
              </a:rPr>
              <a:t>	</a:t>
            </a:r>
            <a:endParaRPr lang="en-US" sz="2400" b="1" dirty="0">
              <a:solidFill>
                <a:schemeClr val="accent1"/>
              </a:solidFill>
            </a:endParaRPr>
          </a:p>
        </p:txBody>
      </p:sp>
    </p:spTree>
    <p:extLst>
      <p:ext uri="{BB962C8B-B14F-4D97-AF65-F5344CB8AC3E}">
        <p14:creationId xmlns:p14="http://schemas.microsoft.com/office/powerpoint/2010/main" val="385347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accent1"/>
                </a:solidFill>
              </a:rPr>
              <a:t>Notice 2021-15</a:t>
            </a:r>
            <a:br>
              <a:rPr lang="en-US" sz="2400" b="1" dirty="0">
                <a:solidFill>
                  <a:schemeClr val="accent1"/>
                </a:solidFill>
              </a:rPr>
            </a:br>
            <a:r>
              <a:rPr lang="en-US" sz="2400" b="1" dirty="0">
                <a:solidFill>
                  <a:schemeClr val="accent1"/>
                </a:solidFill>
              </a:rPr>
              <a:t>	</a:t>
            </a:r>
            <a:r>
              <a:rPr lang="en-US" sz="2400" dirty="0">
                <a:solidFill>
                  <a:schemeClr val="accent1"/>
                </a:solidFill>
              </a:rPr>
              <a:t>CAA Guidance</a:t>
            </a:r>
            <a:br>
              <a:rPr lang="en-US" sz="2400" dirty="0">
                <a:solidFill>
                  <a:schemeClr val="accent1"/>
                </a:solidFill>
              </a:rPr>
            </a:br>
            <a:r>
              <a:rPr lang="en-US" sz="2400" dirty="0">
                <a:solidFill>
                  <a:schemeClr val="accent1"/>
                </a:solidFill>
              </a:rPr>
              <a:t>	Extension of Notice 2020-29</a:t>
            </a:r>
            <a:endParaRPr lang="en-US" sz="2400" b="1" dirty="0">
              <a:solidFill>
                <a:schemeClr val="accent1"/>
              </a:solidFill>
            </a:endParaRP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05" y="2096503"/>
            <a:ext cx="397894" cy="397894"/>
          </a:xfrm>
          <a:prstGeom prst="rect">
            <a:avLst/>
          </a:prstGeom>
        </p:spPr>
      </p:pic>
      <p:grpSp>
        <p:nvGrpSpPr>
          <p:cNvPr id="5" name="Group 149">
            <a:extLst>
              <a:ext uri="{FF2B5EF4-FFF2-40B4-BE49-F238E27FC236}">
                <a16:creationId xmlns:a16="http://schemas.microsoft.com/office/drawing/2014/main" id="{357A959E-0D08-49A8-A802-AAF2A8058C1F}"/>
              </a:ext>
            </a:extLst>
          </p:cNvPr>
          <p:cNvGrpSpPr>
            <a:grpSpLocks noChangeAspect="1"/>
          </p:cNvGrpSpPr>
          <p:nvPr/>
        </p:nvGrpSpPr>
        <p:grpSpPr>
          <a:xfrm>
            <a:off x="1158199" y="2849034"/>
            <a:ext cx="1270232" cy="1336467"/>
            <a:chOff x="7346950" y="4041775"/>
            <a:chExt cx="852488" cy="896938"/>
          </a:xfrm>
          <a:solidFill>
            <a:schemeClr val="accent1"/>
          </a:solidFill>
        </p:grpSpPr>
        <p:sp>
          <p:nvSpPr>
            <p:cNvPr id="6" name="Freeform 34">
              <a:extLst>
                <a:ext uri="{FF2B5EF4-FFF2-40B4-BE49-F238E27FC236}">
                  <a16:creationId xmlns:a16="http://schemas.microsoft.com/office/drawing/2014/main" id="{444BB5AA-C9E8-4701-9ED0-E0925DF761ED}"/>
                </a:ext>
              </a:extLst>
            </p:cNvPr>
            <p:cNvSpPr>
              <a:spLocks noChangeArrowheads="1"/>
            </p:cNvSpPr>
            <p:nvPr/>
          </p:nvSpPr>
          <p:spPr bwMode="auto">
            <a:xfrm>
              <a:off x="7346950" y="4287838"/>
              <a:ext cx="457200" cy="650875"/>
            </a:xfrm>
            <a:custGeom>
              <a:avLst/>
              <a:gdLst>
                <a:gd name="T0" fmla="*/ 1270 w 1271"/>
                <a:gd name="T1" fmla="*/ 1807 h 1808"/>
                <a:gd name="T2" fmla="*/ 1270 w 1271"/>
                <a:gd name="T3" fmla="*/ 1807 h 1808"/>
                <a:gd name="T4" fmla="*/ 1050 w 1271"/>
                <a:gd name="T5" fmla="*/ 1807 h 1808"/>
                <a:gd name="T6" fmla="*/ 1050 w 1271"/>
                <a:gd name="T7" fmla="*/ 1173 h 1808"/>
                <a:gd name="T8" fmla="*/ 196 w 1271"/>
                <a:gd name="T9" fmla="*/ 1173 h 1808"/>
                <a:gd name="T10" fmla="*/ 196 w 1271"/>
                <a:gd name="T11" fmla="*/ 1807 h 1808"/>
                <a:gd name="T12" fmla="*/ 0 w 1271"/>
                <a:gd name="T13" fmla="*/ 1807 h 1808"/>
                <a:gd name="T14" fmla="*/ 0 w 1271"/>
                <a:gd name="T15" fmla="*/ 952 h 1808"/>
                <a:gd name="T16" fmla="*/ 1270 w 1271"/>
                <a:gd name="T17" fmla="*/ 952 h 1808"/>
                <a:gd name="T18" fmla="*/ 1270 w 1271"/>
                <a:gd name="T19" fmla="*/ 1807 h 1808"/>
                <a:gd name="T20" fmla="*/ 635 w 1271"/>
                <a:gd name="T21" fmla="*/ 220 h 1808"/>
                <a:gd name="T22" fmla="*/ 635 w 1271"/>
                <a:gd name="T23" fmla="*/ 220 h 1808"/>
                <a:gd name="T24" fmla="*/ 415 w 1271"/>
                <a:gd name="T25" fmla="*/ 415 h 1808"/>
                <a:gd name="T26" fmla="*/ 635 w 1271"/>
                <a:gd name="T27" fmla="*/ 635 h 1808"/>
                <a:gd name="T28" fmla="*/ 830 w 1271"/>
                <a:gd name="T29" fmla="*/ 415 h 1808"/>
                <a:gd name="T30" fmla="*/ 635 w 1271"/>
                <a:gd name="T31" fmla="*/ 220 h 1808"/>
                <a:gd name="T32" fmla="*/ 635 w 1271"/>
                <a:gd name="T33" fmla="*/ 855 h 1808"/>
                <a:gd name="T34" fmla="*/ 635 w 1271"/>
                <a:gd name="T35" fmla="*/ 855 h 1808"/>
                <a:gd name="T36" fmla="*/ 196 w 1271"/>
                <a:gd name="T37" fmla="*/ 415 h 1808"/>
                <a:gd name="T38" fmla="*/ 635 w 1271"/>
                <a:gd name="T39" fmla="*/ 0 h 1808"/>
                <a:gd name="T40" fmla="*/ 1050 w 1271"/>
                <a:gd name="T41" fmla="*/ 415 h 1808"/>
                <a:gd name="T42" fmla="*/ 635 w 1271"/>
                <a:gd name="T43" fmla="*/ 855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1808">
                  <a:moveTo>
                    <a:pt x="1270" y="1807"/>
                  </a:moveTo>
                  <a:lnTo>
                    <a:pt x="1270" y="1807"/>
                  </a:lnTo>
                  <a:cubicBezTo>
                    <a:pt x="1050" y="1807"/>
                    <a:pt x="1050" y="1807"/>
                    <a:pt x="1050" y="1807"/>
                  </a:cubicBezTo>
                  <a:cubicBezTo>
                    <a:pt x="1050" y="1173"/>
                    <a:pt x="1050" y="1173"/>
                    <a:pt x="1050" y="1173"/>
                  </a:cubicBezTo>
                  <a:cubicBezTo>
                    <a:pt x="196" y="1173"/>
                    <a:pt x="196" y="1173"/>
                    <a:pt x="196" y="1173"/>
                  </a:cubicBezTo>
                  <a:cubicBezTo>
                    <a:pt x="196" y="1807"/>
                    <a:pt x="196" y="1807"/>
                    <a:pt x="196" y="1807"/>
                  </a:cubicBezTo>
                  <a:cubicBezTo>
                    <a:pt x="0" y="1807"/>
                    <a:pt x="0" y="1807"/>
                    <a:pt x="0" y="1807"/>
                  </a:cubicBezTo>
                  <a:cubicBezTo>
                    <a:pt x="0" y="952"/>
                    <a:pt x="0" y="952"/>
                    <a:pt x="0" y="952"/>
                  </a:cubicBezTo>
                  <a:cubicBezTo>
                    <a:pt x="1270" y="952"/>
                    <a:pt x="1270" y="952"/>
                    <a:pt x="1270" y="952"/>
                  </a:cubicBezTo>
                  <a:lnTo>
                    <a:pt x="1270" y="1807"/>
                  </a:lnTo>
                  <a:close/>
                  <a:moveTo>
                    <a:pt x="635" y="220"/>
                  </a:moveTo>
                  <a:lnTo>
                    <a:pt x="635" y="220"/>
                  </a:lnTo>
                  <a:cubicBezTo>
                    <a:pt x="513" y="220"/>
                    <a:pt x="415" y="318"/>
                    <a:pt x="415" y="415"/>
                  </a:cubicBezTo>
                  <a:cubicBezTo>
                    <a:pt x="415" y="537"/>
                    <a:pt x="513" y="635"/>
                    <a:pt x="635" y="635"/>
                  </a:cubicBezTo>
                  <a:cubicBezTo>
                    <a:pt x="757" y="635"/>
                    <a:pt x="830" y="537"/>
                    <a:pt x="830" y="415"/>
                  </a:cubicBezTo>
                  <a:cubicBezTo>
                    <a:pt x="830" y="318"/>
                    <a:pt x="757" y="220"/>
                    <a:pt x="635" y="220"/>
                  </a:cubicBezTo>
                  <a:close/>
                  <a:moveTo>
                    <a:pt x="635" y="855"/>
                  </a:moveTo>
                  <a:lnTo>
                    <a:pt x="635" y="855"/>
                  </a:lnTo>
                  <a:cubicBezTo>
                    <a:pt x="391" y="855"/>
                    <a:pt x="196" y="659"/>
                    <a:pt x="196" y="415"/>
                  </a:cubicBezTo>
                  <a:cubicBezTo>
                    <a:pt x="196" y="196"/>
                    <a:pt x="391" y="0"/>
                    <a:pt x="635" y="0"/>
                  </a:cubicBezTo>
                  <a:cubicBezTo>
                    <a:pt x="855" y="0"/>
                    <a:pt x="1050" y="196"/>
                    <a:pt x="1050" y="415"/>
                  </a:cubicBezTo>
                  <a:cubicBezTo>
                    <a:pt x="1050" y="659"/>
                    <a:pt x="855" y="855"/>
                    <a:pt x="635" y="855"/>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 name="Freeform 35">
              <a:extLst>
                <a:ext uri="{FF2B5EF4-FFF2-40B4-BE49-F238E27FC236}">
                  <a16:creationId xmlns:a16="http://schemas.microsoft.com/office/drawing/2014/main" id="{DBD01FB5-334B-4D6D-A10B-0D45C05DB7F2}"/>
                </a:ext>
              </a:extLst>
            </p:cNvPr>
            <p:cNvSpPr>
              <a:spLocks noChangeArrowheads="1"/>
            </p:cNvSpPr>
            <p:nvPr/>
          </p:nvSpPr>
          <p:spPr bwMode="auto">
            <a:xfrm>
              <a:off x="7715250" y="4041775"/>
              <a:ext cx="484188" cy="414338"/>
            </a:xfrm>
            <a:custGeom>
              <a:avLst/>
              <a:gdLst>
                <a:gd name="T0" fmla="*/ 269 w 1344"/>
                <a:gd name="T1" fmla="*/ 464 h 1149"/>
                <a:gd name="T2" fmla="*/ 659 w 1344"/>
                <a:gd name="T3" fmla="*/ 855 h 1149"/>
                <a:gd name="T4" fmla="*/ 1050 w 1344"/>
                <a:gd name="T5" fmla="*/ 464 h 1149"/>
                <a:gd name="T6" fmla="*/ 953 w 1344"/>
                <a:gd name="T7" fmla="*/ 294 h 1149"/>
                <a:gd name="T8" fmla="*/ 659 w 1344"/>
                <a:gd name="T9" fmla="*/ 489 h 1149"/>
                <a:gd name="T10" fmla="*/ 366 w 1344"/>
                <a:gd name="T11" fmla="*/ 294 h 1149"/>
                <a:gd name="T12" fmla="*/ 269 w 1344"/>
                <a:gd name="T13" fmla="*/ 464 h 1149"/>
                <a:gd name="T14" fmla="*/ 659 w 1344"/>
                <a:gd name="T15" fmla="*/ 1148 h 1149"/>
                <a:gd name="T16" fmla="*/ 0 w 1344"/>
                <a:gd name="T17" fmla="*/ 489 h 1149"/>
                <a:gd name="T18" fmla="*/ 317 w 1344"/>
                <a:gd name="T19" fmla="*/ 0 h 1149"/>
                <a:gd name="T20" fmla="*/ 659 w 1344"/>
                <a:gd name="T21" fmla="*/ 244 h 1149"/>
                <a:gd name="T22" fmla="*/ 1025 w 1344"/>
                <a:gd name="T23" fmla="*/ 0 h 1149"/>
                <a:gd name="T24" fmla="*/ 1343 w 1344"/>
                <a:gd name="T25" fmla="*/ 489 h 1149"/>
                <a:gd name="T26" fmla="*/ 659 w 1344"/>
                <a:gd name="T27"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4" h="1149">
                  <a:moveTo>
                    <a:pt x="269" y="464"/>
                  </a:moveTo>
                  <a:lnTo>
                    <a:pt x="659" y="855"/>
                  </a:lnTo>
                  <a:lnTo>
                    <a:pt x="1050" y="464"/>
                  </a:lnTo>
                  <a:lnTo>
                    <a:pt x="953" y="294"/>
                  </a:lnTo>
                  <a:lnTo>
                    <a:pt x="659" y="489"/>
                  </a:lnTo>
                  <a:lnTo>
                    <a:pt x="366" y="294"/>
                  </a:lnTo>
                  <a:lnTo>
                    <a:pt x="269" y="464"/>
                  </a:lnTo>
                  <a:close/>
                  <a:moveTo>
                    <a:pt x="659" y="1148"/>
                  </a:moveTo>
                  <a:lnTo>
                    <a:pt x="0" y="489"/>
                  </a:lnTo>
                  <a:lnTo>
                    <a:pt x="317" y="0"/>
                  </a:lnTo>
                  <a:lnTo>
                    <a:pt x="659" y="244"/>
                  </a:lnTo>
                  <a:lnTo>
                    <a:pt x="1025" y="0"/>
                  </a:lnTo>
                  <a:lnTo>
                    <a:pt x="1343" y="489"/>
                  </a:lnTo>
                  <a:lnTo>
                    <a:pt x="659" y="114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8" name="TextBox 7">
            <a:extLst>
              <a:ext uri="{FF2B5EF4-FFF2-40B4-BE49-F238E27FC236}">
                <a16:creationId xmlns:a16="http://schemas.microsoft.com/office/drawing/2014/main" id="{DE40A22F-FC2B-4315-B399-D42B9CA6309D}"/>
              </a:ext>
            </a:extLst>
          </p:cNvPr>
          <p:cNvSpPr txBox="1"/>
          <p:nvPr/>
        </p:nvSpPr>
        <p:spPr>
          <a:xfrm>
            <a:off x="2693048" y="2327066"/>
            <a:ext cx="8738647" cy="343170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sz="1400" b="1" kern="1200" dirty="0">
                <a:latin typeface="+mj-lt"/>
                <a:ea typeface="+mj-ea"/>
                <a:cs typeface="+mj-cs"/>
              </a:rPr>
              <a:t>Extremely Generous Guidance</a:t>
            </a:r>
          </a:p>
          <a:p>
            <a:pPr>
              <a:spcBef>
                <a:spcPts val="600"/>
              </a:spcBef>
            </a:pPr>
            <a:r>
              <a:rPr lang="en-US" sz="1400" b="1" kern="1200" dirty="0">
                <a:latin typeface="+mj-lt"/>
                <a:ea typeface="+mj-ea"/>
                <a:cs typeface="+mj-cs"/>
              </a:rPr>
              <a:t>Flexible Spending Account Guidance:</a:t>
            </a:r>
          </a:p>
          <a:p>
            <a:pPr marL="285750" indent="-285750">
              <a:spcBef>
                <a:spcPts val="600"/>
              </a:spcBef>
              <a:buFont typeface="Arial" panose="020B0604020202020204" pitchFamily="34" charset="0"/>
              <a:buChar char="•"/>
            </a:pPr>
            <a:r>
              <a:rPr lang="en-US" sz="1400" dirty="0">
                <a:latin typeface="+mj-lt"/>
                <a:ea typeface="+mj-ea"/>
                <a:cs typeface="+mj-cs"/>
              </a:rPr>
              <a:t>FSA Carryovers/Extended Grace Periods/Mutually Exclusive</a:t>
            </a:r>
          </a:p>
          <a:p>
            <a:pPr marL="285750" indent="-285750">
              <a:spcBef>
                <a:spcPts val="600"/>
              </a:spcBef>
              <a:buFont typeface="Arial" panose="020B0604020202020204" pitchFamily="34" charset="0"/>
              <a:buChar char="•"/>
            </a:pPr>
            <a:r>
              <a:rPr lang="en-US" sz="1400" dirty="0">
                <a:latin typeface="+mj-lt"/>
                <a:ea typeface="+mj-ea"/>
                <a:cs typeface="+mj-cs"/>
              </a:rPr>
              <a:t>HSA Coordination</a:t>
            </a:r>
          </a:p>
          <a:p>
            <a:pPr marL="285750" indent="-285750">
              <a:spcBef>
                <a:spcPts val="600"/>
              </a:spcBef>
              <a:buFont typeface="Arial" panose="020B0604020202020204" pitchFamily="34" charset="0"/>
              <a:buChar char="•"/>
            </a:pPr>
            <a:r>
              <a:rPr lang="en-US" sz="1400" dirty="0">
                <a:latin typeface="+mj-lt"/>
                <a:ea typeface="+mj-ea"/>
                <a:cs typeface="+mj-cs"/>
              </a:rPr>
              <a:t>Post Termination Health FSA access</a:t>
            </a:r>
          </a:p>
          <a:p>
            <a:pPr marL="285750" indent="-285750">
              <a:spcBef>
                <a:spcPts val="600"/>
              </a:spcBef>
              <a:buFont typeface="Arial" panose="020B0604020202020204" pitchFamily="34" charset="0"/>
              <a:buChar char="•"/>
            </a:pPr>
            <a:r>
              <a:rPr lang="en-US" sz="1400" dirty="0">
                <a:latin typeface="+mj-lt"/>
                <a:ea typeface="+mj-ea"/>
                <a:cs typeface="+mj-cs"/>
              </a:rPr>
              <a:t>Plan Amendments</a:t>
            </a:r>
          </a:p>
          <a:p>
            <a:pPr marL="285750" indent="-285750">
              <a:spcBef>
                <a:spcPts val="600"/>
              </a:spcBef>
              <a:buFont typeface="Arial" panose="020B0604020202020204" pitchFamily="34" charset="0"/>
              <a:buChar char="•"/>
            </a:pPr>
            <a:r>
              <a:rPr lang="en-US" sz="1400" dirty="0">
                <a:latin typeface="+mj-lt"/>
                <a:ea typeface="+mj-ea"/>
                <a:cs typeface="+mj-cs"/>
              </a:rPr>
              <a:t>FSA Elections</a:t>
            </a:r>
            <a:endParaRPr lang="en-US" sz="1400" dirty="0"/>
          </a:p>
          <a:p>
            <a:pPr>
              <a:spcBef>
                <a:spcPts val="600"/>
              </a:spcBef>
            </a:pPr>
            <a:r>
              <a:rPr lang="en-US" sz="1400" b="1" dirty="0">
                <a:latin typeface="Taub Sans"/>
              </a:rPr>
              <a:t>Extension of Mid-Year Election Relief for Medical, Dental &amp; Vision Coverage:</a:t>
            </a:r>
            <a:endParaRPr lang="en-US" sz="1400" b="1" dirty="0"/>
          </a:p>
          <a:p>
            <a:pPr marL="171450" indent="-171450">
              <a:spcBef>
                <a:spcPts val="600"/>
              </a:spcBef>
              <a:buFont typeface="Arial"/>
              <a:buChar char="•"/>
            </a:pPr>
            <a:r>
              <a:rPr lang="en-US" sz="1400" dirty="0">
                <a:latin typeface="Taub Sans"/>
              </a:rPr>
              <a:t>Prospective elections only</a:t>
            </a:r>
          </a:p>
          <a:p>
            <a:pPr marL="171450" indent="-171450">
              <a:spcBef>
                <a:spcPts val="600"/>
              </a:spcBef>
              <a:buFont typeface="Arial"/>
              <a:buChar char="•"/>
            </a:pPr>
            <a:r>
              <a:rPr lang="en-US" sz="1400" dirty="0">
                <a:latin typeface="Taub Sans"/>
              </a:rPr>
              <a:t>Same conditions apply to revoke existing coverage, required attestation in writing</a:t>
            </a:r>
            <a:endParaRPr lang="en-US" sz="1400" dirty="0"/>
          </a:p>
          <a:p>
            <a:pPr marL="171450" indent="-171450">
              <a:spcBef>
                <a:spcPts val="600"/>
              </a:spcBef>
              <a:buFont typeface="Arial"/>
              <a:buChar char="•"/>
            </a:pPr>
            <a:r>
              <a:rPr lang="en-US" sz="1400" dirty="0">
                <a:latin typeface="Taub Sans"/>
              </a:rPr>
              <a:t>Plan amendment required later provided plan operated in accordance with adopted change</a:t>
            </a:r>
          </a:p>
          <a:p>
            <a:pPr marL="171450" indent="-171450">
              <a:spcBef>
                <a:spcPts val="600"/>
              </a:spcBef>
              <a:buFont typeface="Arial"/>
              <a:buChar char="•"/>
            </a:pPr>
            <a:endParaRPr lang="en-US" sz="1400" dirty="0">
              <a:latin typeface="Taub Sans"/>
            </a:endParaRPr>
          </a:p>
        </p:txBody>
      </p:sp>
    </p:spTree>
    <p:extLst>
      <p:ext uri="{BB962C8B-B14F-4D97-AF65-F5344CB8AC3E}">
        <p14:creationId xmlns:p14="http://schemas.microsoft.com/office/powerpoint/2010/main" val="148404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CDEF-61E6-8441-ADA8-D9709592D1B6}"/>
              </a:ext>
            </a:extLst>
          </p:cNvPr>
          <p:cNvSpPr>
            <a:spLocks noGrp="1"/>
          </p:cNvSpPr>
          <p:nvPr>
            <p:ph type="title"/>
          </p:nvPr>
        </p:nvSpPr>
        <p:spPr/>
        <p:txBody>
          <a:bodyPr>
            <a:normAutofit fontScale="90000"/>
          </a:bodyPr>
          <a:lstStyle/>
          <a:p>
            <a:r>
              <a:rPr lang="en-US" sz="3600" dirty="0">
                <a:solidFill>
                  <a:schemeClr val="accent1"/>
                </a:solidFill>
              </a:rPr>
              <a:t>Consolidated Appropriations Act, 2021</a:t>
            </a:r>
            <a:br>
              <a:rPr lang="en-US" sz="3600" dirty="0">
                <a:solidFill>
                  <a:schemeClr val="accent1"/>
                </a:solidFill>
              </a:rPr>
            </a:br>
            <a:r>
              <a:rPr lang="en-US" sz="3600" dirty="0">
                <a:solidFill>
                  <a:schemeClr val="accent1"/>
                </a:solidFill>
              </a:rPr>
              <a:t>	Employer Student Loan Repayment - Extended</a:t>
            </a:r>
          </a:p>
        </p:txBody>
      </p:sp>
      <p:pic>
        <p:nvPicPr>
          <p:cNvPr id="12" name="Graphic 11">
            <a:extLst>
              <a:ext uri="{FF2B5EF4-FFF2-40B4-BE49-F238E27FC236}">
                <a16:creationId xmlns:a16="http://schemas.microsoft.com/office/drawing/2014/main" id="{F1D6EA20-50E7-4883-8427-2B657A015A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8105" y="1898617"/>
            <a:ext cx="747449" cy="747449"/>
          </a:xfrm>
          <a:prstGeom prst="rect">
            <a:avLst/>
          </a:prstGeom>
        </p:spPr>
      </p:pic>
      <p:pic>
        <p:nvPicPr>
          <p:cNvPr id="13" name="Graphic 12">
            <a:extLst>
              <a:ext uri="{FF2B5EF4-FFF2-40B4-BE49-F238E27FC236}">
                <a16:creationId xmlns:a16="http://schemas.microsoft.com/office/drawing/2014/main" id="{230F1B7A-7947-421A-BB61-04E59A3A51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15644" y="1970135"/>
            <a:ext cx="668396" cy="668396"/>
          </a:xfrm>
          <a:prstGeom prst="rect">
            <a:avLst/>
          </a:prstGeom>
        </p:spPr>
      </p:pic>
      <p:pic>
        <p:nvPicPr>
          <p:cNvPr id="14" name="Graphic 13">
            <a:extLst>
              <a:ext uri="{FF2B5EF4-FFF2-40B4-BE49-F238E27FC236}">
                <a16:creationId xmlns:a16="http://schemas.microsoft.com/office/drawing/2014/main" id="{F1CA5BF9-315A-43AB-BFC2-539B89E07E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68657" y="1898617"/>
            <a:ext cx="668396" cy="668396"/>
          </a:xfrm>
          <a:prstGeom prst="rect">
            <a:avLst/>
          </a:prstGeom>
        </p:spPr>
      </p:pic>
      <p:sp>
        <p:nvSpPr>
          <p:cNvPr id="15" name="Rectangle 14">
            <a:extLst>
              <a:ext uri="{FF2B5EF4-FFF2-40B4-BE49-F238E27FC236}">
                <a16:creationId xmlns:a16="http://schemas.microsoft.com/office/drawing/2014/main" id="{C1A75F88-B5A7-45DC-8C96-454840422088}"/>
              </a:ext>
            </a:extLst>
          </p:cNvPr>
          <p:cNvSpPr/>
          <p:nvPr/>
        </p:nvSpPr>
        <p:spPr>
          <a:xfrm>
            <a:off x="804421" y="2726942"/>
            <a:ext cx="2956874" cy="3177793"/>
          </a:xfrm>
          <a:prstGeom prst="rect">
            <a:avLst/>
          </a:prstGeom>
        </p:spPr>
        <p:txBody>
          <a:bodyPr wrap="square">
            <a:spAutoFit/>
          </a:bodyPr>
          <a:lstStyle/>
          <a:p>
            <a:r>
              <a:rPr lang="en-US" b="1" dirty="0"/>
              <a:t>Qualified Educational Assistance</a:t>
            </a:r>
          </a:p>
          <a:p>
            <a:pPr marL="171450" indent="-171450">
              <a:buChar char="•"/>
            </a:pPr>
            <a:r>
              <a:rPr lang="en-US" dirty="0"/>
              <a:t>Under Section 127 of the IRC</a:t>
            </a:r>
          </a:p>
          <a:p>
            <a:pPr marL="171450" indent="-171450">
              <a:buChar char="•"/>
            </a:pPr>
            <a:r>
              <a:rPr lang="en-US" dirty="0"/>
              <a:t>Qualified educational expenses related to the employee, including:</a:t>
            </a:r>
          </a:p>
          <a:p>
            <a:pPr marL="287335" lvl="1" indent="-171450">
              <a:spcAft>
                <a:spcPts val="100"/>
              </a:spcAft>
              <a:buFont typeface="Taub Sans" pitchFamily="2" charset="0"/>
              <a:buChar char="−"/>
            </a:pPr>
            <a:r>
              <a:rPr lang="en-US" dirty="0"/>
              <a:t>Tuition</a:t>
            </a:r>
          </a:p>
          <a:p>
            <a:pPr marL="287335" lvl="1" indent="-171450">
              <a:spcAft>
                <a:spcPts val="100"/>
              </a:spcAft>
              <a:buFont typeface="Taub Sans" pitchFamily="2" charset="0"/>
              <a:buChar char="−"/>
            </a:pPr>
            <a:r>
              <a:rPr lang="en-US" dirty="0"/>
              <a:t>Fees</a:t>
            </a:r>
          </a:p>
          <a:p>
            <a:pPr marL="287335" lvl="1" indent="-171450">
              <a:spcAft>
                <a:spcPts val="100"/>
              </a:spcAft>
              <a:buFont typeface="Taub Sans" pitchFamily="2" charset="0"/>
              <a:buChar char="−"/>
            </a:pPr>
            <a:r>
              <a:rPr lang="en-US" dirty="0"/>
              <a:t>Books</a:t>
            </a:r>
          </a:p>
          <a:p>
            <a:pPr>
              <a:spcAft>
                <a:spcPts val="100"/>
              </a:spcAft>
            </a:pPr>
            <a:r>
              <a:rPr lang="en-US" dirty="0"/>
              <a:t>But not a student loan</a:t>
            </a:r>
          </a:p>
        </p:txBody>
      </p:sp>
      <p:sp>
        <p:nvSpPr>
          <p:cNvPr id="16" name="Rectangle 15">
            <a:extLst>
              <a:ext uri="{FF2B5EF4-FFF2-40B4-BE49-F238E27FC236}">
                <a16:creationId xmlns:a16="http://schemas.microsoft.com/office/drawing/2014/main" id="{BDA4E63F-E764-4D3E-8E42-8A89E3B7FB32}"/>
              </a:ext>
            </a:extLst>
          </p:cNvPr>
          <p:cNvSpPr/>
          <p:nvPr/>
        </p:nvSpPr>
        <p:spPr>
          <a:xfrm>
            <a:off x="4331822" y="2781897"/>
            <a:ext cx="3236040" cy="3441968"/>
          </a:xfrm>
          <a:prstGeom prst="rect">
            <a:avLst/>
          </a:prstGeom>
        </p:spPr>
        <p:txBody>
          <a:bodyPr wrap="square">
            <a:spAutoFit/>
          </a:bodyPr>
          <a:lstStyle/>
          <a:p>
            <a:r>
              <a:rPr lang="en-US" b="1" dirty="0"/>
              <a:t>The CARES Act</a:t>
            </a:r>
          </a:p>
          <a:p>
            <a:pPr marL="171450" indent="-171450">
              <a:buChar char="•"/>
            </a:pPr>
            <a:r>
              <a:rPr lang="en-US" dirty="0"/>
              <a:t>Added repayment, directly or indirectly, of student loan* by the employer as an excludable benefit provided:</a:t>
            </a:r>
          </a:p>
          <a:p>
            <a:pPr marL="287335" lvl="1" indent="-171450">
              <a:spcAft>
                <a:spcPts val="100"/>
              </a:spcAft>
              <a:buFont typeface="Taub Sans" pitchFamily="2" charset="0"/>
              <a:buChar char="−"/>
            </a:pPr>
            <a:r>
              <a:rPr lang="en-US" dirty="0"/>
              <a:t>Amount was limited to $5,250/year for all Section 127 expenses</a:t>
            </a:r>
          </a:p>
          <a:p>
            <a:pPr marL="287335" lvl="1" indent="-171450">
              <a:spcAft>
                <a:spcPts val="100"/>
              </a:spcAft>
              <a:buFont typeface="Taub Sans" pitchFamily="2" charset="0"/>
              <a:buChar char="−"/>
            </a:pPr>
            <a:r>
              <a:rPr lang="en-US" dirty="0"/>
              <a:t>Addition expired December 31, 2020</a:t>
            </a:r>
          </a:p>
          <a:p>
            <a:pPr marL="115885" lvl="1">
              <a:spcAft>
                <a:spcPts val="100"/>
              </a:spcAft>
            </a:pPr>
            <a:r>
              <a:rPr lang="en-US" sz="1400" dirty="0"/>
              <a:t>*Taken out by the student, not any Parent Plus Loans</a:t>
            </a:r>
          </a:p>
        </p:txBody>
      </p:sp>
      <p:sp>
        <p:nvSpPr>
          <p:cNvPr id="17" name="Rectangle 16">
            <a:extLst>
              <a:ext uri="{FF2B5EF4-FFF2-40B4-BE49-F238E27FC236}">
                <a16:creationId xmlns:a16="http://schemas.microsoft.com/office/drawing/2014/main" id="{A7D67A4E-FAB8-4643-9127-EDD7A73E978A}"/>
              </a:ext>
            </a:extLst>
          </p:cNvPr>
          <p:cNvSpPr/>
          <p:nvPr/>
        </p:nvSpPr>
        <p:spPr>
          <a:xfrm>
            <a:off x="8440132" y="2781897"/>
            <a:ext cx="2947447" cy="1477328"/>
          </a:xfrm>
          <a:prstGeom prst="rect">
            <a:avLst/>
          </a:prstGeom>
        </p:spPr>
        <p:txBody>
          <a:bodyPr wrap="square">
            <a:spAutoFit/>
          </a:bodyPr>
          <a:lstStyle/>
          <a:p>
            <a:r>
              <a:rPr lang="en-US" b="1" dirty="0"/>
              <a:t>CAA 2021</a:t>
            </a:r>
          </a:p>
          <a:p>
            <a:pPr marL="171450" indent="-171450">
              <a:buChar char="•"/>
            </a:pPr>
            <a:r>
              <a:rPr lang="en-US" dirty="0"/>
              <a:t>Extended inclusion of student loan repayments through December 31, 2025</a:t>
            </a:r>
          </a:p>
        </p:txBody>
      </p:sp>
    </p:spTree>
    <p:extLst>
      <p:ext uri="{BB962C8B-B14F-4D97-AF65-F5344CB8AC3E}">
        <p14:creationId xmlns:p14="http://schemas.microsoft.com/office/powerpoint/2010/main" val="266933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Consolidated Appropriations Act, 2021</a:t>
            </a:r>
            <a:br>
              <a:rPr lang="en-US" dirty="0">
                <a:solidFill>
                  <a:schemeClr val="accent1"/>
                </a:solidFill>
              </a:rPr>
            </a:br>
            <a:r>
              <a:rPr lang="en-US" sz="2400" dirty="0">
                <a:solidFill>
                  <a:schemeClr val="accent1"/>
                </a:solidFill>
              </a:rPr>
              <a:t>	No Surprise Billing Act</a:t>
            </a:r>
            <a:endParaRPr lang="en-US" dirty="0">
              <a:solidFill>
                <a:schemeClr val="accent1"/>
              </a:solidFill>
            </a:endParaRP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3"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305" y="2096503"/>
            <a:ext cx="397894" cy="397894"/>
          </a:xfrm>
          <a:prstGeom prst="rect">
            <a:avLst/>
          </a:prstGeom>
        </p:spPr>
      </p:pic>
      <p:sp>
        <p:nvSpPr>
          <p:cNvPr id="8" name="TextBox 7">
            <a:extLst>
              <a:ext uri="{FF2B5EF4-FFF2-40B4-BE49-F238E27FC236}">
                <a16:creationId xmlns:a16="http://schemas.microsoft.com/office/drawing/2014/main" id="{DE40A22F-FC2B-4315-B399-D42B9CA6309D}"/>
              </a:ext>
            </a:extLst>
          </p:cNvPr>
          <p:cNvSpPr txBox="1"/>
          <p:nvPr/>
        </p:nvSpPr>
        <p:spPr>
          <a:xfrm>
            <a:off x="3881149" y="2283867"/>
            <a:ext cx="7468723" cy="357020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sz="1400" b="1" dirty="0">
                <a:solidFill>
                  <a:schemeClr val="accent1"/>
                </a:solidFill>
                <a:latin typeface="Taub Sans"/>
              </a:rPr>
              <a:t>Define Surprise Billing:  </a:t>
            </a:r>
            <a:r>
              <a:rPr lang="en-US" sz="1400" dirty="0">
                <a:latin typeface="Taub Sans"/>
              </a:rPr>
              <a:t>Participant is charged and becomes responsible for difference between amounts covered by the plan based upon the in-network negotiated price and amount charged by an out-of-network provider.</a:t>
            </a:r>
          </a:p>
          <a:p>
            <a:pPr>
              <a:spcBef>
                <a:spcPts val="600"/>
              </a:spcBef>
            </a:pPr>
            <a:endParaRPr lang="en-US" sz="1400" dirty="0">
              <a:solidFill>
                <a:schemeClr val="accent1"/>
              </a:solidFill>
              <a:latin typeface="Taub Sans"/>
            </a:endParaRPr>
          </a:p>
          <a:p>
            <a:pPr>
              <a:spcBef>
                <a:spcPts val="600"/>
              </a:spcBef>
            </a:pPr>
            <a:r>
              <a:rPr lang="en-US" sz="1400" b="1" dirty="0">
                <a:solidFill>
                  <a:schemeClr val="accent1"/>
                </a:solidFill>
                <a:latin typeface="Taub Sans"/>
              </a:rPr>
              <a:t>No Surprise Billing Act</a:t>
            </a:r>
            <a:endParaRPr lang="en-US" sz="1400" dirty="0">
              <a:solidFill>
                <a:schemeClr val="accent1"/>
              </a:solidFill>
              <a:latin typeface="Taub Sans"/>
            </a:endParaRPr>
          </a:p>
          <a:p>
            <a:pPr marL="285750" indent="-285750">
              <a:spcBef>
                <a:spcPts val="600"/>
              </a:spcBef>
              <a:buFont typeface="Arial" panose="020B0604020202020204" pitchFamily="34" charset="0"/>
              <a:buChar char="•"/>
            </a:pPr>
            <a:r>
              <a:rPr lang="en-US" sz="1400" dirty="0">
                <a:latin typeface="Taub Sans"/>
              </a:rPr>
              <a:t>Effective for plan years beginning on or after January 1, 2022</a:t>
            </a:r>
          </a:p>
          <a:p>
            <a:pPr marL="285750" indent="-285750">
              <a:spcBef>
                <a:spcPts val="600"/>
              </a:spcBef>
              <a:buFont typeface="Arial" panose="020B0604020202020204" pitchFamily="34" charset="0"/>
              <a:buChar char="•"/>
            </a:pPr>
            <a:r>
              <a:rPr lang="en-US" sz="1400" dirty="0">
                <a:latin typeface="Taub Sans"/>
              </a:rPr>
              <a:t>Provides protections and is split between emergency and non-emergency care</a:t>
            </a:r>
          </a:p>
          <a:p>
            <a:pPr marL="285750" indent="-285750">
              <a:spcBef>
                <a:spcPts val="600"/>
              </a:spcBef>
              <a:buFont typeface="Arial" panose="020B0604020202020204" pitchFamily="34" charset="0"/>
              <a:buChar char="•"/>
            </a:pPr>
            <a:r>
              <a:rPr lang="en-US" sz="1400" dirty="0">
                <a:latin typeface="Taub Sans"/>
              </a:rPr>
              <a:t>Generally holds participant harmless for amounts in excess of in-network negotiated rates</a:t>
            </a:r>
          </a:p>
          <a:p>
            <a:pPr marL="285750" indent="-285750">
              <a:spcBef>
                <a:spcPts val="600"/>
              </a:spcBef>
              <a:buFont typeface="Arial" panose="020B0604020202020204" pitchFamily="34" charset="0"/>
              <a:buChar char="•"/>
            </a:pPr>
            <a:r>
              <a:rPr lang="en-US" sz="1400" dirty="0">
                <a:latin typeface="Taub Sans"/>
              </a:rPr>
              <a:t>Establishes an independent dispute resolution process</a:t>
            </a:r>
          </a:p>
          <a:p>
            <a:pPr marL="285750" indent="-285750">
              <a:spcBef>
                <a:spcPts val="600"/>
              </a:spcBef>
              <a:buFont typeface="Arial" panose="020B0604020202020204" pitchFamily="34" charset="0"/>
              <a:buChar char="•"/>
            </a:pPr>
            <a:r>
              <a:rPr lang="en-US" sz="1400" dirty="0">
                <a:latin typeface="Taub Sans"/>
              </a:rPr>
              <a:t>Establishes additional disclosures:</a:t>
            </a:r>
          </a:p>
          <a:p>
            <a:pPr marL="742939" lvl="1" indent="-285750">
              <a:spcBef>
                <a:spcPts val="600"/>
              </a:spcBef>
              <a:buFont typeface="Arial" panose="020B0604020202020204" pitchFamily="34" charset="0"/>
              <a:buChar char="•"/>
            </a:pPr>
            <a:r>
              <a:rPr lang="en-US" sz="1400" dirty="0">
                <a:latin typeface="Taub Sans"/>
              </a:rPr>
              <a:t>On ID card;</a:t>
            </a:r>
          </a:p>
          <a:p>
            <a:pPr marL="742939" lvl="1" indent="-285750">
              <a:spcBef>
                <a:spcPts val="600"/>
              </a:spcBef>
              <a:buFont typeface="Arial" panose="020B0604020202020204" pitchFamily="34" charset="0"/>
              <a:buChar char="•"/>
            </a:pPr>
            <a:r>
              <a:rPr lang="en-US" sz="1400" dirty="0">
                <a:latin typeface="Taub Sans"/>
              </a:rPr>
              <a:t>Advance EOB; and </a:t>
            </a:r>
          </a:p>
          <a:p>
            <a:pPr marL="742939" lvl="1" indent="-285750">
              <a:spcBef>
                <a:spcPts val="600"/>
              </a:spcBef>
              <a:buFont typeface="Arial" panose="020B0604020202020204" pitchFamily="34" charset="0"/>
              <a:buChar char="•"/>
            </a:pPr>
            <a:r>
              <a:rPr lang="en-US" sz="1400" dirty="0">
                <a:latin typeface="Taub Sans"/>
              </a:rPr>
              <a:t>Price comparison tool</a:t>
            </a:r>
          </a:p>
        </p:txBody>
      </p:sp>
      <p:grpSp>
        <p:nvGrpSpPr>
          <p:cNvPr id="9" name="Graphic 77">
            <a:extLst>
              <a:ext uri="{FF2B5EF4-FFF2-40B4-BE49-F238E27FC236}">
                <a16:creationId xmlns:a16="http://schemas.microsoft.com/office/drawing/2014/main" id="{F667BAD9-6E17-497B-B101-5B9FEE06693E}"/>
              </a:ext>
            </a:extLst>
          </p:cNvPr>
          <p:cNvGrpSpPr/>
          <p:nvPr/>
        </p:nvGrpSpPr>
        <p:grpSpPr>
          <a:xfrm>
            <a:off x="1158199" y="3234788"/>
            <a:ext cx="1088869" cy="1044691"/>
            <a:chOff x="4661481" y="2179049"/>
            <a:chExt cx="342900" cy="342900"/>
          </a:xfrm>
        </p:grpSpPr>
        <p:sp>
          <p:nvSpPr>
            <p:cNvPr id="10" name="Freeform: Shape 9">
              <a:extLst>
                <a:ext uri="{FF2B5EF4-FFF2-40B4-BE49-F238E27FC236}">
                  <a16:creationId xmlns:a16="http://schemas.microsoft.com/office/drawing/2014/main" id="{AE14013C-CFFE-4F8E-ABFB-0EA360893325}"/>
                </a:ext>
              </a:extLst>
            </p:cNvPr>
            <p:cNvSpPr/>
            <p:nvPr/>
          </p:nvSpPr>
          <p:spPr>
            <a:xfrm>
              <a:off x="4661481" y="2321924"/>
              <a:ext cx="323519" cy="200025"/>
            </a:xfrm>
            <a:custGeom>
              <a:avLst/>
              <a:gdLst>
                <a:gd name="connsiteX0" fmla="*/ 194396 w 323519"/>
                <a:gd name="connsiteY0" fmla="*/ 84568 h 200025"/>
                <a:gd name="connsiteX1" fmla="*/ 99384 w 323519"/>
                <a:gd name="connsiteY1" fmla="*/ 43848 h 200025"/>
                <a:gd name="connsiteX2" fmla="*/ 61665 w 323519"/>
                <a:gd name="connsiteY2" fmla="*/ 56407 h 200025"/>
                <a:gd name="connsiteX3" fmla="*/ 52635 w 323519"/>
                <a:gd name="connsiteY3" fmla="*/ 29318 h 200025"/>
                <a:gd name="connsiteX4" fmla="*/ 100641 w 323519"/>
                <a:gd name="connsiteY4" fmla="*/ 13302 h 200025"/>
                <a:gd name="connsiteX5" fmla="*/ 205654 w 323519"/>
                <a:gd name="connsiteY5" fmla="*/ 58307 h 200025"/>
                <a:gd name="connsiteX6" fmla="*/ 194396 w 323519"/>
                <a:gd name="connsiteY6" fmla="*/ 84568 h 200025"/>
                <a:gd name="connsiteX7" fmla="*/ 0 w 323519"/>
                <a:gd name="connsiteY7" fmla="*/ 200025 h 200025"/>
                <a:gd name="connsiteX8" fmla="*/ 0 w 323519"/>
                <a:gd name="connsiteY8" fmla="*/ 0 h 200025"/>
                <a:gd name="connsiteX9" fmla="*/ 28575 w 323519"/>
                <a:gd name="connsiteY9" fmla="*/ 0 h 200025"/>
                <a:gd name="connsiteX10" fmla="*/ 28575 w 323519"/>
                <a:gd name="connsiteY10" fmla="*/ 200025 h 200025"/>
                <a:gd name="connsiteX11" fmla="*/ 0 w 323519"/>
                <a:gd name="connsiteY11" fmla="*/ 200025 h 200025"/>
                <a:gd name="connsiteX12" fmla="*/ 137483 w 323519"/>
                <a:gd name="connsiteY12" fmla="*/ 190201 h 200025"/>
                <a:gd name="connsiteX13" fmla="*/ 51872 w 323519"/>
                <a:gd name="connsiteY13" fmla="*/ 156155 h 200025"/>
                <a:gd name="connsiteX14" fmla="*/ 62431 w 323519"/>
                <a:gd name="connsiteY14" fmla="*/ 129595 h 200025"/>
                <a:gd name="connsiteX15" fmla="*/ 142283 w 323519"/>
                <a:gd name="connsiteY15" fmla="*/ 161343 h 200025"/>
                <a:gd name="connsiteX16" fmla="*/ 224508 w 323519"/>
                <a:gd name="connsiteY16" fmla="*/ 157341 h 200025"/>
                <a:gd name="connsiteX17" fmla="*/ 289789 w 323519"/>
                <a:gd name="connsiteY17" fmla="*/ 120280 h 200025"/>
                <a:gd name="connsiteX18" fmla="*/ 293803 w 323519"/>
                <a:gd name="connsiteY18" fmla="*/ 109679 h 200025"/>
                <a:gd name="connsiteX19" fmla="*/ 281245 w 323519"/>
                <a:gd name="connsiteY19" fmla="*/ 108219 h 200025"/>
                <a:gd name="connsiteX20" fmla="*/ 199062 w 323519"/>
                <a:gd name="connsiteY20" fmla="*/ 129296 h 200025"/>
                <a:gd name="connsiteX21" fmla="*/ 123281 w 323519"/>
                <a:gd name="connsiteY21" fmla="*/ 98991 h 200025"/>
                <a:gd name="connsiteX22" fmla="*/ 133897 w 323519"/>
                <a:gd name="connsiteY22" fmla="*/ 72459 h 200025"/>
                <a:gd name="connsiteX23" fmla="*/ 200991 w 323519"/>
                <a:gd name="connsiteY23" fmla="*/ 99305 h 200025"/>
                <a:gd name="connsiteX24" fmla="*/ 274116 w 323519"/>
                <a:gd name="connsiteY24" fmla="*/ 80532 h 200025"/>
                <a:gd name="connsiteX25" fmla="*/ 319363 w 323519"/>
                <a:gd name="connsiteY25" fmla="*/ 96905 h 200025"/>
                <a:gd name="connsiteX26" fmla="*/ 304605 w 323519"/>
                <a:gd name="connsiteY26" fmla="*/ 144710 h 200025"/>
                <a:gd name="connsiteX27" fmla="*/ 232695 w 323519"/>
                <a:gd name="connsiteY27" fmla="*/ 185559 h 200025"/>
                <a:gd name="connsiteX28" fmla="*/ 137483 w 323519"/>
                <a:gd name="connsiteY28" fmla="*/ 19020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3519" h="200025">
                  <a:moveTo>
                    <a:pt x="194396" y="84568"/>
                  </a:moveTo>
                  <a:lnTo>
                    <a:pt x="99384" y="43848"/>
                  </a:lnTo>
                  <a:lnTo>
                    <a:pt x="61665" y="56407"/>
                  </a:lnTo>
                  <a:lnTo>
                    <a:pt x="52635" y="29318"/>
                  </a:lnTo>
                  <a:lnTo>
                    <a:pt x="100641" y="13302"/>
                  </a:lnTo>
                  <a:lnTo>
                    <a:pt x="205654" y="58307"/>
                  </a:lnTo>
                  <a:lnTo>
                    <a:pt x="194396" y="84568"/>
                  </a:lnTo>
                  <a:close/>
                  <a:moveTo>
                    <a:pt x="0" y="200025"/>
                  </a:moveTo>
                  <a:lnTo>
                    <a:pt x="0" y="0"/>
                  </a:lnTo>
                  <a:lnTo>
                    <a:pt x="28575" y="0"/>
                  </a:lnTo>
                  <a:lnTo>
                    <a:pt x="28575" y="200025"/>
                  </a:lnTo>
                  <a:lnTo>
                    <a:pt x="0" y="200025"/>
                  </a:lnTo>
                  <a:close/>
                  <a:moveTo>
                    <a:pt x="137483" y="190201"/>
                  </a:moveTo>
                  <a:lnTo>
                    <a:pt x="51872" y="156155"/>
                  </a:lnTo>
                  <a:lnTo>
                    <a:pt x="62431" y="129595"/>
                  </a:lnTo>
                  <a:lnTo>
                    <a:pt x="142283" y="161343"/>
                  </a:lnTo>
                  <a:lnTo>
                    <a:pt x="224508" y="157341"/>
                  </a:lnTo>
                  <a:lnTo>
                    <a:pt x="289789" y="120280"/>
                  </a:lnTo>
                  <a:cubicBezTo>
                    <a:pt x="296833" y="115708"/>
                    <a:pt x="295232" y="112520"/>
                    <a:pt x="293803" y="109679"/>
                  </a:cubicBezTo>
                  <a:cubicBezTo>
                    <a:pt x="293230" y="108536"/>
                    <a:pt x="291730" y="105522"/>
                    <a:pt x="281245" y="108219"/>
                  </a:cubicBezTo>
                  <a:lnTo>
                    <a:pt x="199062" y="129296"/>
                  </a:lnTo>
                  <a:lnTo>
                    <a:pt x="123281" y="98991"/>
                  </a:lnTo>
                  <a:lnTo>
                    <a:pt x="133897" y="72459"/>
                  </a:lnTo>
                  <a:lnTo>
                    <a:pt x="200991" y="99305"/>
                  </a:lnTo>
                  <a:lnTo>
                    <a:pt x="274116" y="80532"/>
                  </a:lnTo>
                  <a:cubicBezTo>
                    <a:pt x="303776" y="72930"/>
                    <a:pt x="315633" y="89447"/>
                    <a:pt x="319363" y="96905"/>
                  </a:cubicBezTo>
                  <a:cubicBezTo>
                    <a:pt x="328279" y="114736"/>
                    <a:pt x="322622" y="133051"/>
                    <a:pt x="304605" y="144710"/>
                  </a:cubicBezTo>
                  <a:lnTo>
                    <a:pt x="232695" y="185559"/>
                  </a:lnTo>
                  <a:lnTo>
                    <a:pt x="137483" y="190201"/>
                  </a:lnTo>
                  <a:close/>
                </a:path>
              </a:pathLst>
            </a:custGeom>
            <a:solidFill>
              <a:srgbClr val="F2635D"/>
            </a:solidFill>
            <a:ln w="3048"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3E8DADED-CBFB-4F75-A998-5DA16C2CEC18}"/>
                </a:ext>
              </a:extLst>
            </p:cNvPr>
            <p:cNvSpPr/>
            <p:nvPr/>
          </p:nvSpPr>
          <p:spPr>
            <a:xfrm>
              <a:off x="4732918" y="2179049"/>
              <a:ext cx="271462" cy="171450"/>
            </a:xfrm>
            <a:custGeom>
              <a:avLst/>
              <a:gdLst>
                <a:gd name="connsiteX0" fmla="*/ 221457 w 271462"/>
                <a:gd name="connsiteY0" fmla="*/ 64294 h 171450"/>
                <a:gd name="connsiteX1" fmla="*/ 200023 w 271462"/>
                <a:gd name="connsiteY1" fmla="*/ 64294 h 171450"/>
                <a:gd name="connsiteX2" fmla="*/ 200023 w 271462"/>
                <a:gd name="connsiteY2" fmla="*/ 35719 h 171450"/>
                <a:gd name="connsiteX3" fmla="*/ 221457 w 271462"/>
                <a:gd name="connsiteY3" fmla="*/ 35719 h 171450"/>
                <a:gd name="connsiteX4" fmla="*/ 221457 w 271462"/>
                <a:gd name="connsiteY4" fmla="*/ 14288 h 171450"/>
                <a:gd name="connsiteX5" fmla="*/ 250032 w 271462"/>
                <a:gd name="connsiteY5" fmla="*/ 14288 h 171450"/>
                <a:gd name="connsiteX6" fmla="*/ 250032 w 271462"/>
                <a:gd name="connsiteY6" fmla="*/ 35719 h 171450"/>
                <a:gd name="connsiteX7" fmla="*/ 271463 w 271462"/>
                <a:gd name="connsiteY7" fmla="*/ 35719 h 171450"/>
                <a:gd name="connsiteX8" fmla="*/ 271463 w 271462"/>
                <a:gd name="connsiteY8" fmla="*/ 64294 h 171450"/>
                <a:gd name="connsiteX9" fmla="*/ 250032 w 271462"/>
                <a:gd name="connsiteY9" fmla="*/ 64294 h 171450"/>
                <a:gd name="connsiteX10" fmla="*/ 250032 w 271462"/>
                <a:gd name="connsiteY10" fmla="*/ 85725 h 171450"/>
                <a:gd name="connsiteX11" fmla="*/ 221457 w 271462"/>
                <a:gd name="connsiteY11" fmla="*/ 85725 h 171450"/>
                <a:gd name="connsiteX12" fmla="*/ 221457 w 271462"/>
                <a:gd name="connsiteY12" fmla="*/ 64294 h 171450"/>
                <a:gd name="connsiteX13" fmla="*/ 28575 w 271462"/>
                <a:gd name="connsiteY13" fmla="*/ 57150 h 171450"/>
                <a:gd name="connsiteX14" fmla="*/ 0 w 271462"/>
                <a:gd name="connsiteY14" fmla="*/ 57150 h 171450"/>
                <a:gd name="connsiteX15" fmla="*/ 0 w 271462"/>
                <a:gd name="connsiteY15" fmla="*/ 28575 h 171450"/>
                <a:gd name="connsiteX16" fmla="*/ 28575 w 271462"/>
                <a:gd name="connsiteY16" fmla="*/ 28575 h 171450"/>
                <a:gd name="connsiteX17" fmla="*/ 28575 w 271462"/>
                <a:gd name="connsiteY17" fmla="*/ 0 h 171450"/>
                <a:gd name="connsiteX18" fmla="*/ 57150 w 271462"/>
                <a:gd name="connsiteY18" fmla="*/ 0 h 171450"/>
                <a:gd name="connsiteX19" fmla="*/ 57150 w 271462"/>
                <a:gd name="connsiteY19" fmla="*/ 28575 h 171450"/>
                <a:gd name="connsiteX20" fmla="*/ 85725 w 271462"/>
                <a:gd name="connsiteY20" fmla="*/ 28575 h 171450"/>
                <a:gd name="connsiteX21" fmla="*/ 85725 w 271462"/>
                <a:gd name="connsiteY21" fmla="*/ 57150 h 171450"/>
                <a:gd name="connsiteX22" fmla="*/ 57150 w 271462"/>
                <a:gd name="connsiteY22" fmla="*/ 57150 h 171450"/>
                <a:gd name="connsiteX23" fmla="*/ 57150 w 271462"/>
                <a:gd name="connsiteY23" fmla="*/ 85725 h 171450"/>
                <a:gd name="connsiteX24" fmla="*/ 28575 w 271462"/>
                <a:gd name="connsiteY24" fmla="*/ 85725 h 171450"/>
                <a:gd name="connsiteX25" fmla="*/ 28575 w 271462"/>
                <a:gd name="connsiteY25" fmla="*/ 57150 h 171450"/>
                <a:gd name="connsiteX26" fmla="*/ 128588 w 271462"/>
                <a:gd name="connsiteY26" fmla="*/ 128588 h 171450"/>
                <a:gd name="connsiteX27" fmla="*/ 85725 w 271462"/>
                <a:gd name="connsiteY27" fmla="*/ 128588 h 171450"/>
                <a:gd name="connsiteX28" fmla="*/ 85725 w 271462"/>
                <a:gd name="connsiteY28" fmla="*/ 100013 h 171450"/>
                <a:gd name="connsiteX29" fmla="*/ 128588 w 271462"/>
                <a:gd name="connsiteY29" fmla="*/ 100013 h 171450"/>
                <a:gd name="connsiteX30" fmla="*/ 128588 w 271462"/>
                <a:gd name="connsiteY30" fmla="*/ 57150 h 171450"/>
                <a:gd name="connsiteX31" fmla="*/ 157163 w 271462"/>
                <a:gd name="connsiteY31" fmla="*/ 57150 h 171450"/>
                <a:gd name="connsiteX32" fmla="*/ 157163 w 271462"/>
                <a:gd name="connsiteY32" fmla="*/ 100013 h 171450"/>
                <a:gd name="connsiteX33" fmla="*/ 200023 w 271462"/>
                <a:gd name="connsiteY33" fmla="*/ 100013 h 171450"/>
                <a:gd name="connsiteX34" fmla="*/ 200023 w 271462"/>
                <a:gd name="connsiteY34" fmla="*/ 128588 h 171450"/>
                <a:gd name="connsiteX35" fmla="*/ 157163 w 271462"/>
                <a:gd name="connsiteY35" fmla="*/ 128588 h 171450"/>
                <a:gd name="connsiteX36" fmla="*/ 157163 w 271462"/>
                <a:gd name="connsiteY36" fmla="*/ 171450 h 171450"/>
                <a:gd name="connsiteX37" fmla="*/ 128588 w 271462"/>
                <a:gd name="connsiteY37" fmla="*/ 171450 h 171450"/>
                <a:gd name="connsiteX38" fmla="*/ 128588 w 271462"/>
                <a:gd name="connsiteY38" fmla="*/ 1285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1462" h="171450">
                  <a:moveTo>
                    <a:pt x="221457" y="64294"/>
                  </a:moveTo>
                  <a:lnTo>
                    <a:pt x="200023" y="64294"/>
                  </a:lnTo>
                  <a:lnTo>
                    <a:pt x="200023" y="35719"/>
                  </a:lnTo>
                  <a:lnTo>
                    <a:pt x="221457" y="35719"/>
                  </a:lnTo>
                  <a:lnTo>
                    <a:pt x="221457" y="14288"/>
                  </a:lnTo>
                  <a:lnTo>
                    <a:pt x="250032" y="14288"/>
                  </a:lnTo>
                  <a:lnTo>
                    <a:pt x="250032" y="35719"/>
                  </a:lnTo>
                  <a:lnTo>
                    <a:pt x="271463" y="35719"/>
                  </a:lnTo>
                  <a:lnTo>
                    <a:pt x="271463" y="64294"/>
                  </a:lnTo>
                  <a:lnTo>
                    <a:pt x="250032" y="64294"/>
                  </a:lnTo>
                  <a:lnTo>
                    <a:pt x="250032" y="85725"/>
                  </a:lnTo>
                  <a:lnTo>
                    <a:pt x="221457" y="85725"/>
                  </a:lnTo>
                  <a:lnTo>
                    <a:pt x="221457" y="64294"/>
                  </a:lnTo>
                  <a:close/>
                  <a:moveTo>
                    <a:pt x="28575" y="57150"/>
                  </a:moveTo>
                  <a:lnTo>
                    <a:pt x="0" y="57150"/>
                  </a:lnTo>
                  <a:lnTo>
                    <a:pt x="0" y="28575"/>
                  </a:lnTo>
                  <a:lnTo>
                    <a:pt x="28575" y="28575"/>
                  </a:lnTo>
                  <a:lnTo>
                    <a:pt x="28575" y="0"/>
                  </a:lnTo>
                  <a:lnTo>
                    <a:pt x="57150" y="0"/>
                  </a:lnTo>
                  <a:lnTo>
                    <a:pt x="57150" y="28575"/>
                  </a:lnTo>
                  <a:lnTo>
                    <a:pt x="85725" y="28575"/>
                  </a:lnTo>
                  <a:lnTo>
                    <a:pt x="85725" y="57150"/>
                  </a:lnTo>
                  <a:lnTo>
                    <a:pt x="57150" y="57150"/>
                  </a:lnTo>
                  <a:lnTo>
                    <a:pt x="57150" y="85725"/>
                  </a:lnTo>
                  <a:lnTo>
                    <a:pt x="28575" y="85725"/>
                  </a:lnTo>
                  <a:lnTo>
                    <a:pt x="28575" y="57150"/>
                  </a:lnTo>
                  <a:close/>
                  <a:moveTo>
                    <a:pt x="128588" y="128588"/>
                  </a:moveTo>
                  <a:lnTo>
                    <a:pt x="85725" y="128588"/>
                  </a:lnTo>
                  <a:lnTo>
                    <a:pt x="85725" y="100013"/>
                  </a:lnTo>
                  <a:lnTo>
                    <a:pt x="128588" y="100013"/>
                  </a:lnTo>
                  <a:lnTo>
                    <a:pt x="128588" y="57150"/>
                  </a:lnTo>
                  <a:lnTo>
                    <a:pt x="157163" y="57150"/>
                  </a:lnTo>
                  <a:lnTo>
                    <a:pt x="157163" y="100013"/>
                  </a:lnTo>
                  <a:lnTo>
                    <a:pt x="200023" y="100013"/>
                  </a:lnTo>
                  <a:lnTo>
                    <a:pt x="200023" y="128588"/>
                  </a:lnTo>
                  <a:lnTo>
                    <a:pt x="157163" y="128588"/>
                  </a:lnTo>
                  <a:lnTo>
                    <a:pt x="157163" y="171450"/>
                  </a:lnTo>
                  <a:lnTo>
                    <a:pt x="128588" y="171450"/>
                  </a:lnTo>
                  <a:lnTo>
                    <a:pt x="128588" y="128588"/>
                  </a:lnTo>
                  <a:close/>
                </a:path>
              </a:pathLst>
            </a:custGeom>
            <a:solidFill>
              <a:srgbClr val="F9AC84"/>
            </a:solidFill>
            <a:ln w="304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6122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10000"/>
              </a:lnSpc>
              <a:buNone/>
            </a:pPr>
            <a:r>
              <a:rPr lang="en-US" sz="2400" dirty="0">
                <a:solidFill>
                  <a:srgbClr val="111C4E"/>
                </a:solidFill>
                <a:latin typeface="+mn-lt"/>
                <a:cs typeface="Arial" panose="020B0604020202020204" pitchFamily="34" charset="0"/>
              </a:rPr>
              <a:t>ADP and the ADP logo are registered trademarks of ADP, Inc. </a:t>
            </a:r>
            <a:endParaRPr lang="en-US" sz="2400" dirty="0">
              <a:solidFill>
                <a:schemeClr val="accent1"/>
              </a:solidFill>
              <a:latin typeface="+mn-lt"/>
              <a:cs typeface="Arial" panose="020B0604020202020204" pitchFamily="34" charset="0"/>
            </a:endParaRPr>
          </a:p>
          <a:p>
            <a:pPr marL="0" indent="0">
              <a:lnSpc>
                <a:spcPct val="110000"/>
              </a:lnSpc>
              <a:buNone/>
            </a:pPr>
            <a:r>
              <a:rPr lang="en-NZ" sz="2400" dirty="0">
                <a:solidFill>
                  <a:srgbClr val="111C4E"/>
                </a:solidFill>
                <a:latin typeface="+mn-lt"/>
                <a:cs typeface="Arial" panose="020B0604020202020204" pitchFamily="34" charset="0"/>
              </a:rPr>
              <a:t>All other trademarks and service marks are the property of their respective owners.</a:t>
            </a:r>
            <a:endParaRPr lang="en-US" sz="2400" dirty="0">
              <a:solidFill>
                <a:srgbClr val="111C4E"/>
              </a:solidFill>
              <a:latin typeface="+mn-lt"/>
              <a:cs typeface="Arial" panose="020B0604020202020204" pitchFamily="34" charset="0"/>
            </a:endParaRPr>
          </a:p>
          <a:p>
            <a:pPr marL="0" indent="0">
              <a:lnSpc>
                <a:spcPct val="110000"/>
              </a:lnSpc>
              <a:buNone/>
            </a:pPr>
            <a:r>
              <a:rPr lang="en-US" sz="2400" dirty="0">
                <a:solidFill>
                  <a:srgbClr val="111C4E"/>
                </a:solidFill>
                <a:latin typeface="+mn-lt"/>
                <a:cs typeface="Arial" panose="020B0604020202020204" pitchFamily="34" charset="0"/>
              </a:rPr>
              <a:t>Copyright © 2015–2021 ADP, Inc. All Rights Reserved. These materials may not be reproduced in any format without the express written permission of ADP, Inc.  </a:t>
            </a:r>
            <a:r>
              <a:rPr lang="en-US" sz="2400" dirty="0">
                <a:solidFill>
                  <a:srgbClr val="111C4E"/>
                </a:solidFill>
                <a:latin typeface="+mn-lt"/>
              </a:rPr>
              <a:t>Any repurposing, reposting, or other use of this content (including, but not limited to, YouTube® or any other social media) is expressly prohibited. </a:t>
            </a:r>
            <a:endParaRPr lang="en-US" sz="2400" dirty="0">
              <a:solidFill>
                <a:srgbClr val="111C4E"/>
              </a:solidFill>
              <a:latin typeface="+mn-lt"/>
              <a:cs typeface="Arial" panose="020B0604020202020204" pitchFamily="34" charset="0"/>
            </a:endParaRPr>
          </a:p>
          <a:p>
            <a:endParaRPr lang="en-US" dirty="0">
              <a:latin typeface="+mn-lt"/>
            </a:endParaRPr>
          </a:p>
        </p:txBody>
      </p:sp>
      <p:sp>
        <p:nvSpPr>
          <p:cNvPr id="2" name="Title 1"/>
          <p:cNvSpPr>
            <a:spLocks noGrp="1"/>
          </p:cNvSpPr>
          <p:nvPr>
            <p:ph type="title"/>
          </p:nvPr>
        </p:nvSpPr>
        <p:spPr/>
        <p:txBody>
          <a:bodyPr/>
          <a:lstStyle/>
          <a:p>
            <a:r>
              <a:rPr lang="en-US" dirty="0">
                <a:solidFill>
                  <a:schemeClr val="accent1"/>
                </a:solidFill>
                <a:latin typeface="Taub Sans 070" pitchFamily="2" charset="0"/>
              </a:rPr>
              <a:t>Copyright and Trademarks</a:t>
            </a:r>
          </a:p>
        </p:txBody>
      </p:sp>
    </p:spTree>
    <p:extLst>
      <p:ext uri="{BB962C8B-B14F-4D97-AF65-F5344CB8AC3E}">
        <p14:creationId xmlns:p14="http://schemas.microsoft.com/office/powerpoint/2010/main" val="223063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Consolidated Appropriations Act, 2021</a:t>
            </a:r>
            <a:br>
              <a:rPr lang="en-US" dirty="0">
                <a:solidFill>
                  <a:schemeClr val="accent1"/>
                </a:solidFill>
              </a:rPr>
            </a:br>
            <a:r>
              <a:rPr lang="en-US" sz="2400" dirty="0">
                <a:solidFill>
                  <a:schemeClr val="accent1"/>
                </a:solidFill>
              </a:rPr>
              <a:t>	Group Health Plan Disclosure – Reasonable Compensation Disclosures</a:t>
            </a:r>
            <a:endParaRPr lang="en-US" dirty="0">
              <a:solidFill>
                <a:schemeClr val="accent1"/>
              </a:solidFill>
            </a:endParaRP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3"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305" y="2096503"/>
            <a:ext cx="397894" cy="397894"/>
          </a:xfrm>
          <a:prstGeom prst="rect">
            <a:avLst/>
          </a:prstGeom>
        </p:spPr>
      </p:pic>
      <p:sp>
        <p:nvSpPr>
          <p:cNvPr id="8" name="TextBox 7">
            <a:extLst>
              <a:ext uri="{FF2B5EF4-FFF2-40B4-BE49-F238E27FC236}">
                <a16:creationId xmlns:a16="http://schemas.microsoft.com/office/drawing/2014/main" id="{DE40A22F-FC2B-4315-B399-D42B9CA6309D}"/>
              </a:ext>
            </a:extLst>
          </p:cNvPr>
          <p:cNvSpPr txBox="1"/>
          <p:nvPr/>
        </p:nvSpPr>
        <p:spPr>
          <a:xfrm>
            <a:off x="3714161" y="2283867"/>
            <a:ext cx="7635711" cy="37856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sz="1400" b="1" dirty="0">
                <a:solidFill>
                  <a:schemeClr val="accent1"/>
                </a:solidFill>
                <a:latin typeface="Taub Sans"/>
              </a:rPr>
              <a:t>Prohibited Transaction Rules:  </a:t>
            </a:r>
          </a:p>
          <a:p>
            <a:pPr marL="285750" indent="-285750">
              <a:spcBef>
                <a:spcPts val="600"/>
              </a:spcBef>
              <a:buFont typeface="Arial" panose="020B0604020202020204" pitchFamily="34" charset="0"/>
              <a:buChar char="•"/>
            </a:pPr>
            <a:r>
              <a:rPr lang="en-US" sz="1400" dirty="0">
                <a:latin typeface="Taub Sans"/>
              </a:rPr>
              <a:t>ERISA Section 406 governs the rules regarding prohibit transactions</a:t>
            </a:r>
          </a:p>
          <a:p>
            <a:pPr marL="285750" indent="-285750">
              <a:spcBef>
                <a:spcPts val="600"/>
              </a:spcBef>
              <a:buFont typeface="Arial" panose="020B0604020202020204" pitchFamily="34" charset="0"/>
              <a:buChar char="•"/>
            </a:pPr>
            <a:r>
              <a:rPr lang="en-US" sz="1400" dirty="0">
                <a:latin typeface="Taub Sans"/>
              </a:rPr>
              <a:t>2012 DOL regulations applicable to </a:t>
            </a:r>
            <a:r>
              <a:rPr lang="en-US" sz="1400" b="1" dirty="0">
                <a:latin typeface="Taub Sans"/>
              </a:rPr>
              <a:t>retirement plans </a:t>
            </a:r>
            <a:r>
              <a:rPr lang="en-US" sz="1400" dirty="0">
                <a:latin typeface="Taub Sans"/>
              </a:rPr>
              <a:t>define “reasonable” arrangement exempt from the prohibited transactions rules</a:t>
            </a:r>
            <a:endParaRPr lang="en-US" sz="1400" dirty="0">
              <a:solidFill>
                <a:schemeClr val="accent1"/>
              </a:solidFill>
              <a:latin typeface="Taub Sans"/>
            </a:endParaRPr>
          </a:p>
          <a:p>
            <a:pPr>
              <a:spcBef>
                <a:spcPts val="600"/>
              </a:spcBef>
            </a:pPr>
            <a:r>
              <a:rPr lang="en-US" sz="1400" b="1" dirty="0">
                <a:solidFill>
                  <a:schemeClr val="accent1"/>
                </a:solidFill>
                <a:latin typeface="Taub Sans"/>
              </a:rPr>
              <a:t>Extension of Rules to Group Health Plans</a:t>
            </a:r>
            <a:endParaRPr lang="en-US" sz="1400" dirty="0">
              <a:solidFill>
                <a:schemeClr val="accent1"/>
              </a:solidFill>
              <a:latin typeface="Taub Sans"/>
            </a:endParaRPr>
          </a:p>
          <a:p>
            <a:pPr marL="285750" indent="-285750">
              <a:spcBef>
                <a:spcPts val="600"/>
              </a:spcBef>
              <a:buFont typeface="Arial" panose="020B0604020202020204" pitchFamily="34" charset="0"/>
              <a:buChar char="•"/>
            </a:pPr>
            <a:r>
              <a:rPr lang="en-US" sz="1400" dirty="0">
                <a:latin typeface="Taub Sans"/>
              </a:rPr>
              <a:t>Effective for December 27, 2021</a:t>
            </a:r>
          </a:p>
          <a:p>
            <a:pPr marL="285750" indent="-285750">
              <a:spcBef>
                <a:spcPts val="600"/>
              </a:spcBef>
              <a:buFont typeface="Arial" panose="020B0604020202020204" pitchFamily="34" charset="0"/>
              <a:buChar char="•"/>
            </a:pPr>
            <a:r>
              <a:rPr lang="en-US" sz="1400" dirty="0">
                <a:latin typeface="Taub Sans"/>
              </a:rPr>
              <a:t>Broadly defines “brokerage” and “consulting” services</a:t>
            </a:r>
          </a:p>
          <a:p>
            <a:pPr marL="285750" indent="-285750">
              <a:spcBef>
                <a:spcPts val="600"/>
              </a:spcBef>
              <a:buFont typeface="Arial" panose="020B0604020202020204" pitchFamily="34" charset="0"/>
              <a:buChar char="•"/>
            </a:pPr>
            <a:r>
              <a:rPr lang="en-US" sz="1400" dirty="0">
                <a:latin typeface="Taub Sans"/>
              </a:rPr>
              <a:t>Sweeping definition of “group health plan” to include all types</a:t>
            </a:r>
          </a:p>
          <a:p>
            <a:pPr marL="285750" indent="-285750">
              <a:spcBef>
                <a:spcPts val="600"/>
              </a:spcBef>
              <a:buFont typeface="Arial" panose="020B0604020202020204" pitchFamily="34" charset="0"/>
              <a:buChar char="•"/>
            </a:pPr>
            <a:r>
              <a:rPr lang="en-US" sz="1400" dirty="0">
                <a:latin typeface="Taub Sans"/>
              </a:rPr>
              <a:t>Covered services provider must disclose type of services, description of services, compensation and any compensation based upon transactions</a:t>
            </a:r>
          </a:p>
          <a:p>
            <a:pPr marL="285750" indent="-285750">
              <a:spcBef>
                <a:spcPts val="600"/>
              </a:spcBef>
              <a:buFont typeface="Arial" panose="020B0604020202020204" pitchFamily="34" charset="0"/>
              <a:buChar char="•"/>
            </a:pPr>
            <a:r>
              <a:rPr lang="en-US" sz="1400" dirty="0">
                <a:latin typeface="Taub Sans"/>
              </a:rPr>
              <a:t>Compensation includes direct and indirect compensation </a:t>
            </a:r>
          </a:p>
          <a:p>
            <a:pPr marL="285750" indent="-285750">
              <a:spcBef>
                <a:spcPts val="600"/>
              </a:spcBef>
              <a:buFont typeface="Arial" panose="020B0604020202020204" pitchFamily="34" charset="0"/>
              <a:buChar char="•"/>
            </a:pPr>
            <a:r>
              <a:rPr lang="en-US" sz="1400" dirty="0">
                <a:latin typeface="Taub Sans"/>
              </a:rPr>
              <a:t>Disclosure must occur reasonably in advance of any transaction between the fiduciary and party in interest</a:t>
            </a:r>
          </a:p>
          <a:p>
            <a:pPr marL="285750" indent="-285750">
              <a:spcBef>
                <a:spcPts val="600"/>
              </a:spcBef>
              <a:buFont typeface="Arial" panose="020B0604020202020204" pitchFamily="34" charset="0"/>
              <a:buChar char="•"/>
            </a:pPr>
            <a:r>
              <a:rPr lang="en-US" sz="1400" dirty="0">
                <a:latin typeface="Taub Sans"/>
              </a:rPr>
              <a:t>Plan fiduciary must report failure by covered services provider to provide required disclosure</a:t>
            </a:r>
          </a:p>
        </p:txBody>
      </p:sp>
      <p:grpSp>
        <p:nvGrpSpPr>
          <p:cNvPr id="12" name="Graphic 105">
            <a:extLst>
              <a:ext uri="{FF2B5EF4-FFF2-40B4-BE49-F238E27FC236}">
                <a16:creationId xmlns:a16="http://schemas.microsoft.com/office/drawing/2014/main" id="{2AD2EF5A-B60B-40DD-B30E-4402C5543544}"/>
              </a:ext>
            </a:extLst>
          </p:cNvPr>
          <p:cNvGrpSpPr/>
          <p:nvPr/>
        </p:nvGrpSpPr>
        <p:grpSpPr>
          <a:xfrm>
            <a:off x="1282358" y="3200399"/>
            <a:ext cx="1191298" cy="1267905"/>
            <a:chOff x="6614095" y="3646863"/>
            <a:chExt cx="457200" cy="457200"/>
          </a:xfrm>
        </p:grpSpPr>
        <p:sp>
          <p:nvSpPr>
            <p:cNvPr id="13" name="Freeform: Shape 12">
              <a:extLst>
                <a:ext uri="{FF2B5EF4-FFF2-40B4-BE49-F238E27FC236}">
                  <a16:creationId xmlns:a16="http://schemas.microsoft.com/office/drawing/2014/main" id="{61A0C323-DEB9-4085-9D57-3D58CDD5095D}"/>
                </a:ext>
              </a:extLst>
            </p:cNvPr>
            <p:cNvSpPr/>
            <p:nvPr/>
          </p:nvSpPr>
          <p:spPr>
            <a:xfrm>
              <a:off x="6614095" y="3646863"/>
              <a:ext cx="457200" cy="457200"/>
            </a:xfrm>
            <a:custGeom>
              <a:avLst/>
              <a:gdLst>
                <a:gd name="connsiteX0" fmla="*/ 0 w 457200"/>
                <a:gd name="connsiteY0" fmla="*/ 457200 h 457200"/>
                <a:gd name="connsiteX1" fmla="*/ 457200 w 457200"/>
                <a:gd name="connsiteY1" fmla="*/ 457200 h 457200"/>
                <a:gd name="connsiteX2" fmla="*/ 457200 w 457200"/>
                <a:gd name="connsiteY2" fmla="*/ 0 h 457200"/>
                <a:gd name="connsiteX3" fmla="*/ 0 w 457200"/>
                <a:gd name="connsiteY3" fmla="*/ 0 h 457200"/>
              </a:gdLst>
              <a:ahLst/>
              <a:cxnLst>
                <a:cxn ang="0">
                  <a:pos x="connsiteX0" y="connsiteY0"/>
                </a:cxn>
                <a:cxn ang="0">
                  <a:pos x="connsiteX1" y="connsiteY1"/>
                </a:cxn>
                <a:cxn ang="0">
                  <a:pos x="connsiteX2" y="connsiteY2"/>
                </a:cxn>
                <a:cxn ang="0">
                  <a:pos x="connsiteX3" y="connsiteY3"/>
                </a:cxn>
              </a:cxnLst>
              <a:rect l="l" t="t" r="r" b="b"/>
              <a:pathLst>
                <a:path w="457200" h="457200">
                  <a:moveTo>
                    <a:pt x="0" y="457200"/>
                  </a:moveTo>
                  <a:lnTo>
                    <a:pt x="457200" y="457200"/>
                  </a:lnTo>
                  <a:lnTo>
                    <a:pt x="457200" y="0"/>
                  </a:lnTo>
                  <a:lnTo>
                    <a:pt x="0" y="0"/>
                  </a:lnTo>
                  <a:close/>
                </a:path>
              </a:pathLst>
            </a:custGeom>
            <a:noFill/>
            <a:ln w="3048"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8AD79EE4-158C-45CE-8D7B-0FA6A0CCA1C5}"/>
                </a:ext>
              </a:extLst>
            </p:cNvPr>
            <p:cNvSpPr/>
            <p:nvPr/>
          </p:nvSpPr>
          <p:spPr>
            <a:xfrm>
              <a:off x="6671245" y="3732588"/>
              <a:ext cx="342900" cy="310140"/>
            </a:xfrm>
            <a:custGeom>
              <a:avLst/>
              <a:gdLst>
                <a:gd name="connsiteX0" fmla="*/ 142875 w 342900"/>
                <a:gd name="connsiteY0" fmla="*/ 285750 h 310140"/>
                <a:gd name="connsiteX1" fmla="*/ 0 w 342900"/>
                <a:gd name="connsiteY1" fmla="*/ 285750 h 310140"/>
                <a:gd name="connsiteX2" fmla="*/ 0 w 342900"/>
                <a:gd name="connsiteY2" fmla="*/ 0 h 310140"/>
                <a:gd name="connsiteX3" fmla="*/ 142875 w 342900"/>
                <a:gd name="connsiteY3" fmla="*/ 0 h 310140"/>
                <a:gd name="connsiteX4" fmla="*/ 142875 w 342900"/>
                <a:gd name="connsiteY4" fmla="*/ 28575 h 310140"/>
                <a:gd name="connsiteX5" fmla="*/ 28575 w 342900"/>
                <a:gd name="connsiteY5" fmla="*/ 28575 h 310140"/>
                <a:gd name="connsiteX6" fmla="*/ 28575 w 342900"/>
                <a:gd name="connsiteY6" fmla="*/ 257175 h 310140"/>
                <a:gd name="connsiteX7" fmla="*/ 142875 w 342900"/>
                <a:gd name="connsiteY7" fmla="*/ 257175 h 310140"/>
                <a:gd name="connsiteX8" fmla="*/ 142875 w 342900"/>
                <a:gd name="connsiteY8" fmla="*/ 285750 h 310140"/>
                <a:gd name="connsiteX9" fmla="*/ 157163 w 342900"/>
                <a:gd name="connsiteY9" fmla="*/ 228600 h 310140"/>
                <a:gd name="connsiteX10" fmla="*/ 157163 w 342900"/>
                <a:gd name="connsiteY10" fmla="*/ 71438 h 310140"/>
                <a:gd name="connsiteX11" fmla="*/ 185738 w 342900"/>
                <a:gd name="connsiteY11" fmla="*/ 71438 h 310140"/>
                <a:gd name="connsiteX12" fmla="*/ 185738 w 342900"/>
                <a:gd name="connsiteY12" fmla="*/ 228600 h 310140"/>
                <a:gd name="connsiteX13" fmla="*/ 157163 w 342900"/>
                <a:gd name="connsiteY13" fmla="*/ 228600 h 310140"/>
                <a:gd name="connsiteX14" fmla="*/ 195839 w 342900"/>
                <a:gd name="connsiteY14" fmla="*/ 310140 h 310140"/>
                <a:gd name="connsiteX15" fmla="*/ 175636 w 342900"/>
                <a:gd name="connsiteY15" fmla="*/ 289935 h 310140"/>
                <a:gd name="connsiteX16" fmla="*/ 208398 w 342900"/>
                <a:gd name="connsiteY16" fmla="*/ 257175 h 310140"/>
                <a:gd name="connsiteX17" fmla="*/ 342900 w 342900"/>
                <a:gd name="connsiteY17" fmla="*/ 257175 h 310140"/>
                <a:gd name="connsiteX18" fmla="*/ 342900 w 342900"/>
                <a:gd name="connsiteY18" fmla="*/ 285750 h 310140"/>
                <a:gd name="connsiteX19" fmla="*/ 220227 w 342900"/>
                <a:gd name="connsiteY19" fmla="*/ 285750 h 310140"/>
                <a:gd name="connsiteX20" fmla="*/ 195839 w 342900"/>
                <a:gd name="connsiteY20" fmla="*/ 310140 h 310140"/>
                <a:gd name="connsiteX21" fmla="*/ 342900 w 342900"/>
                <a:gd name="connsiteY21" fmla="*/ 229493 h 310140"/>
                <a:gd name="connsiteX22" fmla="*/ 314325 w 342900"/>
                <a:gd name="connsiteY22" fmla="*/ 229493 h 310140"/>
                <a:gd name="connsiteX23" fmla="*/ 314325 w 342900"/>
                <a:gd name="connsiteY23" fmla="*/ 28568 h 310140"/>
                <a:gd name="connsiteX24" fmla="*/ 220227 w 342900"/>
                <a:gd name="connsiteY24" fmla="*/ 28568 h 310140"/>
                <a:gd name="connsiteX25" fmla="*/ 195839 w 342900"/>
                <a:gd name="connsiteY25" fmla="*/ 52971 h 310140"/>
                <a:gd name="connsiteX26" fmla="*/ 175636 w 342900"/>
                <a:gd name="connsiteY26" fmla="*/ 32754 h 310140"/>
                <a:gd name="connsiteX27" fmla="*/ 208398 w 342900"/>
                <a:gd name="connsiteY27" fmla="*/ 7 h 310140"/>
                <a:gd name="connsiteX28" fmla="*/ 342900 w 342900"/>
                <a:gd name="connsiteY28" fmla="*/ 7 h 310140"/>
                <a:gd name="connsiteX29" fmla="*/ 342900 w 342900"/>
                <a:gd name="connsiteY29" fmla="*/ 229493 h 3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900" h="310140">
                  <a:moveTo>
                    <a:pt x="142875" y="285750"/>
                  </a:moveTo>
                  <a:lnTo>
                    <a:pt x="0" y="285750"/>
                  </a:lnTo>
                  <a:lnTo>
                    <a:pt x="0" y="0"/>
                  </a:lnTo>
                  <a:lnTo>
                    <a:pt x="142875" y="0"/>
                  </a:lnTo>
                  <a:lnTo>
                    <a:pt x="142875" y="28575"/>
                  </a:lnTo>
                  <a:lnTo>
                    <a:pt x="28575" y="28575"/>
                  </a:lnTo>
                  <a:lnTo>
                    <a:pt x="28575" y="257175"/>
                  </a:lnTo>
                  <a:lnTo>
                    <a:pt x="142875" y="257175"/>
                  </a:lnTo>
                  <a:lnTo>
                    <a:pt x="142875" y="285750"/>
                  </a:lnTo>
                  <a:close/>
                  <a:moveTo>
                    <a:pt x="157163" y="228600"/>
                  </a:moveTo>
                  <a:lnTo>
                    <a:pt x="157163" y="71438"/>
                  </a:lnTo>
                  <a:lnTo>
                    <a:pt x="185738" y="71438"/>
                  </a:lnTo>
                  <a:lnTo>
                    <a:pt x="185738" y="228600"/>
                  </a:lnTo>
                  <a:lnTo>
                    <a:pt x="157163" y="228600"/>
                  </a:lnTo>
                  <a:close/>
                  <a:moveTo>
                    <a:pt x="195839" y="310140"/>
                  </a:moveTo>
                  <a:lnTo>
                    <a:pt x="175636" y="289935"/>
                  </a:lnTo>
                  <a:lnTo>
                    <a:pt x="208398" y="257175"/>
                  </a:lnTo>
                  <a:lnTo>
                    <a:pt x="342900" y="257175"/>
                  </a:lnTo>
                  <a:lnTo>
                    <a:pt x="342900" y="285750"/>
                  </a:lnTo>
                  <a:lnTo>
                    <a:pt x="220227" y="285750"/>
                  </a:lnTo>
                  <a:lnTo>
                    <a:pt x="195839" y="310140"/>
                  </a:lnTo>
                  <a:close/>
                  <a:moveTo>
                    <a:pt x="342900" y="229493"/>
                  </a:moveTo>
                  <a:lnTo>
                    <a:pt x="314325" y="229493"/>
                  </a:lnTo>
                  <a:lnTo>
                    <a:pt x="314325" y="28568"/>
                  </a:lnTo>
                  <a:lnTo>
                    <a:pt x="220227" y="28568"/>
                  </a:lnTo>
                  <a:lnTo>
                    <a:pt x="195839" y="52971"/>
                  </a:lnTo>
                  <a:lnTo>
                    <a:pt x="175636" y="32754"/>
                  </a:lnTo>
                  <a:lnTo>
                    <a:pt x="208398" y="7"/>
                  </a:lnTo>
                  <a:lnTo>
                    <a:pt x="342900" y="7"/>
                  </a:lnTo>
                  <a:lnTo>
                    <a:pt x="342900" y="229493"/>
                  </a:lnTo>
                  <a:close/>
                </a:path>
              </a:pathLst>
            </a:custGeom>
            <a:solidFill>
              <a:srgbClr val="F1645D"/>
            </a:solidFill>
            <a:ln w="304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E04655E-E331-4BE6-BD57-3FCED804AEA7}"/>
                </a:ext>
              </a:extLst>
            </p:cNvPr>
            <p:cNvSpPr/>
            <p:nvPr/>
          </p:nvSpPr>
          <p:spPr>
            <a:xfrm>
              <a:off x="6728395" y="3804025"/>
              <a:ext cx="228600" cy="142875"/>
            </a:xfrm>
            <a:custGeom>
              <a:avLst/>
              <a:gdLst>
                <a:gd name="connsiteX0" fmla="*/ 0 w 228600"/>
                <a:gd name="connsiteY0" fmla="*/ 28575 h 142875"/>
                <a:gd name="connsiteX1" fmla="*/ 0 w 228600"/>
                <a:gd name="connsiteY1" fmla="*/ 0 h 142875"/>
                <a:gd name="connsiteX2" fmla="*/ 57150 w 228600"/>
                <a:gd name="connsiteY2" fmla="*/ 0 h 142875"/>
                <a:gd name="connsiteX3" fmla="*/ 57150 w 228600"/>
                <a:gd name="connsiteY3" fmla="*/ 28575 h 142875"/>
                <a:gd name="connsiteX4" fmla="*/ 0 w 228600"/>
                <a:gd name="connsiteY4" fmla="*/ 28575 h 142875"/>
                <a:gd name="connsiteX5" fmla="*/ 0 w 228600"/>
                <a:gd name="connsiteY5" fmla="*/ 85725 h 142875"/>
                <a:gd name="connsiteX6" fmla="*/ 0 w 228600"/>
                <a:gd name="connsiteY6" fmla="*/ 57150 h 142875"/>
                <a:gd name="connsiteX7" fmla="*/ 57150 w 228600"/>
                <a:gd name="connsiteY7" fmla="*/ 57150 h 142875"/>
                <a:gd name="connsiteX8" fmla="*/ 57150 w 228600"/>
                <a:gd name="connsiteY8" fmla="*/ 85725 h 142875"/>
                <a:gd name="connsiteX9" fmla="*/ 0 w 228600"/>
                <a:gd name="connsiteY9" fmla="*/ 85725 h 142875"/>
                <a:gd name="connsiteX10" fmla="*/ 0 w 228600"/>
                <a:gd name="connsiteY10" fmla="*/ 142875 h 142875"/>
                <a:gd name="connsiteX11" fmla="*/ 0 w 228600"/>
                <a:gd name="connsiteY11" fmla="*/ 114300 h 142875"/>
                <a:gd name="connsiteX12" fmla="*/ 57150 w 228600"/>
                <a:gd name="connsiteY12" fmla="*/ 114300 h 142875"/>
                <a:gd name="connsiteX13" fmla="*/ 57150 w 228600"/>
                <a:gd name="connsiteY13" fmla="*/ 142875 h 142875"/>
                <a:gd name="connsiteX14" fmla="*/ 0 w 228600"/>
                <a:gd name="connsiteY14" fmla="*/ 142875 h 142875"/>
                <a:gd name="connsiteX15" fmla="*/ 171450 w 228600"/>
                <a:gd name="connsiteY15" fmla="*/ 28575 h 142875"/>
                <a:gd name="connsiteX16" fmla="*/ 171450 w 228600"/>
                <a:gd name="connsiteY16" fmla="*/ 0 h 142875"/>
                <a:gd name="connsiteX17" fmla="*/ 228600 w 228600"/>
                <a:gd name="connsiteY17" fmla="*/ 0 h 142875"/>
                <a:gd name="connsiteX18" fmla="*/ 228600 w 228600"/>
                <a:gd name="connsiteY18" fmla="*/ 28575 h 142875"/>
                <a:gd name="connsiteX19" fmla="*/ 171450 w 228600"/>
                <a:gd name="connsiteY19" fmla="*/ 28575 h 142875"/>
                <a:gd name="connsiteX20" fmla="*/ 171450 w 228600"/>
                <a:gd name="connsiteY20" fmla="*/ 85725 h 142875"/>
                <a:gd name="connsiteX21" fmla="*/ 171450 w 228600"/>
                <a:gd name="connsiteY21" fmla="*/ 57150 h 142875"/>
                <a:gd name="connsiteX22" fmla="*/ 228600 w 228600"/>
                <a:gd name="connsiteY22" fmla="*/ 57150 h 142875"/>
                <a:gd name="connsiteX23" fmla="*/ 228600 w 228600"/>
                <a:gd name="connsiteY23" fmla="*/ 85725 h 142875"/>
                <a:gd name="connsiteX24" fmla="*/ 171450 w 228600"/>
                <a:gd name="connsiteY24" fmla="*/ 85725 h 142875"/>
                <a:gd name="connsiteX25" fmla="*/ 171450 w 228600"/>
                <a:gd name="connsiteY25" fmla="*/ 142875 h 142875"/>
                <a:gd name="connsiteX26" fmla="*/ 171450 w 228600"/>
                <a:gd name="connsiteY26" fmla="*/ 114300 h 142875"/>
                <a:gd name="connsiteX27" fmla="*/ 228600 w 228600"/>
                <a:gd name="connsiteY27" fmla="*/ 114300 h 142875"/>
                <a:gd name="connsiteX28" fmla="*/ 228600 w 228600"/>
                <a:gd name="connsiteY28" fmla="*/ 142875 h 142875"/>
                <a:gd name="connsiteX29" fmla="*/ 171450 w 228600"/>
                <a:gd name="connsiteY29"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8600" h="142875">
                  <a:moveTo>
                    <a:pt x="0" y="28575"/>
                  </a:moveTo>
                  <a:lnTo>
                    <a:pt x="0" y="0"/>
                  </a:lnTo>
                  <a:lnTo>
                    <a:pt x="57150" y="0"/>
                  </a:lnTo>
                  <a:lnTo>
                    <a:pt x="57150" y="28575"/>
                  </a:lnTo>
                  <a:lnTo>
                    <a:pt x="0" y="28575"/>
                  </a:lnTo>
                  <a:close/>
                  <a:moveTo>
                    <a:pt x="0" y="85725"/>
                  </a:moveTo>
                  <a:lnTo>
                    <a:pt x="0" y="57150"/>
                  </a:lnTo>
                  <a:lnTo>
                    <a:pt x="57150" y="57150"/>
                  </a:lnTo>
                  <a:lnTo>
                    <a:pt x="57150" y="85725"/>
                  </a:lnTo>
                  <a:lnTo>
                    <a:pt x="0" y="85725"/>
                  </a:lnTo>
                  <a:close/>
                  <a:moveTo>
                    <a:pt x="0" y="142875"/>
                  </a:moveTo>
                  <a:lnTo>
                    <a:pt x="0" y="114300"/>
                  </a:lnTo>
                  <a:lnTo>
                    <a:pt x="57150" y="114300"/>
                  </a:lnTo>
                  <a:lnTo>
                    <a:pt x="57150" y="142875"/>
                  </a:lnTo>
                  <a:lnTo>
                    <a:pt x="0" y="142875"/>
                  </a:lnTo>
                  <a:close/>
                  <a:moveTo>
                    <a:pt x="171450" y="28575"/>
                  </a:moveTo>
                  <a:lnTo>
                    <a:pt x="171450" y="0"/>
                  </a:lnTo>
                  <a:lnTo>
                    <a:pt x="228600" y="0"/>
                  </a:lnTo>
                  <a:lnTo>
                    <a:pt x="228600" y="28575"/>
                  </a:lnTo>
                  <a:lnTo>
                    <a:pt x="171450" y="28575"/>
                  </a:lnTo>
                  <a:close/>
                  <a:moveTo>
                    <a:pt x="171450" y="85725"/>
                  </a:moveTo>
                  <a:lnTo>
                    <a:pt x="171450" y="57150"/>
                  </a:lnTo>
                  <a:lnTo>
                    <a:pt x="228600" y="57150"/>
                  </a:lnTo>
                  <a:lnTo>
                    <a:pt x="228600" y="85725"/>
                  </a:lnTo>
                  <a:lnTo>
                    <a:pt x="171450" y="85725"/>
                  </a:lnTo>
                  <a:close/>
                  <a:moveTo>
                    <a:pt x="171450" y="142875"/>
                  </a:moveTo>
                  <a:lnTo>
                    <a:pt x="171450" y="114300"/>
                  </a:lnTo>
                  <a:lnTo>
                    <a:pt x="228600" y="114300"/>
                  </a:lnTo>
                  <a:lnTo>
                    <a:pt x="228600" y="142875"/>
                  </a:lnTo>
                  <a:lnTo>
                    <a:pt x="171450" y="142875"/>
                  </a:lnTo>
                  <a:close/>
                </a:path>
              </a:pathLst>
            </a:custGeom>
            <a:solidFill>
              <a:srgbClr val="F9AB83"/>
            </a:solidFill>
            <a:ln w="304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6562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Consolidated Appropriations Act, 2021</a:t>
            </a:r>
            <a:br>
              <a:rPr lang="en-US" dirty="0">
                <a:solidFill>
                  <a:schemeClr val="accent1"/>
                </a:solidFill>
              </a:rPr>
            </a:br>
            <a:r>
              <a:rPr lang="en-US" sz="2400" dirty="0">
                <a:solidFill>
                  <a:schemeClr val="accent1"/>
                </a:solidFill>
              </a:rPr>
              <a:t>	MHPAEA Compliance</a:t>
            </a:r>
            <a:endParaRPr lang="en-US" dirty="0">
              <a:solidFill>
                <a:schemeClr val="accent1"/>
              </a:solidFill>
            </a:endParaRP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3"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305" y="2096503"/>
            <a:ext cx="397894" cy="397894"/>
          </a:xfrm>
          <a:prstGeom prst="rect">
            <a:avLst/>
          </a:prstGeom>
        </p:spPr>
      </p:pic>
      <p:sp>
        <p:nvSpPr>
          <p:cNvPr id="8" name="TextBox 7">
            <a:extLst>
              <a:ext uri="{FF2B5EF4-FFF2-40B4-BE49-F238E27FC236}">
                <a16:creationId xmlns:a16="http://schemas.microsoft.com/office/drawing/2014/main" id="{DE40A22F-FC2B-4315-B399-D42B9CA6309D}"/>
              </a:ext>
            </a:extLst>
          </p:cNvPr>
          <p:cNvSpPr txBox="1"/>
          <p:nvPr/>
        </p:nvSpPr>
        <p:spPr>
          <a:xfrm>
            <a:off x="3881149" y="2283867"/>
            <a:ext cx="7468723" cy="34163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sz="1400" b="1" dirty="0">
                <a:solidFill>
                  <a:schemeClr val="accent1"/>
                </a:solidFill>
                <a:latin typeface="Taub Sans"/>
              </a:rPr>
              <a:t>Mental Health Parity and Equity Act of 2008 </a:t>
            </a:r>
            <a:r>
              <a:rPr lang="en-US" sz="1400" dirty="0">
                <a:latin typeface="Taub Sans"/>
              </a:rPr>
              <a:t>– Prohibits group health plans offering mental health and substance abuse benefits from imposing </a:t>
            </a:r>
            <a:r>
              <a:rPr lang="en-US" sz="1400" b="1" dirty="0">
                <a:latin typeface="Taub Sans"/>
              </a:rPr>
              <a:t>less favorable limits </a:t>
            </a:r>
            <a:r>
              <a:rPr lang="en-US" sz="1400" dirty="0">
                <a:latin typeface="Taub Sans"/>
              </a:rPr>
              <a:t>on these benefits compared to other medical benefits</a:t>
            </a:r>
            <a:endParaRPr lang="en-US" sz="1400" dirty="0">
              <a:solidFill>
                <a:schemeClr val="accent1"/>
              </a:solidFill>
              <a:latin typeface="Taub Sans"/>
            </a:endParaRPr>
          </a:p>
          <a:p>
            <a:pPr>
              <a:spcBef>
                <a:spcPts val="600"/>
              </a:spcBef>
            </a:pPr>
            <a:r>
              <a:rPr lang="en-US" sz="1400" b="1" dirty="0">
                <a:solidFill>
                  <a:schemeClr val="accent1"/>
                </a:solidFill>
                <a:latin typeface="Taub Sans"/>
              </a:rPr>
              <a:t>Additional Compliance Obligations</a:t>
            </a:r>
            <a:endParaRPr lang="en-US" sz="1400" dirty="0">
              <a:solidFill>
                <a:schemeClr val="accent1"/>
              </a:solidFill>
              <a:latin typeface="Taub Sans"/>
            </a:endParaRPr>
          </a:p>
          <a:p>
            <a:pPr marL="285750" indent="-285750">
              <a:spcBef>
                <a:spcPts val="600"/>
              </a:spcBef>
              <a:buFont typeface="Arial" panose="020B0604020202020204" pitchFamily="34" charset="0"/>
              <a:buChar char="•"/>
            </a:pPr>
            <a:r>
              <a:rPr lang="en-US" sz="1400" dirty="0">
                <a:latin typeface="Taub Sans"/>
              </a:rPr>
              <a:t>Group health plans and insurers must complete and document comparative analysis of a plan’s or policy’s nonquantitative treatment limitations</a:t>
            </a:r>
          </a:p>
          <a:p>
            <a:pPr marL="742939" lvl="1" indent="-285750">
              <a:spcBef>
                <a:spcPts val="600"/>
              </a:spcBef>
              <a:buFont typeface="Arial" panose="020B0604020202020204" pitchFamily="34" charset="0"/>
              <a:buChar char="•"/>
            </a:pPr>
            <a:r>
              <a:rPr lang="en-US" sz="1400" dirty="0">
                <a:latin typeface="Taub Sans"/>
              </a:rPr>
              <a:t>Examples:  Prior authorization, formulary design for prescription drugs, specific treatments for certain conditions</a:t>
            </a:r>
          </a:p>
          <a:p>
            <a:pPr marL="285750" indent="-285750">
              <a:spcBef>
                <a:spcPts val="600"/>
              </a:spcBef>
              <a:buFont typeface="Arial" panose="020B0604020202020204" pitchFamily="34" charset="0"/>
              <a:buChar char="•"/>
            </a:pPr>
            <a:r>
              <a:rPr lang="en-US" sz="1400" dirty="0">
                <a:latin typeface="Taub Sans"/>
              </a:rPr>
              <a:t>Provide documentation of results upon request of any auditing agency</a:t>
            </a:r>
          </a:p>
          <a:p>
            <a:pPr marL="285750" indent="-285750">
              <a:spcBef>
                <a:spcPts val="600"/>
              </a:spcBef>
              <a:buFont typeface="Arial" panose="020B0604020202020204" pitchFamily="34" charset="0"/>
              <a:buChar char="•"/>
            </a:pPr>
            <a:r>
              <a:rPr lang="en-US" sz="1400" dirty="0">
                <a:latin typeface="Taub Sans"/>
              </a:rPr>
              <a:t>Information is not subject to FOIA</a:t>
            </a:r>
          </a:p>
          <a:p>
            <a:pPr marL="285750" indent="-285750">
              <a:spcBef>
                <a:spcPts val="600"/>
              </a:spcBef>
              <a:buFont typeface="Arial" panose="020B0604020202020204" pitchFamily="34" charset="0"/>
              <a:buChar char="•"/>
            </a:pPr>
            <a:r>
              <a:rPr lang="en-US" sz="1400" dirty="0">
                <a:latin typeface="Taub Sans"/>
              </a:rPr>
              <a:t>DOL is to issue tools to assist with the analysis</a:t>
            </a:r>
          </a:p>
          <a:p>
            <a:pPr marL="285750" indent="-285750">
              <a:spcBef>
                <a:spcPts val="600"/>
              </a:spcBef>
              <a:buFont typeface="Arial" panose="020B0604020202020204" pitchFamily="34" charset="0"/>
              <a:buChar char="•"/>
            </a:pPr>
            <a:r>
              <a:rPr lang="en-US" sz="1400" dirty="0">
                <a:latin typeface="Taub Sans"/>
              </a:rPr>
              <a:t>Analysis must account not just for document rules but also operation of plan/policy</a:t>
            </a:r>
          </a:p>
          <a:p>
            <a:pPr marL="285750" indent="-285750">
              <a:spcBef>
                <a:spcPts val="600"/>
              </a:spcBef>
              <a:buFont typeface="Arial" panose="020B0604020202020204" pitchFamily="34" charset="0"/>
              <a:buChar char="•"/>
            </a:pPr>
            <a:endParaRPr lang="en-US" sz="1400" dirty="0">
              <a:latin typeface="Taub Sans"/>
            </a:endParaRPr>
          </a:p>
        </p:txBody>
      </p:sp>
      <p:grpSp>
        <p:nvGrpSpPr>
          <p:cNvPr id="12" name="Graphic 163">
            <a:extLst>
              <a:ext uri="{FF2B5EF4-FFF2-40B4-BE49-F238E27FC236}">
                <a16:creationId xmlns:a16="http://schemas.microsoft.com/office/drawing/2014/main" id="{28010B0C-B7C0-4E33-8238-F4E764B84FE8}"/>
              </a:ext>
            </a:extLst>
          </p:cNvPr>
          <p:cNvGrpSpPr/>
          <p:nvPr/>
        </p:nvGrpSpPr>
        <p:grpSpPr>
          <a:xfrm>
            <a:off x="1158199" y="3234787"/>
            <a:ext cx="1088866" cy="1044692"/>
            <a:chOff x="669181" y="3530426"/>
            <a:chExt cx="342900" cy="342900"/>
          </a:xfrm>
        </p:grpSpPr>
        <p:sp>
          <p:nvSpPr>
            <p:cNvPr id="13" name="Freeform: Shape 12">
              <a:extLst>
                <a:ext uri="{FF2B5EF4-FFF2-40B4-BE49-F238E27FC236}">
                  <a16:creationId xmlns:a16="http://schemas.microsoft.com/office/drawing/2014/main" id="{D02B9E86-ADE1-4734-85F9-651B2B400B1F}"/>
                </a:ext>
              </a:extLst>
            </p:cNvPr>
            <p:cNvSpPr/>
            <p:nvPr/>
          </p:nvSpPr>
          <p:spPr>
            <a:xfrm>
              <a:off x="840631" y="3530426"/>
              <a:ext cx="171450" cy="142875"/>
            </a:xfrm>
            <a:custGeom>
              <a:avLst/>
              <a:gdLst>
                <a:gd name="connsiteX0" fmla="*/ 28575 w 171450"/>
                <a:gd name="connsiteY0" fmla="*/ 142875 h 142875"/>
                <a:gd name="connsiteX1" fmla="*/ 0 w 171450"/>
                <a:gd name="connsiteY1" fmla="*/ 142875 h 142875"/>
                <a:gd name="connsiteX2" fmla="*/ 0 w 171450"/>
                <a:gd name="connsiteY2" fmla="*/ 42863 h 142875"/>
                <a:gd name="connsiteX3" fmla="*/ 42863 w 171450"/>
                <a:gd name="connsiteY3" fmla="*/ 0 h 142875"/>
                <a:gd name="connsiteX4" fmla="*/ 128589 w 171450"/>
                <a:gd name="connsiteY4" fmla="*/ 0 h 142875"/>
                <a:gd name="connsiteX5" fmla="*/ 171450 w 171450"/>
                <a:gd name="connsiteY5" fmla="*/ 42863 h 142875"/>
                <a:gd name="connsiteX6" fmla="*/ 171450 w 171450"/>
                <a:gd name="connsiteY6" fmla="*/ 71438 h 142875"/>
                <a:gd name="connsiteX7" fmla="*/ 128589 w 171450"/>
                <a:gd name="connsiteY7" fmla="*/ 114300 h 142875"/>
                <a:gd name="connsiteX8" fmla="*/ 57150 w 171450"/>
                <a:gd name="connsiteY8" fmla="*/ 114300 h 142875"/>
                <a:gd name="connsiteX9" fmla="*/ 57150 w 171450"/>
                <a:gd name="connsiteY9" fmla="*/ 85725 h 142875"/>
                <a:gd name="connsiteX10" fmla="*/ 128589 w 171450"/>
                <a:gd name="connsiteY10" fmla="*/ 85725 h 142875"/>
                <a:gd name="connsiteX11" fmla="*/ 142875 w 171450"/>
                <a:gd name="connsiteY11" fmla="*/ 71438 h 142875"/>
                <a:gd name="connsiteX12" fmla="*/ 142875 w 171450"/>
                <a:gd name="connsiteY12" fmla="*/ 42863 h 142875"/>
                <a:gd name="connsiteX13" fmla="*/ 128589 w 171450"/>
                <a:gd name="connsiteY13" fmla="*/ 28575 h 142875"/>
                <a:gd name="connsiteX14" fmla="*/ 42863 w 171450"/>
                <a:gd name="connsiteY14" fmla="*/ 28575 h 142875"/>
                <a:gd name="connsiteX15" fmla="*/ 28575 w 171450"/>
                <a:gd name="connsiteY15" fmla="*/ 42863 h 142875"/>
                <a:gd name="connsiteX16" fmla="*/ 28575 w 171450"/>
                <a:gd name="connsiteY1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42875">
                  <a:moveTo>
                    <a:pt x="28575" y="142875"/>
                  </a:moveTo>
                  <a:lnTo>
                    <a:pt x="0" y="142875"/>
                  </a:lnTo>
                  <a:lnTo>
                    <a:pt x="0" y="42863"/>
                  </a:lnTo>
                  <a:cubicBezTo>
                    <a:pt x="0" y="19231"/>
                    <a:pt x="19231" y="0"/>
                    <a:pt x="42863" y="0"/>
                  </a:cubicBezTo>
                  <a:lnTo>
                    <a:pt x="128589" y="0"/>
                  </a:lnTo>
                  <a:cubicBezTo>
                    <a:pt x="152220" y="0"/>
                    <a:pt x="171450" y="19231"/>
                    <a:pt x="171450" y="42863"/>
                  </a:cubicBezTo>
                  <a:lnTo>
                    <a:pt x="171450" y="71438"/>
                  </a:lnTo>
                  <a:cubicBezTo>
                    <a:pt x="171450" y="95069"/>
                    <a:pt x="152220" y="114300"/>
                    <a:pt x="128589" y="114300"/>
                  </a:cubicBezTo>
                  <a:lnTo>
                    <a:pt x="57150" y="114300"/>
                  </a:lnTo>
                  <a:lnTo>
                    <a:pt x="57150" y="85725"/>
                  </a:lnTo>
                  <a:lnTo>
                    <a:pt x="128589" y="85725"/>
                  </a:lnTo>
                  <a:cubicBezTo>
                    <a:pt x="136459" y="85725"/>
                    <a:pt x="142875" y="79324"/>
                    <a:pt x="142875" y="71438"/>
                  </a:cubicBezTo>
                  <a:lnTo>
                    <a:pt x="142875" y="42863"/>
                  </a:lnTo>
                  <a:cubicBezTo>
                    <a:pt x="142875" y="34976"/>
                    <a:pt x="136459" y="28575"/>
                    <a:pt x="128589" y="28575"/>
                  </a:cubicBezTo>
                  <a:lnTo>
                    <a:pt x="42863" y="28575"/>
                  </a:lnTo>
                  <a:cubicBezTo>
                    <a:pt x="34990" y="28575"/>
                    <a:pt x="28575" y="34976"/>
                    <a:pt x="28575" y="42863"/>
                  </a:cubicBezTo>
                  <a:lnTo>
                    <a:pt x="28575" y="142875"/>
                  </a:lnTo>
                  <a:close/>
                </a:path>
              </a:pathLst>
            </a:custGeom>
            <a:solidFill>
              <a:srgbClr val="F2635D"/>
            </a:solidFill>
            <a:ln w="3048"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371D385-6699-48E2-93B6-587A12A6DBE2}"/>
                </a:ext>
              </a:extLst>
            </p:cNvPr>
            <p:cNvSpPr/>
            <p:nvPr/>
          </p:nvSpPr>
          <p:spPr>
            <a:xfrm>
              <a:off x="669181" y="3630438"/>
              <a:ext cx="171450" cy="242887"/>
            </a:xfrm>
            <a:custGeom>
              <a:avLst/>
              <a:gdLst>
                <a:gd name="connsiteX0" fmla="*/ 171450 w 171450"/>
                <a:gd name="connsiteY0" fmla="*/ 242888 h 242887"/>
                <a:gd name="connsiteX1" fmla="*/ 142875 w 171450"/>
                <a:gd name="connsiteY1" fmla="*/ 242888 h 242887"/>
                <a:gd name="connsiteX2" fmla="*/ 142875 w 171450"/>
                <a:gd name="connsiteY2" fmla="*/ 157163 h 242887"/>
                <a:gd name="connsiteX3" fmla="*/ 28575 w 171450"/>
                <a:gd name="connsiteY3" fmla="*/ 157163 h 242887"/>
                <a:gd name="connsiteX4" fmla="*/ 28575 w 171450"/>
                <a:gd name="connsiteY4" fmla="*/ 242888 h 242887"/>
                <a:gd name="connsiteX5" fmla="*/ 0 w 171450"/>
                <a:gd name="connsiteY5" fmla="*/ 242888 h 242887"/>
                <a:gd name="connsiteX6" fmla="*/ 0 w 171450"/>
                <a:gd name="connsiteY6" fmla="*/ 128588 h 242887"/>
                <a:gd name="connsiteX7" fmla="*/ 171450 w 171450"/>
                <a:gd name="connsiteY7" fmla="*/ 128588 h 242887"/>
                <a:gd name="connsiteX8" fmla="*/ 171450 w 171450"/>
                <a:gd name="connsiteY8" fmla="*/ 242888 h 242887"/>
                <a:gd name="connsiteX9" fmla="*/ 85725 w 171450"/>
                <a:gd name="connsiteY9" fmla="*/ 28575 h 242887"/>
                <a:gd name="connsiteX10" fmla="*/ 57150 w 171450"/>
                <a:gd name="connsiteY10" fmla="*/ 57150 h 242887"/>
                <a:gd name="connsiteX11" fmla="*/ 85725 w 171450"/>
                <a:gd name="connsiteY11" fmla="*/ 85725 h 242887"/>
                <a:gd name="connsiteX12" fmla="*/ 114300 w 171450"/>
                <a:gd name="connsiteY12" fmla="*/ 57150 h 242887"/>
                <a:gd name="connsiteX13" fmla="*/ 85725 w 171450"/>
                <a:gd name="connsiteY13" fmla="*/ 28575 h 242887"/>
                <a:gd name="connsiteX14" fmla="*/ 85725 w 171450"/>
                <a:gd name="connsiteY14" fmla="*/ 114300 h 242887"/>
                <a:gd name="connsiteX15" fmla="*/ 28575 w 171450"/>
                <a:gd name="connsiteY15" fmla="*/ 57150 h 242887"/>
                <a:gd name="connsiteX16" fmla="*/ 85725 w 171450"/>
                <a:gd name="connsiteY16" fmla="*/ 0 h 242887"/>
                <a:gd name="connsiteX17" fmla="*/ 142875 w 171450"/>
                <a:gd name="connsiteY17" fmla="*/ 57150 h 242887"/>
                <a:gd name="connsiteX18" fmla="*/ 85725 w 171450"/>
                <a:gd name="connsiteY18" fmla="*/ 114300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450" h="242887">
                  <a:moveTo>
                    <a:pt x="171450" y="242888"/>
                  </a:moveTo>
                  <a:lnTo>
                    <a:pt x="142875" y="242888"/>
                  </a:lnTo>
                  <a:lnTo>
                    <a:pt x="142875" y="157163"/>
                  </a:lnTo>
                  <a:lnTo>
                    <a:pt x="28575" y="157163"/>
                  </a:lnTo>
                  <a:lnTo>
                    <a:pt x="28575" y="242888"/>
                  </a:lnTo>
                  <a:lnTo>
                    <a:pt x="0" y="242888"/>
                  </a:lnTo>
                  <a:lnTo>
                    <a:pt x="0" y="128588"/>
                  </a:lnTo>
                  <a:lnTo>
                    <a:pt x="171450" y="128588"/>
                  </a:lnTo>
                  <a:lnTo>
                    <a:pt x="171450" y="242888"/>
                  </a:lnTo>
                  <a:close/>
                  <a:moveTo>
                    <a:pt x="85725" y="28575"/>
                  </a:moveTo>
                  <a:cubicBezTo>
                    <a:pt x="69966" y="28575"/>
                    <a:pt x="57150" y="41391"/>
                    <a:pt x="57150" y="57150"/>
                  </a:cubicBezTo>
                  <a:cubicBezTo>
                    <a:pt x="57150" y="72909"/>
                    <a:pt x="69966" y="85725"/>
                    <a:pt x="85725" y="85725"/>
                  </a:cubicBezTo>
                  <a:cubicBezTo>
                    <a:pt x="101484" y="85725"/>
                    <a:pt x="114300" y="72909"/>
                    <a:pt x="114300" y="57150"/>
                  </a:cubicBezTo>
                  <a:cubicBezTo>
                    <a:pt x="114300" y="41391"/>
                    <a:pt x="101484" y="28575"/>
                    <a:pt x="85725" y="28575"/>
                  </a:cubicBezTo>
                  <a:close/>
                  <a:moveTo>
                    <a:pt x="85725" y="114300"/>
                  </a:moveTo>
                  <a:cubicBezTo>
                    <a:pt x="54207" y="114300"/>
                    <a:pt x="28575" y="88668"/>
                    <a:pt x="28575" y="57150"/>
                  </a:cubicBezTo>
                  <a:cubicBezTo>
                    <a:pt x="28575" y="25632"/>
                    <a:pt x="54207" y="0"/>
                    <a:pt x="85725" y="0"/>
                  </a:cubicBezTo>
                  <a:cubicBezTo>
                    <a:pt x="117243" y="0"/>
                    <a:pt x="142875" y="25632"/>
                    <a:pt x="142875" y="57150"/>
                  </a:cubicBezTo>
                  <a:cubicBezTo>
                    <a:pt x="142875" y="88668"/>
                    <a:pt x="117243" y="114300"/>
                    <a:pt x="85725" y="114300"/>
                  </a:cubicBezTo>
                  <a:close/>
                </a:path>
              </a:pathLst>
            </a:custGeom>
            <a:solidFill>
              <a:srgbClr val="F9AC84"/>
            </a:solidFill>
            <a:ln w="304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21289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5443BB-C6FE-49B6-92F5-86A39D742BC9}"/>
              </a:ext>
            </a:extLst>
          </p:cNvPr>
          <p:cNvSpPr txBox="1"/>
          <p:nvPr/>
        </p:nvSpPr>
        <p:spPr>
          <a:xfrm>
            <a:off x="3610466" y="2331373"/>
            <a:ext cx="7711603" cy="2862322"/>
          </a:xfrm>
          <a:prstGeom prst="rect">
            <a:avLst/>
          </a:prstGeom>
          <a:noFill/>
        </p:spPr>
        <p:txBody>
          <a:bodyPr wrap="square" rtlCol="0">
            <a:spAutoFit/>
          </a:bodyPr>
          <a:lstStyle/>
          <a:p>
            <a:pPr marL="171450" indent="-171450">
              <a:spcAft>
                <a:spcPts val="1200"/>
              </a:spcAft>
              <a:buClr>
                <a:schemeClr val="accent1"/>
              </a:buClr>
              <a:buFont typeface="Arial" panose="020B0604020202020204" pitchFamily="34" charset="0"/>
              <a:buChar char="•"/>
            </a:pPr>
            <a:r>
              <a:rPr lang="en-US" sz="2000" kern="0" dirty="0">
                <a:solidFill>
                  <a:schemeClr val="accent1"/>
                </a:solidFill>
                <a:latin typeface="Taub Sans" pitchFamily="2" charset="0"/>
                <a:ea typeface="Taub Sans" pitchFamily="2" charset="0"/>
                <a:sym typeface="Taub Sans 110"/>
              </a:rPr>
              <a:t>Individuals may receive more generous subsidies</a:t>
            </a:r>
            <a:endParaRPr lang="en-US" sz="2000" kern="0" dirty="0">
              <a:solidFill>
                <a:schemeClr val="accent1"/>
              </a:solidFill>
              <a:latin typeface="Taub Sans" pitchFamily="2" charset="0"/>
              <a:ea typeface="Taub Sans" pitchFamily="2" charset="0"/>
            </a:endParaRPr>
          </a:p>
          <a:p>
            <a:pPr marL="513715" lvl="1" indent="-171450">
              <a:spcAft>
                <a:spcPts val="1200"/>
              </a:spcAft>
              <a:buClr>
                <a:schemeClr val="accent1"/>
              </a:buClr>
              <a:buFont typeface="Arial" panose="020B0604020202020204" pitchFamily="34" charset="0"/>
              <a:buChar char="•"/>
            </a:pPr>
            <a:r>
              <a:rPr lang="en-US" sz="2000" dirty="0">
                <a:latin typeface="Taub Sans" pitchFamily="2" charset="0"/>
                <a:ea typeface="Taub Sans" pitchFamily="2" charset="0"/>
              </a:rPr>
              <a:t>Eliminates upper income limit for 2021 and 2022</a:t>
            </a:r>
          </a:p>
          <a:p>
            <a:pPr marL="513715" lvl="1" indent="-171450">
              <a:spcAft>
                <a:spcPts val="1200"/>
              </a:spcAft>
              <a:buClr>
                <a:schemeClr val="accent1"/>
              </a:buClr>
              <a:buFont typeface="Arial" panose="020B0604020202020204" pitchFamily="34" charset="0"/>
              <a:buChar char="•"/>
            </a:pPr>
            <a:r>
              <a:rPr lang="en-US" sz="2000" dirty="0">
                <a:latin typeface="Taub Sans" pitchFamily="2" charset="0"/>
                <a:ea typeface="Taub Sans" pitchFamily="2" charset="0"/>
              </a:rPr>
              <a:t>Decreases amounts individuals must contribute towards cost of coverage</a:t>
            </a:r>
          </a:p>
          <a:p>
            <a:pPr marL="513715" lvl="1" indent="-171450">
              <a:spcAft>
                <a:spcPts val="1200"/>
              </a:spcAft>
              <a:buClr>
                <a:schemeClr val="accent1"/>
              </a:buClr>
              <a:buFont typeface="Arial" panose="020B0604020202020204" pitchFamily="34" charset="0"/>
              <a:buChar char="•"/>
            </a:pPr>
            <a:r>
              <a:rPr lang="en-US" sz="2000" dirty="0">
                <a:latin typeface="Taub Sans" pitchFamily="2" charset="0"/>
                <a:ea typeface="Taub Sans" pitchFamily="2" charset="0"/>
              </a:rPr>
              <a:t>Special provisions for unemployed individuals</a:t>
            </a:r>
          </a:p>
          <a:p>
            <a:pPr marL="171450" indent="-171450">
              <a:spcAft>
                <a:spcPts val="1200"/>
              </a:spcAft>
              <a:buClr>
                <a:schemeClr val="accent1"/>
              </a:buClr>
              <a:buFont typeface="Arial" panose="020B0604020202020204" pitchFamily="34" charset="0"/>
              <a:buChar char="•"/>
            </a:pPr>
            <a:r>
              <a:rPr lang="en-US" sz="2000" kern="0" dirty="0">
                <a:solidFill>
                  <a:schemeClr val="accent1"/>
                </a:solidFill>
                <a:latin typeface="Taub Sans" pitchFamily="2" charset="0"/>
                <a:ea typeface="Taub Sans" pitchFamily="2" charset="0"/>
                <a:sym typeface="Taub Sans 110"/>
              </a:rPr>
              <a:t>Employers may see an increase in ACA penalties as more individuals qualify for exchange coverage</a:t>
            </a:r>
            <a:endParaRPr lang="en-US" sz="2000" dirty="0">
              <a:solidFill>
                <a:schemeClr val="accent1"/>
              </a:solidFill>
              <a:latin typeface="Taub Sans" pitchFamily="2" charset="0"/>
              <a:ea typeface="Taub Sans" pitchFamily="2" charset="0"/>
            </a:endParaRPr>
          </a:p>
        </p:txBody>
      </p:sp>
      <p:sp>
        <p:nvSpPr>
          <p:cNvPr id="2" name="Title 1">
            <a:extLst>
              <a:ext uri="{FF2B5EF4-FFF2-40B4-BE49-F238E27FC236}">
                <a16:creationId xmlns:a16="http://schemas.microsoft.com/office/drawing/2014/main" id="{C96DA0BA-D871-43EA-9450-FAC95DA7A3D4}"/>
              </a:ext>
            </a:extLst>
          </p:cNvPr>
          <p:cNvSpPr>
            <a:spLocks noGrp="1"/>
          </p:cNvSpPr>
          <p:nvPr>
            <p:ph type="title"/>
          </p:nvPr>
        </p:nvSpPr>
        <p:spPr>
          <a:xfrm>
            <a:off x="292556" y="393369"/>
            <a:ext cx="9043013" cy="1044692"/>
          </a:xfrm>
        </p:spPr>
        <p:txBody>
          <a:bodyPr>
            <a:normAutofit fontScale="90000"/>
          </a:bodyPr>
          <a:lstStyle/>
          <a:p>
            <a:br>
              <a:rPr lang="en-US" sz="4000" dirty="0"/>
            </a:br>
            <a:r>
              <a:rPr lang="en-US" sz="3100" b="1" dirty="0"/>
              <a:t>American Rescue Plan Act</a:t>
            </a:r>
            <a:br>
              <a:rPr lang="en-US" sz="3100" dirty="0"/>
            </a:br>
            <a:r>
              <a:rPr lang="en-US" sz="3100" dirty="0"/>
              <a:t>	ACA Subsidies Expanded</a:t>
            </a:r>
            <a:br>
              <a:rPr lang="en-US" sz="4400" dirty="0"/>
            </a:br>
            <a:endParaRPr lang="en-US" dirty="0"/>
          </a:p>
        </p:txBody>
      </p:sp>
      <p:grpSp>
        <p:nvGrpSpPr>
          <p:cNvPr id="7" name="Graphic 131">
            <a:extLst>
              <a:ext uri="{FF2B5EF4-FFF2-40B4-BE49-F238E27FC236}">
                <a16:creationId xmlns:a16="http://schemas.microsoft.com/office/drawing/2014/main" id="{B1D3231E-E96D-4AC5-883E-49507AD1EB87}"/>
              </a:ext>
            </a:extLst>
          </p:cNvPr>
          <p:cNvGrpSpPr/>
          <p:nvPr/>
        </p:nvGrpSpPr>
        <p:grpSpPr>
          <a:xfrm>
            <a:off x="1361325" y="2995281"/>
            <a:ext cx="1010470" cy="1133658"/>
            <a:chOff x="1487633" y="2726113"/>
            <a:chExt cx="342900" cy="342900"/>
          </a:xfrm>
        </p:grpSpPr>
        <p:sp>
          <p:nvSpPr>
            <p:cNvPr id="8" name="Freeform: Shape 7">
              <a:extLst>
                <a:ext uri="{FF2B5EF4-FFF2-40B4-BE49-F238E27FC236}">
                  <a16:creationId xmlns:a16="http://schemas.microsoft.com/office/drawing/2014/main" id="{EAECBCCC-4FB2-4FA9-9CCD-47F6FED15D1E}"/>
                </a:ext>
              </a:extLst>
            </p:cNvPr>
            <p:cNvSpPr/>
            <p:nvPr/>
          </p:nvSpPr>
          <p:spPr>
            <a:xfrm>
              <a:off x="1487633" y="2726113"/>
              <a:ext cx="342900" cy="342900"/>
            </a:xfrm>
            <a:custGeom>
              <a:avLst/>
              <a:gdLst>
                <a:gd name="connsiteX0" fmla="*/ 0 w 342900"/>
                <a:gd name="connsiteY0" fmla="*/ 242888 h 342900"/>
                <a:gd name="connsiteX1" fmla="*/ 0 w 342900"/>
                <a:gd name="connsiteY1" fmla="*/ 214313 h 342900"/>
                <a:gd name="connsiteX2" fmla="*/ 342900 w 342900"/>
                <a:gd name="connsiteY2" fmla="*/ 214313 h 342900"/>
                <a:gd name="connsiteX3" fmla="*/ 342900 w 342900"/>
                <a:gd name="connsiteY3" fmla="*/ 242888 h 342900"/>
                <a:gd name="connsiteX4" fmla="*/ 0 w 342900"/>
                <a:gd name="connsiteY4" fmla="*/ 242888 h 342900"/>
                <a:gd name="connsiteX5" fmla="*/ 0 w 342900"/>
                <a:gd name="connsiteY5" fmla="*/ 342900 h 342900"/>
                <a:gd name="connsiteX6" fmla="*/ 0 w 342900"/>
                <a:gd name="connsiteY6" fmla="*/ 271461 h 342900"/>
                <a:gd name="connsiteX7" fmla="*/ 28575 w 342900"/>
                <a:gd name="connsiteY7" fmla="*/ 271461 h 342900"/>
                <a:gd name="connsiteX8" fmla="*/ 28575 w 342900"/>
                <a:gd name="connsiteY8" fmla="*/ 342900 h 342900"/>
                <a:gd name="connsiteX9" fmla="*/ 0 w 342900"/>
                <a:gd name="connsiteY9" fmla="*/ 342900 h 342900"/>
                <a:gd name="connsiteX10" fmla="*/ 314325 w 342900"/>
                <a:gd name="connsiteY10" fmla="*/ 342900 h 342900"/>
                <a:gd name="connsiteX11" fmla="*/ 314325 w 342900"/>
                <a:gd name="connsiteY11" fmla="*/ 271461 h 342900"/>
                <a:gd name="connsiteX12" fmla="*/ 342900 w 342900"/>
                <a:gd name="connsiteY12" fmla="*/ 271461 h 342900"/>
                <a:gd name="connsiteX13" fmla="*/ 342900 w 342900"/>
                <a:gd name="connsiteY13" fmla="*/ 342900 h 342900"/>
                <a:gd name="connsiteX14" fmla="*/ 314325 w 342900"/>
                <a:gd name="connsiteY14" fmla="*/ 342900 h 342900"/>
                <a:gd name="connsiteX15" fmla="*/ 185738 w 342900"/>
                <a:gd name="connsiteY15" fmla="*/ 185738 h 342900"/>
                <a:gd name="connsiteX16" fmla="*/ 157163 w 342900"/>
                <a:gd name="connsiteY16" fmla="*/ 185738 h 342900"/>
                <a:gd name="connsiteX17" fmla="*/ 157163 w 342900"/>
                <a:gd name="connsiteY17" fmla="*/ 128588 h 342900"/>
                <a:gd name="connsiteX18" fmla="*/ 71438 w 342900"/>
                <a:gd name="connsiteY18" fmla="*/ 128588 h 342900"/>
                <a:gd name="connsiteX19" fmla="*/ 71438 w 342900"/>
                <a:gd name="connsiteY19" fmla="*/ 185738 h 342900"/>
                <a:gd name="connsiteX20" fmla="*/ 42863 w 342900"/>
                <a:gd name="connsiteY20" fmla="*/ 185738 h 342900"/>
                <a:gd name="connsiteX21" fmla="*/ 42863 w 342900"/>
                <a:gd name="connsiteY21" fmla="*/ 100013 h 342900"/>
                <a:gd name="connsiteX22" fmla="*/ 185738 w 342900"/>
                <a:gd name="connsiteY22" fmla="*/ 100013 h 342900"/>
                <a:gd name="connsiteX23" fmla="*/ 185738 w 342900"/>
                <a:gd name="connsiteY23" fmla="*/ 185738 h 342900"/>
                <a:gd name="connsiteX24" fmla="*/ 114300 w 342900"/>
                <a:gd name="connsiteY24" fmla="*/ 28575 h 342900"/>
                <a:gd name="connsiteX25" fmla="*/ 100013 w 342900"/>
                <a:gd name="connsiteY25" fmla="*/ 42863 h 342900"/>
                <a:gd name="connsiteX26" fmla="*/ 114300 w 342900"/>
                <a:gd name="connsiteY26" fmla="*/ 57150 h 342900"/>
                <a:gd name="connsiteX27" fmla="*/ 128588 w 342900"/>
                <a:gd name="connsiteY27" fmla="*/ 42863 h 342900"/>
                <a:gd name="connsiteX28" fmla="*/ 114300 w 342900"/>
                <a:gd name="connsiteY28" fmla="*/ 28575 h 342900"/>
                <a:gd name="connsiteX29" fmla="*/ 114300 w 342900"/>
                <a:gd name="connsiteY29" fmla="*/ 85725 h 342900"/>
                <a:gd name="connsiteX30" fmla="*/ 71438 w 342900"/>
                <a:gd name="connsiteY30" fmla="*/ 42863 h 342900"/>
                <a:gd name="connsiteX31" fmla="*/ 114300 w 342900"/>
                <a:gd name="connsiteY31" fmla="*/ 0 h 342900"/>
                <a:gd name="connsiteX32" fmla="*/ 157163 w 342900"/>
                <a:gd name="connsiteY32" fmla="*/ 42863 h 342900"/>
                <a:gd name="connsiteX33" fmla="*/ 114300 w 342900"/>
                <a:gd name="connsiteY33" fmla="*/ 857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2900" h="342900">
                  <a:moveTo>
                    <a:pt x="0" y="242888"/>
                  </a:moveTo>
                  <a:lnTo>
                    <a:pt x="0" y="214313"/>
                  </a:lnTo>
                  <a:lnTo>
                    <a:pt x="342900" y="214313"/>
                  </a:lnTo>
                  <a:lnTo>
                    <a:pt x="342900" y="242888"/>
                  </a:lnTo>
                  <a:lnTo>
                    <a:pt x="0" y="242888"/>
                  </a:lnTo>
                  <a:close/>
                  <a:moveTo>
                    <a:pt x="0" y="342900"/>
                  </a:moveTo>
                  <a:lnTo>
                    <a:pt x="0" y="271461"/>
                  </a:lnTo>
                  <a:lnTo>
                    <a:pt x="28575" y="271461"/>
                  </a:lnTo>
                  <a:lnTo>
                    <a:pt x="28575" y="342900"/>
                  </a:lnTo>
                  <a:lnTo>
                    <a:pt x="0" y="342900"/>
                  </a:lnTo>
                  <a:close/>
                  <a:moveTo>
                    <a:pt x="314325" y="342900"/>
                  </a:moveTo>
                  <a:lnTo>
                    <a:pt x="314325" y="271461"/>
                  </a:lnTo>
                  <a:lnTo>
                    <a:pt x="342900" y="271461"/>
                  </a:lnTo>
                  <a:lnTo>
                    <a:pt x="342900" y="342900"/>
                  </a:lnTo>
                  <a:lnTo>
                    <a:pt x="314325" y="342900"/>
                  </a:lnTo>
                  <a:close/>
                  <a:moveTo>
                    <a:pt x="185738" y="185738"/>
                  </a:moveTo>
                  <a:lnTo>
                    <a:pt x="157163" y="185738"/>
                  </a:lnTo>
                  <a:lnTo>
                    <a:pt x="157163" y="128588"/>
                  </a:lnTo>
                  <a:lnTo>
                    <a:pt x="71438" y="128588"/>
                  </a:lnTo>
                  <a:lnTo>
                    <a:pt x="71438" y="185738"/>
                  </a:lnTo>
                  <a:lnTo>
                    <a:pt x="42863" y="185738"/>
                  </a:lnTo>
                  <a:lnTo>
                    <a:pt x="42863" y="100013"/>
                  </a:lnTo>
                  <a:lnTo>
                    <a:pt x="185738" y="100013"/>
                  </a:lnTo>
                  <a:lnTo>
                    <a:pt x="185738" y="185738"/>
                  </a:lnTo>
                  <a:close/>
                  <a:moveTo>
                    <a:pt x="114300" y="28575"/>
                  </a:moveTo>
                  <a:cubicBezTo>
                    <a:pt x="106428" y="28575"/>
                    <a:pt x="100013" y="34976"/>
                    <a:pt x="100013" y="42863"/>
                  </a:cubicBezTo>
                  <a:cubicBezTo>
                    <a:pt x="100013" y="50749"/>
                    <a:pt x="106428" y="57150"/>
                    <a:pt x="114300" y="57150"/>
                  </a:cubicBezTo>
                  <a:cubicBezTo>
                    <a:pt x="122172" y="57150"/>
                    <a:pt x="128588" y="50749"/>
                    <a:pt x="128588" y="42863"/>
                  </a:cubicBezTo>
                  <a:cubicBezTo>
                    <a:pt x="128588" y="34976"/>
                    <a:pt x="122172" y="28575"/>
                    <a:pt x="114300" y="28575"/>
                  </a:cubicBezTo>
                  <a:close/>
                  <a:moveTo>
                    <a:pt x="114300" y="85725"/>
                  </a:moveTo>
                  <a:cubicBezTo>
                    <a:pt x="90669" y="85725"/>
                    <a:pt x="71438" y="66494"/>
                    <a:pt x="71438" y="42863"/>
                  </a:cubicBezTo>
                  <a:cubicBezTo>
                    <a:pt x="71438" y="19231"/>
                    <a:pt x="90669" y="0"/>
                    <a:pt x="114300" y="0"/>
                  </a:cubicBezTo>
                  <a:cubicBezTo>
                    <a:pt x="137931" y="0"/>
                    <a:pt x="157163" y="19231"/>
                    <a:pt x="157163" y="42863"/>
                  </a:cubicBezTo>
                  <a:cubicBezTo>
                    <a:pt x="157163" y="66494"/>
                    <a:pt x="137931" y="85725"/>
                    <a:pt x="114300" y="85725"/>
                  </a:cubicBezTo>
                  <a:close/>
                </a:path>
              </a:pathLst>
            </a:custGeom>
            <a:solidFill>
              <a:srgbClr val="F9AC84"/>
            </a:solidFill>
            <a:ln w="304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1099F751-8139-48C5-9B21-46BA031ED04F}"/>
                </a:ext>
              </a:extLst>
            </p:cNvPr>
            <p:cNvSpPr/>
            <p:nvPr/>
          </p:nvSpPr>
          <p:spPr>
            <a:xfrm>
              <a:off x="1701945" y="2740400"/>
              <a:ext cx="85726" cy="171450"/>
            </a:xfrm>
            <a:custGeom>
              <a:avLst/>
              <a:gdLst>
                <a:gd name="connsiteX0" fmla="*/ 85727 w 85726"/>
                <a:gd name="connsiteY0" fmla="*/ 57150 h 171450"/>
                <a:gd name="connsiteX1" fmla="*/ 85727 w 85726"/>
                <a:gd name="connsiteY1" fmla="*/ 28575 h 171450"/>
                <a:gd name="connsiteX2" fmla="*/ 57148 w 85726"/>
                <a:gd name="connsiteY2" fmla="*/ 28575 h 171450"/>
                <a:gd name="connsiteX3" fmla="*/ 57148 w 85726"/>
                <a:gd name="connsiteY3" fmla="*/ 0 h 171450"/>
                <a:gd name="connsiteX4" fmla="*/ 28575 w 85726"/>
                <a:gd name="connsiteY4" fmla="*/ 0 h 171450"/>
                <a:gd name="connsiteX5" fmla="*/ 28575 w 85726"/>
                <a:gd name="connsiteY5" fmla="*/ 28575 h 171450"/>
                <a:gd name="connsiteX6" fmla="*/ 0 w 85726"/>
                <a:gd name="connsiteY6" fmla="*/ 28575 h 171450"/>
                <a:gd name="connsiteX7" fmla="*/ 0 w 85726"/>
                <a:gd name="connsiteY7" fmla="*/ 100013 h 171450"/>
                <a:gd name="connsiteX8" fmla="*/ 57148 w 85726"/>
                <a:gd name="connsiteY8" fmla="*/ 100013 h 171450"/>
                <a:gd name="connsiteX9" fmla="*/ 57148 w 85726"/>
                <a:gd name="connsiteY9" fmla="*/ 114300 h 171450"/>
                <a:gd name="connsiteX10" fmla="*/ 0 w 85726"/>
                <a:gd name="connsiteY10" fmla="*/ 114300 h 171450"/>
                <a:gd name="connsiteX11" fmla="*/ 0 w 85726"/>
                <a:gd name="connsiteY11" fmla="*/ 142875 h 171450"/>
                <a:gd name="connsiteX12" fmla="*/ 29175 w 85726"/>
                <a:gd name="connsiteY12" fmla="*/ 142875 h 171450"/>
                <a:gd name="connsiteX13" fmla="*/ 29175 w 85726"/>
                <a:gd name="connsiteY13" fmla="*/ 171450 h 171450"/>
                <a:gd name="connsiteX14" fmla="*/ 57749 w 85726"/>
                <a:gd name="connsiteY14" fmla="*/ 171450 h 171450"/>
                <a:gd name="connsiteX15" fmla="*/ 57749 w 85726"/>
                <a:gd name="connsiteY15" fmla="*/ 142875 h 171450"/>
                <a:gd name="connsiteX16" fmla="*/ 85727 w 85726"/>
                <a:gd name="connsiteY16" fmla="*/ 142875 h 171450"/>
                <a:gd name="connsiteX17" fmla="*/ 85727 w 85726"/>
                <a:gd name="connsiteY17" fmla="*/ 71438 h 171450"/>
                <a:gd name="connsiteX18" fmla="*/ 28575 w 85726"/>
                <a:gd name="connsiteY18" fmla="*/ 71438 h 171450"/>
                <a:gd name="connsiteX19" fmla="*/ 28575 w 85726"/>
                <a:gd name="connsiteY19" fmla="*/ 571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6" h="171450">
                  <a:moveTo>
                    <a:pt x="85727" y="57150"/>
                  </a:moveTo>
                  <a:lnTo>
                    <a:pt x="85727" y="28575"/>
                  </a:lnTo>
                  <a:lnTo>
                    <a:pt x="57148" y="28575"/>
                  </a:lnTo>
                  <a:lnTo>
                    <a:pt x="57148" y="0"/>
                  </a:lnTo>
                  <a:lnTo>
                    <a:pt x="28575" y="0"/>
                  </a:lnTo>
                  <a:lnTo>
                    <a:pt x="28575" y="28575"/>
                  </a:lnTo>
                  <a:lnTo>
                    <a:pt x="0" y="28575"/>
                  </a:lnTo>
                  <a:lnTo>
                    <a:pt x="0" y="100013"/>
                  </a:lnTo>
                  <a:lnTo>
                    <a:pt x="57148" y="100013"/>
                  </a:lnTo>
                  <a:lnTo>
                    <a:pt x="57148" y="114300"/>
                  </a:lnTo>
                  <a:lnTo>
                    <a:pt x="0" y="114300"/>
                  </a:lnTo>
                  <a:lnTo>
                    <a:pt x="0" y="142875"/>
                  </a:lnTo>
                  <a:lnTo>
                    <a:pt x="29175" y="142875"/>
                  </a:lnTo>
                  <a:lnTo>
                    <a:pt x="29175" y="171450"/>
                  </a:lnTo>
                  <a:lnTo>
                    <a:pt x="57749" y="171450"/>
                  </a:lnTo>
                  <a:lnTo>
                    <a:pt x="57749" y="142875"/>
                  </a:lnTo>
                  <a:lnTo>
                    <a:pt x="85727" y="142875"/>
                  </a:lnTo>
                  <a:lnTo>
                    <a:pt x="85727" y="71438"/>
                  </a:lnTo>
                  <a:lnTo>
                    <a:pt x="28575" y="71438"/>
                  </a:lnTo>
                  <a:lnTo>
                    <a:pt x="28575" y="57150"/>
                  </a:lnTo>
                  <a:close/>
                </a:path>
              </a:pathLst>
            </a:custGeom>
            <a:solidFill>
              <a:srgbClr val="F2635D"/>
            </a:solidFill>
            <a:ln w="304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390524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6D3E2-4FB3-46AD-BB7D-3CFD991C58CA}"/>
              </a:ext>
            </a:extLst>
          </p:cNvPr>
          <p:cNvSpPr>
            <a:spLocks noGrp="1"/>
          </p:cNvSpPr>
          <p:nvPr>
            <p:ph type="title"/>
          </p:nvPr>
        </p:nvSpPr>
        <p:spPr/>
        <p:txBody>
          <a:bodyPr>
            <a:normAutofit/>
          </a:bodyPr>
          <a:lstStyle/>
          <a:p>
            <a:r>
              <a:rPr lang="en-US" sz="2800" b="1" dirty="0"/>
              <a:t>American Rescue Plan Act</a:t>
            </a:r>
            <a:br>
              <a:rPr lang="en-US" sz="2800" b="1" dirty="0"/>
            </a:br>
            <a:r>
              <a:rPr lang="en-US" sz="2800" b="1" dirty="0"/>
              <a:t>	</a:t>
            </a:r>
            <a:r>
              <a:rPr lang="en-US" sz="2800" dirty="0"/>
              <a:t>COBRA Subsidy</a:t>
            </a:r>
          </a:p>
        </p:txBody>
      </p:sp>
      <p:sp>
        <p:nvSpPr>
          <p:cNvPr id="5" name="Content Placeholder 4">
            <a:extLst>
              <a:ext uri="{FF2B5EF4-FFF2-40B4-BE49-F238E27FC236}">
                <a16:creationId xmlns:a16="http://schemas.microsoft.com/office/drawing/2014/main" id="{DE70B2AC-8329-4E41-87AB-521437648106}"/>
              </a:ext>
            </a:extLst>
          </p:cNvPr>
          <p:cNvSpPr>
            <a:spLocks noGrp="1"/>
          </p:cNvSpPr>
          <p:nvPr>
            <p:ph idx="1"/>
          </p:nvPr>
        </p:nvSpPr>
        <p:spPr>
          <a:xfrm>
            <a:off x="696006" y="2853338"/>
            <a:ext cx="5089479" cy="3277388"/>
          </a:xfrm>
        </p:spPr>
        <p:txBody>
          <a:bodyPr>
            <a:normAutofit fontScale="92500" lnSpcReduction="20000"/>
          </a:bodyPr>
          <a:lstStyle/>
          <a:p>
            <a:pPr marL="0" indent="0">
              <a:spcBef>
                <a:spcPts val="0"/>
              </a:spcBef>
              <a:spcAft>
                <a:spcPts val="600"/>
              </a:spcAft>
              <a:buNone/>
            </a:pPr>
            <a:r>
              <a:rPr lang="en-US" sz="1900" b="1" dirty="0"/>
              <a:t>Assistance Eligibility Individual (AEI)</a:t>
            </a:r>
            <a:endParaRPr lang="en-US" sz="1900" dirty="0"/>
          </a:p>
          <a:p>
            <a:pPr marL="628639" lvl="1" indent="-171450">
              <a:spcBef>
                <a:spcPts val="0"/>
              </a:spcBef>
              <a:spcAft>
                <a:spcPts val="600"/>
              </a:spcAft>
            </a:pPr>
            <a:r>
              <a:rPr lang="en-US" sz="1900" b="1" dirty="0">
                <a:solidFill>
                  <a:schemeClr val="accent1"/>
                </a:solidFill>
              </a:rPr>
              <a:t>COBRA qualified beneficiary </a:t>
            </a:r>
            <a:r>
              <a:rPr lang="en-US" sz="1900" dirty="0"/>
              <a:t>(employee, former employee, covered spouse or covered dependent)</a:t>
            </a:r>
          </a:p>
          <a:p>
            <a:pPr marL="628639" lvl="1" indent="-171450">
              <a:spcBef>
                <a:spcPts val="0"/>
              </a:spcBef>
              <a:spcAft>
                <a:spcPts val="600"/>
              </a:spcAft>
            </a:pPr>
            <a:r>
              <a:rPr lang="en-US" sz="1900" dirty="0"/>
              <a:t>Lose coverage due to </a:t>
            </a:r>
            <a:r>
              <a:rPr lang="en-US" sz="1900" b="1" dirty="0">
                <a:solidFill>
                  <a:schemeClr val="accent1"/>
                </a:solidFill>
              </a:rPr>
              <a:t>involuntary termination</a:t>
            </a:r>
            <a:r>
              <a:rPr lang="en-US" sz="1900" b="1" dirty="0">
                <a:solidFill>
                  <a:srgbClr val="FF0000"/>
                </a:solidFill>
              </a:rPr>
              <a:t> </a:t>
            </a:r>
            <a:r>
              <a:rPr lang="en-US" sz="1900" dirty="0"/>
              <a:t>or </a:t>
            </a:r>
            <a:r>
              <a:rPr lang="en-US" sz="1900" b="1" dirty="0">
                <a:solidFill>
                  <a:schemeClr val="accent1"/>
                </a:solidFill>
              </a:rPr>
              <a:t>reduction in hours</a:t>
            </a:r>
          </a:p>
          <a:p>
            <a:pPr marL="0" indent="0">
              <a:spcBef>
                <a:spcPts val="0"/>
              </a:spcBef>
              <a:spcAft>
                <a:spcPts val="600"/>
              </a:spcAft>
              <a:buNone/>
            </a:pPr>
            <a:r>
              <a:rPr lang="en-US" sz="1900" b="1" dirty="0"/>
              <a:t>Duration</a:t>
            </a:r>
          </a:p>
          <a:p>
            <a:pPr marL="628639" lvl="1" indent="-171450">
              <a:spcBef>
                <a:spcPts val="0"/>
              </a:spcBef>
              <a:spcAft>
                <a:spcPts val="600"/>
              </a:spcAft>
            </a:pPr>
            <a:r>
              <a:rPr lang="en-US" sz="1900" dirty="0"/>
              <a:t>During the period beginning </a:t>
            </a:r>
            <a:r>
              <a:rPr lang="en-US" sz="1900" b="1" dirty="0">
                <a:solidFill>
                  <a:schemeClr val="accent1"/>
                </a:solidFill>
              </a:rPr>
              <a:t>April 1, 2021 </a:t>
            </a:r>
            <a:r>
              <a:rPr lang="en-US" sz="1900" dirty="0"/>
              <a:t>and ending </a:t>
            </a:r>
            <a:r>
              <a:rPr lang="en-US" sz="1900" b="1" dirty="0">
                <a:solidFill>
                  <a:schemeClr val="accent1"/>
                </a:solidFill>
              </a:rPr>
              <a:t>September 31, 2021</a:t>
            </a:r>
            <a:endParaRPr lang="en-US" sz="1900" dirty="0">
              <a:solidFill>
                <a:schemeClr val="accent1"/>
              </a:solidFill>
            </a:endParaRPr>
          </a:p>
          <a:p>
            <a:pPr marL="628639" lvl="1" indent="-171450">
              <a:spcBef>
                <a:spcPts val="0"/>
              </a:spcBef>
              <a:spcAft>
                <a:spcPts val="600"/>
              </a:spcAft>
            </a:pPr>
            <a:r>
              <a:rPr lang="en-US" sz="1900" dirty="0"/>
              <a:t>Not to exceed the </a:t>
            </a:r>
            <a:r>
              <a:rPr lang="en-US" sz="1900" b="1" dirty="0">
                <a:solidFill>
                  <a:schemeClr val="accent1"/>
                </a:solidFill>
              </a:rPr>
              <a:t>COBRA maximum duration </a:t>
            </a:r>
            <a:r>
              <a:rPr lang="en-US" sz="1900" dirty="0"/>
              <a:t>(i.e., </a:t>
            </a:r>
            <a:r>
              <a:rPr lang="en-US" sz="1900" b="1" dirty="0">
                <a:solidFill>
                  <a:schemeClr val="accent1"/>
                </a:solidFill>
              </a:rPr>
              <a:t>18 months </a:t>
            </a:r>
            <a:r>
              <a:rPr lang="en-US" sz="1900" dirty="0"/>
              <a:t>from qualifying event date)</a:t>
            </a:r>
          </a:p>
          <a:p>
            <a:pPr marL="628639" lvl="1" indent="-171450">
              <a:spcBef>
                <a:spcPts val="0"/>
              </a:spcBef>
              <a:spcAft>
                <a:spcPts val="600"/>
              </a:spcAft>
            </a:pPr>
            <a:r>
              <a:rPr lang="en-US" sz="1900" dirty="0"/>
              <a:t>AEI becomes</a:t>
            </a:r>
            <a:r>
              <a:rPr lang="en-US" sz="1900" b="1" dirty="0">
                <a:solidFill>
                  <a:srgbClr val="FF0000"/>
                </a:solidFill>
              </a:rPr>
              <a:t> </a:t>
            </a:r>
            <a:r>
              <a:rPr lang="en-US" sz="1900" b="1" dirty="0">
                <a:solidFill>
                  <a:schemeClr val="accent1"/>
                </a:solidFill>
              </a:rPr>
              <a:t>eligible</a:t>
            </a:r>
            <a:r>
              <a:rPr lang="en-US" sz="1900" b="1" dirty="0">
                <a:solidFill>
                  <a:srgbClr val="FF0000"/>
                </a:solidFill>
              </a:rPr>
              <a:t> </a:t>
            </a:r>
            <a:r>
              <a:rPr lang="en-US" sz="1900" dirty="0"/>
              <a:t>for </a:t>
            </a:r>
            <a:r>
              <a:rPr lang="en-US" sz="1900" b="1" dirty="0">
                <a:solidFill>
                  <a:schemeClr val="accent1"/>
                </a:solidFill>
              </a:rPr>
              <a:t>another group health plan </a:t>
            </a:r>
            <a:r>
              <a:rPr lang="en-US" sz="1900" dirty="0"/>
              <a:t>or </a:t>
            </a:r>
            <a:r>
              <a:rPr lang="en-US" sz="1900" b="1" dirty="0">
                <a:solidFill>
                  <a:schemeClr val="accent1"/>
                </a:solidFill>
              </a:rPr>
              <a:t>Medicare</a:t>
            </a:r>
          </a:p>
        </p:txBody>
      </p:sp>
      <p:sp>
        <p:nvSpPr>
          <p:cNvPr id="6" name="Content Placeholder 5">
            <a:extLst>
              <a:ext uri="{FF2B5EF4-FFF2-40B4-BE49-F238E27FC236}">
                <a16:creationId xmlns:a16="http://schemas.microsoft.com/office/drawing/2014/main" id="{EE2A9300-B3AE-48C0-A570-5158A909C155}"/>
              </a:ext>
            </a:extLst>
          </p:cNvPr>
          <p:cNvSpPr>
            <a:spLocks noGrp="1"/>
          </p:cNvSpPr>
          <p:nvPr>
            <p:ph idx="10"/>
          </p:nvPr>
        </p:nvSpPr>
        <p:spPr>
          <a:xfrm>
            <a:off x="6383966" y="2853338"/>
            <a:ext cx="5112028" cy="2851525"/>
          </a:xfrm>
        </p:spPr>
        <p:txBody>
          <a:bodyPr>
            <a:normAutofit/>
          </a:bodyPr>
          <a:lstStyle/>
          <a:p>
            <a:pPr marL="0" indent="0">
              <a:spcBef>
                <a:spcPts val="0"/>
              </a:spcBef>
              <a:spcAft>
                <a:spcPts val="600"/>
              </a:spcAft>
              <a:buNone/>
            </a:pPr>
            <a:r>
              <a:rPr lang="en-US" sz="1800" b="1" dirty="0"/>
              <a:t>Subsidy</a:t>
            </a:r>
          </a:p>
          <a:p>
            <a:pPr marL="628639" lvl="1" indent="-171450">
              <a:spcBef>
                <a:spcPts val="0"/>
              </a:spcBef>
              <a:spcAft>
                <a:spcPts val="600"/>
              </a:spcAft>
            </a:pPr>
            <a:r>
              <a:rPr lang="en-US" sz="1800" b="1" dirty="0">
                <a:solidFill>
                  <a:schemeClr val="accent1"/>
                </a:solidFill>
              </a:rPr>
              <a:t>100%</a:t>
            </a:r>
            <a:r>
              <a:rPr lang="en-US" sz="1800" dirty="0"/>
              <a:t> COBRA premium</a:t>
            </a:r>
          </a:p>
          <a:p>
            <a:pPr marL="628639" lvl="1" indent="-171450">
              <a:spcBef>
                <a:spcPts val="0"/>
              </a:spcBef>
              <a:spcAft>
                <a:spcPts val="600"/>
              </a:spcAft>
            </a:pPr>
            <a:r>
              <a:rPr lang="en-US" sz="1800" b="1" dirty="0">
                <a:solidFill>
                  <a:schemeClr val="accent1"/>
                </a:solidFill>
              </a:rPr>
              <a:t>Medical, dental and vision </a:t>
            </a:r>
            <a:r>
              <a:rPr lang="en-US" sz="1800" dirty="0"/>
              <a:t>coverage</a:t>
            </a:r>
          </a:p>
          <a:p>
            <a:pPr marL="0" indent="0">
              <a:spcBef>
                <a:spcPts val="0"/>
              </a:spcBef>
              <a:spcAft>
                <a:spcPts val="600"/>
              </a:spcAft>
              <a:buNone/>
            </a:pPr>
            <a:r>
              <a:rPr lang="en-US" sz="1800" b="1" dirty="0">
                <a:solidFill>
                  <a:srgbClr val="000000"/>
                </a:solidFill>
              </a:rPr>
              <a:t>Extended election period</a:t>
            </a:r>
          </a:p>
          <a:p>
            <a:pPr marL="628639" lvl="1" indent="-171450">
              <a:spcBef>
                <a:spcPts val="0"/>
              </a:spcBef>
              <a:spcAft>
                <a:spcPts val="600"/>
              </a:spcAft>
            </a:pPr>
            <a:r>
              <a:rPr lang="en-US" sz="1800" dirty="0">
                <a:solidFill>
                  <a:srgbClr val="000000"/>
                </a:solidFill>
              </a:rPr>
              <a:t>Additional </a:t>
            </a:r>
            <a:r>
              <a:rPr lang="en-US" sz="1800" b="1" dirty="0">
                <a:solidFill>
                  <a:schemeClr val="accent1"/>
                </a:solidFill>
              </a:rPr>
              <a:t>60-day election window</a:t>
            </a:r>
            <a:r>
              <a:rPr lang="en-US" sz="1800" dirty="0">
                <a:solidFill>
                  <a:schemeClr val="accent1"/>
                </a:solidFill>
              </a:rPr>
              <a:t> </a:t>
            </a:r>
            <a:r>
              <a:rPr lang="en-US" sz="1800" dirty="0">
                <a:solidFill>
                  <a:srgbClr val="000000"/>
                </a:solidFill>
              </a:rPr>
              <a:t>for AEI who has not previously elected COBRA</a:t>
            </a:r>
          </a:p>
          <a:p>
            <a:pPr marL="628639" lvl="1" indent="-171450">
              <a:spcBef>
                <a:spcPts val="0"/>
              </a:spcBef>
              <a:spcAft>
                <a:spcPts val="600"/>
              </a:spcAft>
            </a:pPr>
            <a:r>
              <a:rPr lang="en-US" sz="1800" dirty="0">
                <a:solidFill>
                  <a:srgbClr val="000000"/>
                </a:solidFill>
              </a:rPr>
              <a:t>Coverage effective for </a:t>
            </a:r>
            <a:r>
              <a:rPr lang="en-US" sz="1800" b="1" dirty="0">
                <a:solidFill>
                  <a:schemeClr val="accent1"/>
                </a:solidFill>
              </a:rPr>
              <a:t>first coverage period </a:t>
            </a:r>
            <a:r>
              <a:rPr lang="en-US" sz="1800" dirty="0">
                <a:solidFill>
                  <a:srgbClr val="000000"/>
                </a:solidFill>
              </a:rPr>
              <a:t>after </a:t>
            </a:r>
            <a:r>
              <a:rPr lang="en-US" sz="1800" b="1" dirty="0">
                <a:solidFill>
                  <a:schemeClr val="accent1"/>
                </a:solidFill>
              </a:rPr>
              <a:t>April 1</a:t>
            </a:r>
            <a:r>
              <a:rPr lang="en-US" sz="1800" dirty="0">
                <a:solidFill>
                  <a:srgbClr val="000000"/>
                </a:solidFill>
              </a:rPr>
              <a:t> and ending based upon duration rules</a:t>
            </a:r>
          </a:p>
          <a:p>
            <a:pPr marL="0" indent="0">
              <a:buNone/>
            </a:pPr>
            <a:endParaRPr lang="en-US" dirty="0"/>
          </a:p>
        </p:txBody>
      </p:sp>
      <p:grpSp>
        <p:nvGrpSpPr>
          <p:cNvPr id="7" name="Group 6">
            <a:extLst>
              <a:ext uri="{FF2B5EF4-FFF2-40B4-BE49-F238E27FC236}">
                <a16:creationId xmlns:a16="http://schemas.microsoft.com/office/drawing/2014/main" id="{D7828B51-E82F-4598-AD0D-DD988CE2B1AD}"/>
              </a:ext>
            </a:extLst>
          </p:cNvPr>
          <p:cNvGrpSpPr>
            <a:grpSpLocks noChangeAspect="1"/>
          </p:cNvGrpSpPr>
          <p:nvPr/>
        </p:nvGrpSpPr>
        <p:grpSpPr>
          <a:xfrm>
            <a:off x="2420709" y="1831215"/>
            <a:ext cx="797723" cy="761155"/>
            <a:chOff x="4468813" y="2552700"/>
            <a:chExt cx="935037" cy="892175"/>
          </a:xfrm>
          <a:solidFill>
            <a:schemeClr val="accent5"/>
          </a:solidFill>
        </p:grpSpPr>
        <p:sp>
          <p:nvSpPr>
            <p:cNvPr id="8" name="Freeform 15">
              <a:extLst>
                <a:ext uri="{FF2B5EF4-FFF2-40B4-BE49-F238E27FC236}">
                  <a16:creationId xmlns:a16="http://schemas.microsoft.com/office/drawing/2014/main" id="{45EC1E0C-1A17-49C9-99B8-028DAAF26072}"/>
                </a:ext>
              </a:extLst>
            </p:cNvPr>
            <p:cNvSpPr>
              <a:spLocks noChangeArrowheads="1"/>
            </p:cNvSpPr>
            <p:nvPr/>
          </p:nvSpPr>
          <p:spPr bwMode="auto">
            <a:xfrm>
              <a:off x="4711700" y="2552700"/>
              <a:ext cx="450850" cy="892175"/>
            </a:xfrm>
            <a:custGeom>
              <a:avLst/>
              <a:gdLst>
                <a:gd name="T0" fmla="*/ 962 w 1251"/>
                <a:gd name="T1" fmla="*/ 1299 h 2479"/>
                <a:gd name="T2" fmla="*/ 962 w 1251"/>
                <a:gd name="T3" fmla="*/ 1299 h 2479"/>
                <a:gd name="T4" fmla="*/ 746 w 1251"/>
                <a:gd name="T5" fmla="*/ 1299 h 2479"/>
                <a:gd name="T6" fmla="*/ 746 w 1251"/>
                <a:gd name="T7" fmla="*/ 986 h 2479"/>
                <a:gd name="T8" fmla="*/ 530 w 1251"/>
                <a:gd name="T9" fmla="*/ 986 h 2479"/>
                <a:gd name="T10" fmla="*/ 530 w 1251"/>
                <a:gd name="T11" fmla="*/ 1299 h 2479"/>
                <a:gd name="T12" fmla="*/ 313 w 1251"/>
                <a:gd name="T13" fmla="*/ 1299 h 2479"/>
                <a:gd name="T14" fmla="*/ 313 w 1251"/>
                <a:gd name="T15" fmla="*/ 770 h 2479"/>
                <a:gd name="T16" fmla="*/ 962 w 1251"/>
                <a:gd name="T17" fmla="*/ 770 h 2479"/>
                <a:gd name="T18" fmla="*/ 962 w 1251"/>
                <a:gd name="T19" fmla="*/ 1299 h 2479"/>
                <a:gd name="T20" fmla="*/ 626 w 1251"/>
                <a:gd name="T21" fmla="*/ 216 h 2479"/>
                <a:gd name="T22" fmla="*/ 626 w 1251"/>
                <a:gd name="T23" fmla="*/ 216 h 2479"/>
                <a:gd name="T24" fmla="*/ 530 w 1251"/>
                <a:gd name="T25" fmla="*/ 336 h 2479"/>
                <a:gd name="T26" fmla="*/ 626 w 1251"/>
                <a:gd name="T27" fmla="*/ 432 h 2479"/>
                <a:gd name="T28" fmla="*/ 746 w 1251"/>
                <a:gd name="T29" fmla="*/ 336 h 2479"/>
                <a:gd name="T30" fmla="*/ 626 w 1251"/>
                <a:gd name="T31" fmla="*/ 216 h 2479"/>
                <a:gd name="T32" fmla="*/ 626 w 1251"/>
                <a:gd name="T33" fmla="*/ 649 h 2479"/>
                <a:gd name="T34" fmla="*/ 626 w 1251"/>
                <a:gd name="T35" fmla="*/ 649 h 2479"/>
                <a:gd name="T36" fmla="*/ 313 w 1251"/>
                <a:gd name="T37" fmla="*/ 336 h 2479"/>
                <a:gd name="T38" fmla="*/ 626 w 1251"/>
                <a:gd name="T39" fmla="*/ 0 h 2479"/>
                <a:gd name="T40" fmla="*/ 962 w 1251"/>
                <a:gd name="T41" fmla="*/ 336 h 2479"/>
                <a:gd name="T42" fmla="*/ 626 w 1251"/>
                <a:gd name="T43" fmla="*/ 649 h 2479"/>
                <a:gd name="T44" fmla="*/ 1106 w 1251"/>
                <a:gd name="T45" fmla="*/ 2478 h 2479"/>
                <a:gd name="T46" fmla="*/ 1106 w 1251"/>
                <a:gd name="T47" fmla="*/ 2478 h 2479"/>
                <a:gd name="T48" fmla="*/ 626 w 1251"/>
                <a:gd name="T49" fmla="*/ 1997 h 2479"/>
                <a:gd name="T50" fmla="*/ 169 w 1251"/>
                <a:gd name="T51" fmla="*/ 2478 h 2479"/>
                <a:gd name="T52" fmla="*/ 0 w 1251"/>
                <a:gd name="T53" fmla="*/ 2310 h 2479"/>
                <a:gd name="T54" fmla="*/ 626 w 1251"/>
                <a:gd name="T55" fmla="*/ 1708 h 2479"/>
                <a:gd name="T56" fmla="*/ 1250 w 1251"/>
                <a:gd name="T57" fmla="*/ 2310 h 2479"/>
                <a:gd name="T58" fmla="*/ 1106 w 1251"/>
                <a:gd name="T59" fmla="*/ 2478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1" h="2479">
                  <a:moveTo>
                    <a:pt x="962" y="1299"/>
                  </a:moveTo>
                  <a:lnTo>
                    <a:pt x="962" y="1299"/>
                  </a:lnTo>
                  <a:cubicBezTo>
                    <a:pt x="746" y="1299"/>
                    <a:pt x="746" y="1299"/>
                    <a:pt x="746" y="1299"/>
                  </a:cubicBezTo>
                  <a:cubicBezTo>
                    <a:pt x="746" y="986"/>
                    <a:pt x="746" y="986"/>
                    <a:pt x="746" y="986"/>
                  </a:cubicBezTo>
                  <a:cubicBezTo>
                    <a:pt x="530" y="986"/>
                    <a:pt x="530" y="986"/>
                    <a:pt x="530" y="986"/>
                  </a:cubicBezTo>
                  <a:cubicBezTo>
                    <a:pt x="530" y="1299"/>
                    <a:pt x="530" y="1299"/>
                    <a:pt x="530" y="1299"/>
                  </a:cubicBezTo>
                  <a:cubicBezTo>
                    <a:pt x="313" y="1299"/>
                    <a:pt x="313" y="1299"/>
                    <a:pt x="313" y="1299"/>
                  </a:cubicBezTo>
                  <a:cubicBezTo>
                    <a:pt x="313" y="770"/>
                    <a:pt x="313" y="770"/>
                    <a:pt x="313" y="770"/>
                  </a:cubicBezTo>
                  <a:cubicBezTo>
                    <a:pt x="962" y="770"/>
                    <a:pt x="962" y="770"/>
                    <a:pt x="962" y="770"/>
                  </a:cubicBezTo>
                  <a:lnTo>
                    <a:pt x="962" y="1299"/>
                  </a:lnTo>
                  <a:close/>
                  <a:moveTo>
                    <a:pt x="626" y="216"/>
                  </a:moveTo>
                  <a:lnTo>
                    <a:pt x="626" y="216"/>
                  </a:lnTo>
                  <a:cubicBezTo>
                    <a:pt x="578" y="216"/>
                    <a:pt x="530" y="264"/>
                    <a:pt x="530" y="336"/>
                  </a:cubicBezTo>
                  <a:cubicBezTo>
                    <a:pt x="530" y="385"/>
                    <a:pt x="578" y="432"/>
                    <a:pt x="626" y="432"/>
                  </a:cubicBezTo>
                  <a:cubicBezTo>
                    <a:pt x="698" y="432"/>
                    <a:pt x="746" y="385"/>
                    <a:pt x="746" y="336"/>
                  </a:cubicBezTo>
                  <a:cubicBezTo>
                    <a:pt x="746" y="264"/>
                    <a:pt x="698" y="216"/>
                    <a:pt x="626" y="216"/>
                  </a:cubicBezTo>
                  <a:close/>
                  <a:moveTo>
                    <a:pt x="626" y="649"/>
                  </a:moveTo>
                  <a:lnTo>
                    <a:pt x="626" y="649"/>
                  </a:lnTo>
                  <a:cubicBezTo>
                    <a:pt x="457" y="649"/>
                    <a:pt x="313" y="505"/>
                    <a:pt x="313" y="336"/>
                  </a:cubicBezTo>
                  <a:cubicBezTo>
                    <a:pt x="313" y="144"/>
                    <a:pt x="457" y="0"/>
                    <a:pt x="626" y="0"/>
                  </a:cubicBezTo>
                  <a:cubicBezTo>
                    <a:pt x="819" y="0"/>
                    <a:pt x="962" y="144"/>
                    <a:pt x="962" y="336"/>
                  </a:cubicBezTo>
                  <a:cubicBezTo>
                    <a:pt x="962" y="505"/>
                    <a:pt x="819" y="649"/>
                    <a:pt x="626" y="649"/>
                  </a:cubicBezTo>
                  <a:close/>
                  <a:moveTo>
                    <a:pt x="1106" y="2478"/>
                  </a:moveTo>
                  <a:lnTo>
                    <a:pt x="1106" y="2478"/>
                  </a:lnTo>
                  <a:cubicBezTo>
                    <a:pt x="626" y="1997"/>
                    <a:pt x="626" y="1997"/>
                    <a:pt x="626" y="1997"/>
                  </a:cubicBezTo>
                  <a:cubicBezTo>
                    <a:pt x="169" y="2478"/>
                    <a:pt x="169" y="2478"/>
                    <a:pt x="169" y="2478"/>
                  </a:cubicBezTo>
                  <a:cubicBezTo>
                    <a:pt x="0" y="2310"/>
                    <a:pt x="0" y="2310"/>
                    <a:pt x="0" y="2310"/>
                  </a:cubicBezTo>
                  <a:cubicBezTo>
                    <a:pt x="626" y="1708"/>
                    <a:pt x="626" y="1708"/>
                    <a:pt x="626" y="1708"/>
                  </a:cubicBezTo>
                  <a:cubicBezTo>
                    <a:pt x="1250" y="2310"/>
                    <a:pt x="1250" y="2310"/>
                    <a:pt x="1250" y="2310"/>
                  </a:cubicBezTo>
                  <a:lnTo>
                    <a:pt x="1106" y="247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16">
              <a:extLst>
                <a:ext uri="{FF2B5EF4-FFF2-40B4-BE49-F238E27FC236}">
                  <a16:creationId xmlns:a16="http://schemas.microsoft.com/office/drawing/2014/main" id="{864CA943-5FDD-4159-B5BC-F9CE07F5E63B}"/>
                </a:ext>
              </a:extLst>
            </p:cNvPr>
            <p:cNvSpPr>
              <a:spLocks noChangeArrowheads="1"/>
            </p:cNvSpPr>
            <p:nvPr/>
          </p:nvSpPr>
          <p:spPr bwMode="auto">
            <a:xfrm>
              <a:off x="4468813" y="2751138"/>
              <a:ext cx="935037" cy="468312"/>
            </a:xfrm>
            <a:custGeom>
              <a:avLst/>
              <a:gdLst>
                <a:gd name="T0" fmla="*/ 650 w 2599"/>
                <a:gd name="T1" fmla="*/ 1299 h 1300"/>
                <a:gd name="T2" fmla="*/ 650 w 2599"/>
                <a:gd name="T3" fmla="*/ 1299 h 1300"/>
                <a:gd name="T4" fmla="*/ 434 w 2599"/>
                <a:gd name="T5" fmla="*/ 1299 h 1300"/>
                <a:gd name="T6" fmla="*/ 434 w 2599"/>
                <a:gd name="T7" fmla="*/ 963 h 1300"/>
                <a:gd name="T8" fmla="*/ 217 w 2599"/>
                <a:gd name="T9" fmla="*/ 963 h 1300"/>
                <a:gd name="T10" fmla="*/ 217 w 2599"/>
                <a:gd name="T11" fmla="*/ 1299 h 1300"/>
                <a:gd name="T12" fmla="*/ 0 w 2599"/>
                <a:gd name="T13" fmla="*/ 1299 h 1300"/>
                <a:gd name="T14" fmla="*/ 0 w 2599"/>
                <a:gd name="T15" fmla="*/ 746 h 1300"/>
                <a:gd name="T16" fmla="*/ 650 w 2599"/>
                <a:gd name="T17" fmla="*/ 746 h 1300"/>
                <a:gd name="T18" fmla="*/ 650 w 2599"/>
                <a:gd name="T19" fmla="*/ 1299 h 1300"/>
                <a:gd name="T20" fmla="*/ 337 w 2599"/>
                <a:gd name="T21" fmla="*/ 217 h 1300"/>
                <a:gd name="T22" fmla="*/ 337 w 2599"/>
                <a:gd name="T23" fmla="*/ 217 h 1300"/>
                <a:gd name="T24" fmla="*/ 217 w 2599"/>
                <a:gd name="T25" fmla="*/ 313 h 1300"/>
                <a:gd name="T26" fmla="*/ 337 w 2599"/>
                <a:gd name="T27" fmla="*/ 433 h 1300"/>
                <a:gd name="T28" fmla="*/ 434 w 2599"/>
                <a:gd name="T29" fmla="*/ 313 h 1300"/>
                <a:gd name="T30" fmla="*/ 337 w 2599"/>
                <a:gd name="T31" fmla="*/ 217 h 1300"/>
                <a:gd name="T32" fmla="*/ 337 w 2599"/>
                <a:gd name="T33" fmla="*/ 649 h 1300"/>
                <a:gd name="T34" fmla="*/ 337 w 2599"/>
                <a:gd name="T35" fmla="*/ 649 h 1300"/>
                <a:gd name="T36" fmla="*/ 0 w 2599"/>
                <a:gd name="T37" fmla="*/ 313 h 1300"/>
                <a:gd name="T38" fmla="*/ 337 w 2599"/>
                <a:gd name="T39" fmla="*/ 0 h 1300"/>
                <a:gd name="T40" fmla="*/ 650 w 2599"/>
                <a:gd name="T41" fmla="*/ 313 h 1300"/>
                <a:gd name="T42" fmla="*/ 337 w 2599"/>
                <a:gd name="T43" fmla="*/ 649 h 1300"/>
                <a:gd name="T44" fmla="*/ 2598 w 2599"/>
                <a:gd name="T45" fmla="*/ 1299 h 1300"/>
                <a:gd name="T46" fmla="*/ 2598 w 2599"/>
                <a:gd name="T47" fmla="*/ 1299 h 1300"/>
                <a:gd name="T48" fmla="*/ 2382 w 2599"/>
                <a:gd name="T49" fmla="*/ 1299 h 1300"/>
                <a:gd name="T50" fmla="*/ 2382 w 2599"/>
                <a:gd name="T51" fmla="*/ 963 h 1300"/>
                <a:gd name="T52" fmla="*/ 2165 w 2599"/>
                <a:gd name="T53" fmla="*/ 963 h 1300"/>
                <a:gd name="T54" fmla="*/ 2165 w 2599"/>
                <a:gd name="T55" fmla="*/ 1299 h 1300"/>
                <a:gd name="T56" fmla="*/ 1949 w 2599"/>
                <a:gd name="T57" fmla="*/ 1299 h 1300"/>
                <a:gd name="T58" fmla="*/ 1949 w 2599"/>
                <a:gd name="T59" fmla="*/ 746 h 1300"/>
                <a:gd name="T60" fmla="*/ 2598 w 2599"/>
                <a:gd name="T61" fmla="*/ 746 h 1300"/>
                <a:gd name="T62" fmla="*/ 2598 w 2599"/>
                <a:gd name="T63" fmla="*/ 1299 h 1300"/>
                <a:gd name="T64" fmla="*/ 2286 w 2599"/>
                <a:gd name="T65" fmla="*/ 217 h 1300"/>
                <a:gd name="T66" fmla="*/ 2286 w 2599"/>
                <a:gd name="T67" fmla="*/ 217 h 1300"/>
                <a:gd name="T68" fmla="*/ 2165 w 2599"/>
                <a:gd name="T69" fmla="*/ 313 h 1300"/>
                <a:gd name="T70" fmla="*/ 2286 w 2599"/>
                <a:gd name="T71" fmla="*/ 433 h 1300"/>
                <a:gd name="T72" fmla="*/ 2382 w 2599"/>
                <a:gd name="T73" fmla="*/ 313 h 1300"/>
                <a:gd name="T74" fmla="*/ 2286 w 2599"/>
                <a:gd name="T75" fmla="*/ 217 h 1300"/>
                <a:gd name="T76" fmla="*/ 2286 w 2599"/>
                <a:gd name="T77" fmla="*/ 649 h 1300"/>
                <a:gd name="T78" fmla="*/ 2286 w 2599"/>
                <a:gd name="T79" fmla="*/ 649 h 1300"/>
                <a:gd name="T80" fmla="*/ 1949 w 2599"/>
                <a:gd name="T81" fmla="*/ 313 h 1300"/>
                <a:gd name="T82" fmla="*/ 2286 w 2599"/>
                <a:gd name="T83" fmla="*/ 0 h 1300"/>
                <a:gd name="T84" fmla="*/ 2598 w 2599"/>
                <a:gd name="T85" fmla="*/ 313 h 1300"/>
                <a:gd name="T86" fmla="*/ 2286 w 2599"/>
                <a:gd name="T87" fmla="*/ 64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9" h="1300">
                  <a:moveTo>
                    <a:pt x="650" y="1299"/>
                  </a:moveTo>
                  <a:lnTo>
                    <a:pt x="650" y="1299"/>
                  </a:lnTo>
                  <a:cubicBezTo>
                    <a:pt x="434" y="1299"/>
                    <a:pt x="434" y="1299"/>
                    <a:pt x="434" y="1299"/>
                  </a:cubicBezTo>
                  <a:cubicBezTo>
                    <a:pt x="434" y="963"/>
                    <a:pt x="434" y="963"/>
                    <a:pt x="434" y="963"/>
                  </a:cubicBezTo>
                  <a:cubicBezTo>
                    <a:pt x="217" y="963"/>
                    <a:pt x="217" y="963"/>
                    <a:pt x="217" y="963"/>
                  </a:cubicBezTo>
                  <a:cubicBezTo>
                    <a:pt x="217" y="1299"/>
                    <a:pt x="217" y="1299"/>
                    <a:pt x="217" y="1299"/>
                  </a:cubicBezTo>
                  <a:cubicBezTo>
                    <a:pt x="0" y="1299"/>
                    <a:pt x="0" y="1299"/>
                    <a:pt x="0" y="1299"/>
                  </a:cubicBezTo>
                  <a:cubicBezTo>
                    <a:pt x="0" y="746"/>
                    <a:pt x="0" y="746"/>
                    <a:pt x="0" y="746"/>
                  </a:cubicBezTo>
                  <a:cubicBezTo>
                    <a:pt x="650" y="746"/>
                    <a:pt x="650" y="746"/>
                    <a:pt x="650" y="746"/>
                  </a:cubicBezTo>
                  <a:lnTo>
                    <a:pt x="650" y="1299"/>
                  </a:lnTo>
                  <a:close/>
                  <a:moveTo>
                    <a:pt x="337" y="217"/>
                  </a:moveTo>
                  <a:lnTo>
                    <a:pt x="337" y="217"/>
                  </a:lnTo>
                  <a:cubicBezTo>
                    <a:pt x="265" y="217"/>
                    <a:pt x="217" y="264"/>
                    <a:pt x="217" y="313"/>
                  </a:cubicBezTo>
                  <a:cubicBezTo>
                    <a:pt x="217" y="385"/>
                    <a:pt x="265" y="433"/>
                    <a:pt x="337" y="433"/>
                  </a:cubicBezTo>
                  <a:cubicBezTo>
                    <a:pt x="385" y="433"/>
                    <a:pt x="434" y="385"/>
                    <a:pt x="434" y="313"/>
                  </a:cubicBezTo>
                  <a:cubicBezTo>
                    <a:pt x="434" y="264"/>
                    <a:pt x="385" y="217"/>
                    <a:pt x="337" y="217"/>
                  </a:cubicBezTo>
                  <a:close/>
                  <a:moveTo>
                    <a:pt x="337" y="649"/>
                  </a:moveTo>
                  <a:lnTo>
                    <a:pt x="337" y="649"/>
                  </a:lnTo>
                  <a:cubicBezTo>
                    <a:pt x="145" y="649"/>
                    <a:pt x="0" y="505"/>
                    <a:pt x="0" y="313"/>
                  </a:cubicBezTo>
                  <a:cubicBezTo>
                    <a:pt x="0" y="144"/>
                    <a:pt x="145" y="0"/>
                    <a:pt x="337" y="0"/>
                  </a:cubicBezTo>
                  <a:cubicBezTo>
                    <a:pt x="506" y="0"/>
                    <a:pt x="650" y="144"/>
                    <a:pt x="650" y="313"/>
                  </a:cubicBezTo>
                  <a:cubicBezTo>
                    <a:pt x="650" y="505"/>
                    <a:pt x="506" y="649"/>
                    <a:pt x="337" y="649"/>
                  </a:cubicBezTo>
                  <a:close/>
                  <a:moveTo>
                    <a:pt x="2598" y="1299"/>
                  </a:moveTo>
                  <a:lnTo>
                    <a:pt x="2598" y="1299"/>
                  </a:lnTo>
                  <a:cubicBezTo>
                    <a:pt x="2382" y="1299"/>
                    <a:pt x="2382" y="1299"/>
                    <a:pt x="2382" y="1299"/>
                  </a:cubicBezTo>
                  <a:cubicBezTo>
                    <a:pt x="2382" y="963"/>
                    <a:pt x="2382" y="963"/>
                    <a:pt x="2382" y="963"/>
                  </a:cubicBezTo>
                  <a:cubicBezTo>
                    <a:pt x="2165" y="963"/>
                    <a:pt x="2165" y="963"/>
                    <a:pt x="2165" y="963"/>
                  </a:cubicBezTo>
                  <a:cubicBezTo>
                    <a:pt x="2165" y="1299"/>
                    <a:pt x="2165" y="1299"/>
                    <a:pt x="2165" y="1299"/>
                  </a:cubicBezTo>
                  <a:cubicBezTo>
                    <a:pt x="1949" y="1299"/>
                    <a:pt x="1949" y="1299"/>
                    <a:pt x="1949" y="1299"/>
                  </a:cubicBezTo>
                  <a:cubicBezTo>
                    <a:pt x="1949" y="746"/>
                    <a:pt x="1949" y="746"/>
                    <a:pt x="1949" y="746"/>
                  </a:cubicBezTo>
                  <a:cubicBezTo>
                    <a:pt x="2598" y="746"/>
                    <a:pt x="2598" y="746"/>
                    <a:pt x="2598" y="746"/>
                  </a:cubicBezTo>
                  <a:lnTo>
                    <a:pt x="2598" y="1299"/>
                  </a:lnTo>
                  <a:close/>
                  <a:moveTo>
                    <a:pt x="2286" y="217"/>
                  </a:moveTo>
                  <a:lnTo>
                    <a:pt x="2286" y="217"/>
                  </a:lnTo>
                  <a:cubicBezTo>
                    <a:pt x="2213" y="217"/>
                    <a:pt x="2165" y="264"/>
                    <a:pt x="2165" y="313"/>
                  </a:cubicBezTo>
                  <a:cubicBezTo>
                    <a:pt x="2165" y="385"/>
                    <a:pt x="2213" y="433"/>
                    <a:pt x="2286" y="433"/>
                  </a:cubicBezTo>
                  <a:cubicBezTo>
                    <a:pt x="2334" y="433"/>
                    <a:pt x="2382" y="385"/>
                    <a:pt x="2382" y="313"/>
                  </a:cubicBezTo>
                  <a:cubicBezTo>
                    <a:pt x="2382" y="264"/>
                    <a:pt x="2334" y="217"/>
                    <a:pt x="2286" y="217"/>
                  </a:cubicBezTo>
                  <a:close/>
                  <a:moveTo>
                    <a:pt x="2286" y="649"/>
                  </a:moveTo>
                  <a:lnTo>
                    <a:pt x="2286" y="649"/>
                  </a:lnTo>
                  <a:cubicBezTo>
                    <a:pt x="2093" y="649"/>
                    <a:pt x="1949" y="505"/>
                    <a:pt x="1949" y="313"/>
                  </a:cubicBezTo>
                  <a:cubicBezTo>
                    <a:pt x="1949" y="144"/>
                    <a:pt x="2093" y="0"/>
                    <a:pt x="2286" y="0"/>
                  </a:cubicBezTo>
                  <a:cubicBezTo>
                    <a:pt x="2454" y="0"/>
                    <a:pt x="2598" y="144"/>
                    <a:pt x="2598" y="313"/>
                  </a:cubicBezTo>
                  <a:cubicBezTo>
                    <a:pt x="2598" y="505"/>
                    <a:pt x="2454" y="649"/>
                    <a:pt x="2286" y="649"/>
                  </a:cubicBez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0" name="Group 9">
            <a:extLst>
              <a:ext uri="{FF2B5EF4-FFF2-40B4-BE49-F238E27FC236}">
                <a16:creationId xmlns:a16="http://schemas.microsoft.com/office/drawing/2014/main" id="{3467CFC7-ACFA-4C97-A9A5-FDEB9FC32CAF}"/>
              </a:ext>
            </a:extLst>
          </p:cNvPr>
          <p:cNvGrpSpPr>
            <a:grpSpLocks noChangeAspect="1"/>
          </p:cNvGrpSpPr>
          <p:nvPr/>
        </p:nvGrpSpPr>
        <p:grpSpPr>
          <a:xfrm>
            <a:off x="8766352" y="1921849"/>
            <a:ext cx="797722" cy="797722"/>
            <a:chOff x="4556125" y="4005263"/>
            <a:chExt cx="974725" cy="974725"/>
          </a:xfrm>
          <a:solidFill>
            <a:schemeClr val="accent1"/>
          </a:solidFill>
        </p:grpSpPr>
        <p:sp>
          <p:nvSpPr>
            <p:cNvPr id="11" name="Freeform 18">
              <a:extLst>
                <a:ext uri="{FF2B5EF4-FFF2-40B4-BE49-F238E27FC236}">
                  <a16:creationId xmlns:a16="http://schemas.microsoft.com/office/drawing/2014/main" id="{8C98E6B1-DC45-4821-A3DE-CA7115459D2A}"/>
                </a:ext>
              </a:extLst>
            </p:cNvPr>
            <p:cNvSpPr>
              <a:spLocks noChangeArrowheads="1"/>
            </p:cNvSpPr>
            <p:nvPr/>
          </p:nvSpPr>
          <p:spPr bwMode="auto">
            <a:xfrm>
              <a:off x="4727575" y="4005263"/>
              <a:ext cx="803275" cy="974725"/>
            </a:xfrm>
            <a:custGeom>
              <a:avLst/>
              <a:gdLst>
                <a:gd name="T0" fmla="*/ 239 w 2230"/>
                <a:gd name="T1" fmla="*/ 477 h 2708"/>
                <a:gd name="T2" fmla="*/ 239 w 2230"/>
                <a:gd name="T3" fmla="*/ 0 h 2708"/>
                <a:gd name="T4" fmla="*/ 478 w 2230"/>
                <a:gd name="T5" fmla="*/ 0 h 2708"/>
                <a:gd name="T6" fmla="*/ 478 w 2230"/>
                <a:gd name="T7" fmla="*/ 477 h 2708"/>
                <a:gd name="T8" fmla="*/ 239 w 2230"/>
                <a:gd name="T9" fmla="*/ 477 h 2708"/>
                <a:gd name="T10" fmla="*/ 1195 w 2230"/>
                <a:gd name="T11" fmla="*/ 477 h 2708"/>
                <a:gd name="T12" fmla="*/ 1195 w 2230"/>
                <a:gd name="T13" fmla="*/ 0 h 2708"/>
                <a:gd name="T14" fmla="*/ 1433 w 2230"/>
                <a:gd name="T15" fmla="*/ 0 h 2708"/>
                <a:gd name="T16" fmla="*/ 1433 w 2230"/>
                <a:gd name="T17" fmla="*/ 477 h 2708"/>
                <a:gd name="T18" fmla="*/ 1195 w 2230"/>
                <a:gd name="T19" fmla="*/ 477 h 2708"/>
                <a:gd name="T20" fmla="*/ 0 w 2230"/>
                <a:gd name="T21" fmla="*/ 1433 h 2708"/>
                <a:gd name="T22" fmla="*/ 0 w 2230"/>
                <a:gd name="T23" fmla="*/ 1194 h 2708"/>
                <a:gd name="T24" fmla="*/ 239 w 2230"/>
                <a:gd name="T25" fmla="*/ 1194 h 2708"/>
                <a:gd name="T26" fmla="*/ 239 w 2230"/>
                <a:gd name="T27" fmla="*/ 1433 h 2708"/>
                <a:gd name="T28" fmla="*/ 0 w 2230"/>
                <a:gd name="T29" fmla="*/ 1433 h 2708"/>
                <a:gd name="T30" fmla="*/ 478 w 2230"/>
                <a:gd name="T31" fmla="*/ 1433 h 2708"/>
                <a:gd name="T32" fmla="*/ 478 w 2230"/>
                <a:gd name="T33" fmla="*/ 1194 h 2708"/>
                <a:gd name="T34" fmla="*/ 717 w 2230"/>
                <a:gd name="T35" fmla="*/ 1194 h 2708"/>
                <a:gd name="T36" fmla="*/ 717 w 2230"/>
                <a:gd name="T37" fmla="*/ 1433 h 2708"/>
                <a:gd name="T38" fmla="*/ 478 w 2230"/>
                <a:gd name="T39" fmla="*/ 1433 h 2708"/>
                <a:gd name="T40" fmla="*/ 955 w 2230"/>
                <a:gd name="T41" fmla="*/ 1433 h 2708"/>
                <a:gd name="T42" fmla="*/ 955 w 2230"/>
                <a:gd name="T43" fmla="*/ 1194 h 2708"/>
                <a:gd name="T44" fmla="*/ 1195 w 2230"/>
                <a:gd name="T45" fmla="*/ 1194 h 2708"/>
                <a:gd name="T46" fmla="*/ 1195 w 2230"/>
                <a:gd name="T47" fmla="*/ 1433 h 2708"/>
                <a:gd name="T48" fmla="*/ 955 w 2230"/>
                <a:gd name="T49" fmla="*/ 1433 h 2708"/>
                <a:gd name="T50" fmla="*/ 1433 w 2230"/>
                <a:gd name="T51" fmla="*/ 1433 h 2708"/>
                <a:gd name="T52" fmla="*/ 1433 w 2230"/>
                <a:gd name="T53" fmla="*/ 1194 h 2708"/>
                <a:gd name="T54" fmla="*/ 1646 w 2230"/>
                <a:gd name="T55" fmla="*/ 1194 h 2708"/>
                <a:gd name="T56" fmla="*/ 1646 w 2230"/>
                <a:gd name="T57" fmla="*/ 1433 h 2708"/>
                <a:gd name="T58" fmla="*/ 1433 w 2230"/>
                <a:gd name="T59" fmla="*/ 1433 h 2708"/>
                <a:gd name="T60" fmla="*/ 0 w 2230"/>
                <a:gd name="T61" fmla="*/ 1911 h 2708"/>
                <a:gd name="T62" fmla="*/ 0 w 2230"/>
                <a:gd name="T63" fmla="*/ 1672 h 2708"/>
                <a:gd name="T64" fmla="*/ 239 w 2230"/>
                <a:gd name="T65" fmla="*/ 1672 h 2708"/>
                <a:gd name="T66" fmla="*/ 239 w 2230"/>
                <a:gd name="T67" fmla="*/ 1911 h 2708"/>
                <a:gd name="T68" fmla="*/ 0 w 2230"/>
                <a:gd name="T69" fmla="*/ 1911 h 2708"/>
                <a:gd name="T70" fmla="*/ 478 w 2230"/>
                <a:gd name="T71" fmla="*/ 1911 h 2708"/>
                <a:gd name="T72" fmla="*/ 478 w 2230"/>
                <a:gd name="T73" fmla="*/ 1672 h 2708"/>
                <a:gd name="T74" fmla="*/ 717 w 2230"/>
                <a:gd name="T75" fmla="*/ 1672 h 2708"/>
                <a:gd name="T76" fmla="*/ 717 w 2230"/>
                <a:gd name="T77" fmla="*/ 1911 h 2708"/>
                <a:gd name="T78" fmla="*/ 478 w 2230"/>
                <a:gd name="T79" fmla="*/ 1911 h 2708"/>
                <a:gd name="T80" fmla="*/ 1195 w 2230"/>
                <a:gd name="T81" fmla="*/ 2415 h 2708"/>
                <a:gd name="T82" fmla="*/ 849 w 2230"/>
                <a:gd name="T83" fmla="*/ 2097 h 2708"/>
                <a:gd name="T84" fmla="*/ 1035 w 2230"/>
                <a:gd name="T85" fmla="*/ 1911 h 2708"/>
                <a:gd name="T86" fmla="*/ 1354 w 2230"/>
                <a:gd name="T87" fmla="*/ 2255 h 2708"/>
                <a:gd name="T88" fmla="*/ 1195 w 2230"/>
                <a:gd name="T89" fmla="*/ 2415 h 2708"/>
                <a:gd name="T90" fmla="*/ 1433 w 2230"/>
                <a:gd name="T91" fmla="*/ 2707 h 2708"/>
                <a:gd name="T92" fmla="*/ 1247 w 2230"/>
                <a:gd name="T93" fmla="*/ 2521 h 2708"/>
                <a:gd name="T94" fmla="*/ 2044 w 2230"/>
                <a:gd name="T95" fmla="*/ 1725 h 2708"/>
                <a:gd name="T96" fmla="*/ 2229 w 2230"/>
                <a:gd name="T97" fmla="*/ 1911 h 2708"/>
                <a:gd name="T98" fmla="*/ 1433 w 2230"/>
                <a:gd name="T99" fmla="*/ 2707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0" h="2708">
                  <a:moveTo>
                    <a:pt x="239" y="477"/>
                  </a:moveTo>
                  <a:lnTo>
                    <a:pt x="239" y="0"/>
                  </a:lnTo>
                  <a:lnTo>
                    <a:pt x="478" y="0"/>
                  </a:lnTo>
                  <a:lnTo>
                    <a:pt x="478" y="477"/>
                  </a:lnTo>
                  <a:lnTo>
                    <a:pt x="239" y="477"/>
                  </a:lnTo>
                  <a:close/>
                  <a:moveTo>
                    <a:pt x="1195" y="477"/>
                  </a:moveTo>
                  <a:lnTo>
                    <a:pt x="1195" y="0"/>
                  </a:lnTo>
                  <a:lnTo>
                    <a:pt x="1433" y="0"/>
                  </a:lnTo>
                  <a:lnTo>
                    <a:pt x="1433" y="477"/>
                  </a:lnTo>
                  <a:lnTo>
                    <a:pt x="1195" y="477"/>
                  </a:lnTo>
                  <a:close/>
                  <a:moveTo>
                    <a:pt x="0" y="1433"/>
                  </a:moveTo>
                  <a:lnTo>
                    <a:pt x="0" y="1194"/>
                  </a:lnTo>
                  <a:lnTo>
                    <a:pt x="239" y="1194"/>
                  </a:lnTo>
                  <a:lnTo>
                    <a:pt x="239" y="1433"/>
                  </a:lnTo>
                  <a:lnTo>
                    <a:pt x="0" y="1433"/>
                  </a:lnTo>
                  <a:close/>
                  <a:moveTo>
                    <a:pt x="478" y="1433"/>
                  </a:moveTo>
                  <a:lnTo>
                    <a:pt x="478" y="1194"/>
                  </a:lnTo>
                  <a:lnTo>
                    <a:pt x="717" y="1194"/>
                  </a:lnTo>
                  <a:lnTo>
                    <a:pt x="717" y="1433"/>
                  </a:lnTo>
                  <a:lnTo>
                    <a:pt x="478" y="1433"/>
                  </a:lnTo>
                  <a:close/>
                  <a:moveTo>
                    <a:pt x="955" y="1433"/>
                  </a:moveTo>
                  <a:lnTo>
                    <a:pt x="955" y="1194"/>
                  </a:lnTo>
                  <a:lnTo>
                    <a:pt x="1195" y="1194"/>
                  </a:lnTo>
                  <a:lnTo>
                    <a:pt x="1195" y="1433"/>
                  </a:lnTo>
                  <a:lnTo>
                    <a:pt x="955" y="1433"/>
                  </a:lnTo>
                  <a:close/>
                  <a:moveTo>
                    <a:pt x="1433" y="1433"/>
                  </a:moveTo>
                  <a:lnTo>
                    <a:pt x="1433" y="1194"/>
                  </a:lnTo>
                  <a:lnTo>
                    <a:pt x="1646" y="1194"/>
                  </a:lnTo>
                  <a:lnTo>
                    <a:pt x="1646" y="1433"/>
                  </a:lnTo>
                  <a:lnTo>
                    <a:pt x="1433" y="1433"/>
                  </a:lnTo>
                  <a:close/>
                  <a:moveTo>
                    <a:pt x="0" y="1911"/>
                  </a:moveTo>
                  <a:lnTo>
                    <a:pt x="0" y="1672"/>
                  </a:lnTo>
                  <a:lnTo>
                    <a:pt x="239" y="1672"/>
                  </a:lnTo>
                  <a:lnTo>
                    <a:pt x="239" y="1911"/>
                  </a:lnTo>
                  <a:lnTo>
                    <a:pt x="0" y="1911"/>
                  </a:lnTo>
                  <a:close/>
                  <a:moveTo>
                    <a:pt x="478" y="1911"/>
                  </a:moveTo>
                  <a:lnTo>
                    <a:pt x="478" y="1672"/>
                  </a:lnTo>
                  <a:lnTo>
                    <a:pt x="717" y="1672"/>
                  </a:lnTo>
                  <a:lnTo>
                    <a:pt x="717" y="1911"/>
                  </a:lnTo>
                  <a:lnTo>
                    <a:pt x="478" y="1911"/>
                  </a:lnTo>
                  <a:close/>
                  <a:moveTo>
                    <a:pt x="1195" y="2415"/>
                  </a:moveTo>
                  <a:lnTo>
                    <a:pt x="849" y="2097"/>
                  </a:lnTo>
                  <a:lnTo>
                    <a:pt x="1035" y="1911"/>
                  </a:lnTo>
                  <a:lnTo>
                    <a:pt x="1354" y="2255"/>
                  </a:lnTo>
                  <a:lnTo>
                    <a:pt x="1195" y="2415"/>
                  </a:lnTo>
                  <a:close/>
                  <a:moveTo>
                    <a:pt x="1433" y="2707"/>
                  </a:moveTo>
                  <a:lnTo>
                    <a:pt x="1247" y="2521"/>
                  </a:lnTo>
                  <a:lnTo>
                    <a:pt x="2044" y="1725"/>
                  </a:lnTo>
                  <a:lnTo>
                    <a:pt x="2229" y="1911"/>
                  </a:lnTo>
                  <a:lnTo>
                    <a:pt x="1433" y="2707"/>
                  </a:ln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2" name="Freeform 19">
              <a:extLst>
                <a:ext uri="{FF2B5EF4-FFF2-40B4-BE49-F238E27FC236}">
                  <a16:creationId xmlns:a16="http://schemas.microsoft.com/office/drawing/2014/main" id="{C6E5DAE3-C06D-4329-92A5-9F7E63ED20A2}"/>
                </a:ext>
              </a:extLst>
            </p:cNvPr>
            <p:cNvSpPr>
              <a:spLocks noChangeArrowheads="1"/>
            </p:cNvSpPr>
            <p:nvPr/>
          </p:nvSpPr>
          <p:spPr bwMode="auto">
            <a:xfrm>
              <a:off x="4556125" y="4043363"/>
              <a:ext cx="936625" cy="822325"/>
            </a:xfrm>
            <a:custGeom>
              <a:avLst/>
              <a:gdLst>
                <a:gd name="T0" fmla="*/ 1062 w 2602"/>
                <a:gd name="T1" fmla="*/ 238 h 2284"/>
                <a:gd name="T2" fmla="*/ 1062 w 2602"/>
                <a:gd name="T3" fmla="*/ 0 h 2284"/>
                <a:gd name="T4" fmla="*/ 1539 w 2602"/>
                <a:gd name="T5" fmla="*/ 0 h 2284"/>
                <a:gd name="T6" fmla="*/ 1539 w 2602"/>
                <a:gd name="T7" fmla="*/ 238 h 2284"/>
                <a:gd name="T8" fmla="*/ 1062 w 2602"/>
                <a:gd name="T9" fmla="*/ 238 h 2284"/>
                <a:gd name="T10" fmla="*/ 1991 w 2602"/>
                <a:gd name="T11" fmla="*/ 0 h 2284"/>
                <a:gd name="T12" fmla="*/ 2601 w 2602"/>
                <a:gd name="T13" fmla="*/ 0 h 2284"/>
                <a:gd name="T14" fmla="*/ 2601 w 2602"/>
                <a:gd name="T15" fmla="*/ 1327 h 2284"/>
                <a:gd name="T16" fmla="*/ 2362 w 2602"/>
                <a:gd name="T17" fmla="*/ 1327 h 2284"/>
                <a:gd name="T18" fmla="*/ 2362 w 2602"/>
                <a:gd name="T19" fmla="*/ 849 h 2284"/>
                <a:gd name="T20" fmla="*/ 239 w 2602"/>
                <a:gd name="T21" fmla="*/ 849 h 2284"/>
                <a:gd name="T22" fmla="*/ 239 w 2602"/>
                <a:gd name="T23" fmla="*/ 2043 h 2284"/>
                <a:gd name="T24" fmla="*/ 1062 w 2602"/>
                <a:gd name="T25" fmla="*/ 2043 h 2284"/>
                <a:gd name="T26" fmla="*/ 1062 w 2602"/>
                <a:gd name="T27" fmla="*/ 2283 h 2284"/>
                <a:gd name="T28" fmla="*/ 0 w 2602"/>
                <a:gd name="T29" fmla="*/ 2283 h 2284"/>
                <a:gd name="T30" fmla="*/ 0 w 2602"/>
                <a:gd name="T31" fmla="*/ 0 h 2284"/>
                <a:gd name="T32" fmla="*/ 584 w 2602"/>
                <a:gd name="T33" fmla="*/ 0 h 2284"/>
                <a:gd name="T34" fmla="*/ 584 w 2602"/>
                <a:gd name="T35" fmla="*/ 238 h 2284"/>
                <a:gd name="T36" fmla="*/ 239 w 2602"/>
                <a:gd name="T37" fmla="*/ 238 h 2284"/>
                <a:gd name="T38" fmla="*/ 239 w 2602"/>
                <a:gd name="T39" fmla="*/ 610 h 2284"/>
                <a:gd name="T40" fmla="*/ 2362 w 2602"/>
                <a:gd name="T41" fmla="*/ 610 h 2284"/>
                <a:gd name="T42" fmla="*/ 2362 w 2602"/>
                <a:gd name="T43" fmla="*/ 238 h 2284"/>
                <a:gd name="T44" fmla="*/ 1991 w 2602"/>
                <a:gd name="T45" fmla="*/ 238 h 2284"/>
                <a:gd name="T46" fmla="*/ 1991 w 2602"/>
                <a:gd name="T47" fmla="*/ 0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02" h="2284">
                  <a:moveTo>
                    <a:pt x="1062" y="238"/>
                  </a:moveTo>
                  <a:lnTo>
                    <a:pt x="1062" y="0"/>
                  </a:lnTo>
                  <a:lnTo>
                    <a:pt x="1539" y="0"/>
                  </a:lnTo>
                  <a:lnTo>
                    <a:pt x="1539" y="238"/>
                  </a:lnTo>
                  <a:lnTo>
                    <a:pt x="1062" y="238"/>
                  </a:lnTo>
                  <a:close/>
                  <a:moveTo>
                    <a:pt x="1991" y="0"/>
                  </a:moveTo>
                  <a:lnTo>
                    <a:pt x="2601" y="0"/>
                  </a:lnTo>
                  <a:lnTo>
                    <a:pt x="2601" y="1327"/>
                  </a:lnTo>
                  <a:lnTo>
                    <a:pt x="2362" y="1327"/>
                  </a:lnTo>
                  <a:lnTo>
                    <a:pt x="2362" y="849"/>
                  </a:lnTo>
                  <a:lnTo>
                    <a:pt x="239" y="849"/>
                  </a:lnTo>
                  <a:lnTo>
                    <a:pt x="239" y="2043"/>
                  </a:lnTo>
                  <a:lnTo>
                    <a:pt x="1062" y="2043"/>
                  </a:lnTo>
                  <a:lnTo>
                    <a:pt x="1062" y="2283"/>
                  </a:lnTo>
                  <a:lnTo>
                    <a:pt x="0" y="2283"/>
                  </a:lnTo>
                  <a:lnTo>
                    <a:pt x="0" y="0"/>
                  </a:lnTo>
                  <a:lnTo>
                    <a:pt x="584" y="0"/>
                  </a:lnTo>
                  <a:lnTo>
                    <a:pt x="584" y="238"/>
                  </a:lnTo>
                  <a:lnTo>
                    <a:pt x="239" y="238"/>
                  </a:lnTo>
                  <a:lnTo>
                    <a:pt x="239" y="610"/>
                  </a:lnTo>
                  <a:lnTo>
                    <a:pt x="2362" y="610"/>
                  </a:lnTo>
                  <a:lnTo>
                    <a:pt x="2362" y="238"/>
                  </a:lnTo>
                  <a:lnTo>
                    <a:pt x="1991" y="238"/>
                  </a:lnTo>
                  <a:lnTo>
                    <a:pt x="1991"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1521164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6D3E2-4FB3-46AD-BB7D-3CFD991C58CA}"/>
              </a:ext>
            </a:extLst>
          </p:cNvPr>
          <p:cNvSpPr>
            <a:spLocks noGrp="1"/>
          </p:cNvSpPr>
          <p:nvPr>
            <p:ph type="title"/>
          </p:nvPr>
        </p:nvSpPr>
        <p:spPr/>
        <p:txBody>
          <a:bodyPr>
            <a:noAutofit/>
          </a:bodyPr>
          <a:lstStyle/>
          <a:p>
            <a:r>
              <a:rPr lang="en-US" sz="2800" b="1" dirty="0"/>
              <a:t>American Rescue Plan Act</a:t>
            </a:r>
            <a:br>
              <a:rPr lang="en-US" sz="2800" b="1" dirty="0"/>
            </a:br>
            <a:r>
              <a:rPr lang="en-US" sz="2800" b="1" dirty="0"/>
              <a:t>	</a:t>
            </a:r>
            <a:r>
              <a:rPr lang="en-US" sz="2800" dirty="0"/>
              <a:t> COBRA Notice and Related Requirements</a:t>
            </a:r>
          </a:p>
        </p:txBody>
      </p:sp>
      <p:sp>
        <p:nvSpPr>
          <p:cNvPr id="5" name="Content Placeholder 4">
            <a:extLst>
              <a:ext uri="{FF2B5EF4-FFF2-40B4-BE49-F238E27FC236}">
                <a16:creationId xmlns:a16="http://schemas.microsoft.com/office/drawing/2014/main" id="{DE70B2AC-8329-4E41-87AB-521437648106}"/>
              </a:ext>
            </a:extLst>
          </p:cNvPr>
          <p:cNvSpPr>
            <a:spLocks noGrp="1"/>
          </p:cNvSpPr>
          <p:nvPr>
            <p:ph idx="1"/>
          </p:nvPr>
        </p:nvSpPr>
        <p:spPr>
          <a:xfrm>
            <a:off x="696006" y="2853338"/>
            <a:ext cx="5089479" cy="3277388"/>
          </a:xfrm>
        </p:spPr>
        <p:txBody>
          <a:bodyPr>
            <a:normAutofit/>
          </a:bodyPr>
          <a:lstStyle/>
          <a:p>
            <a:pPr marL="0" indent="0">
              <a:spcBef>
                <a:spcPts val="0"/>
              </a:spcBef>
              <a:spcAft>
                <a:spcPts val="600"/>
              </a:spcAft>
              <a:buNone/>
            </a:pPr>
            <a:r>
              <a:rPr lang="en-US" sz="1800" b="1" dirty="0"/>
              <a:t>Required notice</a:t>
            </a:r>
            <a:endParaRPr lang="en-US" sz="1800" dirty="0"/>
          </a:p>
          <a:p>
            <a:pPr marL="0" indent="0">
              <a:spcBef>
                <a:spcPts val="0"/>
              </a:spcBef>
              <a:spcAft>
                <a:spcPts val="600"/>
              </a:spcAft>
              <a:buNone/>
            </a:pPr>
            <a:r>
              <a:rPr lang="en-US" sz="1800" b="1" dirty="0"/>
              <a:t>To Assistance Eligible Individual</a:t>
            </a:r>
            <a:r>
              <a:rPr lang="en-US" sz="1800" dirty="0"/>
              <a:t>:</a:t>
            </a:r>
          </a:p>
          <a:p>
            <a:pPr marL="287335" lvl="1" indent="-171450"/>
            <a:r>
              <a:rPr lang="en-US" sz="1800" dirty="0"/>
              <a:t>Notice of </a:t>
            </a:r>
            <a:r>
              <a:rPr lang="en-US" sz="1800" b="1" dirty="0">
                <a:solidFill>
                  <a:schemeClr val="accent1"/>
                </a:solidFill>
              </a:rPr>
              <a:t>assistance availability</a:t>
            </a:r>
          </a:p>
          <a:p>
            <a:pPr marL="287335" lvl="1" indent="-171450"/>
            <a:r>
              <a:rPr lang="en-US" sz="1800" dirty="0"/>
              <a:t>Notice of </a:t>
            </a:r>
            <a:r>
              <a:rPr lang="en-US" sz="1800" b="1" dirty="0">
                <a:solidFill>
                  <a:schemeClr val="accent1"/>
                </a:solidFill>
              </a:rPr>
              <a:t>extended election period</a:t>
            </a:r>
            <a:endParaRPr lang="en-US" sz="1800" dirty="0"/>
          </a:p>
          <a:p>
            <a:pPr marL="287335" lvl="1" indent="-171450"/>
            <a:r>
              <a:rPr lang="en-US" sz="1800" dirty="0"/>
              <a:t>Notice of </a:t>
            </a:r>
            <a:r>
              <a:rPr lang="en-US" sz="1800" b="1" dirty="0">
                <a:solidFill>
                  <a:schemeClr val="accent1"/>
                </a:solidFill>
              </a:rPr>
              <a:t>expiration of subsidy</a:t>
            </a:r>
            <a:endParaRPr lang="en-US" sz="1800" dirty="0"/>
          </a:p>
          <a:p>
            <a:pPr marL="0" indent="0">
              <a:spcBef>
                <a:spcPts val="0"/>
              </a:spcBef>
              <a:spcAft>
                <a:spcPts val="600"/>
              </a:spcAft>
              <a:buNone/>
            </a:pPr>
            <a:r>
              <a:rPr lang="en-US" sz="1800" b="1" dirty="0"/>
              <a:t>From Assistance Eligible Individual </a:t>
            </a:r>
            <a:r>
              <a:rPr lang="en-US" sz="1800" dirty="0"/>
              <a:t>:</a:t>
            </a:r>
          </a:p>
          <a:p>
            <a:pPr marL="287335" lvl="1" indent="-171450"/>
            <a:r>
              <a:rPr lang="en-US" sz="1800" dirty="0"/>
              <a:t>AEI becomes eligible for another </a:t>
            </a:r>
            <a:r>
              <a:rPr lang="en-US" sz="1800" b="1" dirty="0">
                <a:solidFill>
                  <a:schemeClr val="accent1"/>
                </a:solidFill>
              </a:rPr>
              <a:t>group health plan</a:t>
            </a:r>
            <a:r>
              <a:rPr lang="en-US" sz="1800" b="1" dirty="0">
                <a:solidFill>
                  <a:srgbClr val="FF0000"/>
                </a:solidFill>
              </a:rPr>
              <a:t> </a:t>
            </a:r>
            <a:r>
              <a:rPr lang="en-US" sz="1800" dirty="0"/>
              <a:t>or </a:t>
            </a:r>
            <a:r>
              <a:rPr lang="en-US" sz="1800" b="1" dirty="0">
                <a:solidFill>
                  <a:schemeClr val="accent1"/>
                </a:solidFill>
              </a:rPr>
              <a:t>Medicare</a:t>
            </a:r>
          </a:p>
        </p:txBody>
      </p:sp>
      <p:sp>
        <p:nvSpPr>
          <p:cNvPr id="6" name="Content Placeholder 5">
            <a:extLst>
              <a:ext uri="{FF2B5EF4-FFF2-40B4-BE49-F238E27FC236}">
                <a16:creationId xmlns:a16="http://schemas.microsoft.com/office/drawing/2014/main" id="{EE2A9300-B3AE-48C0-A570-5158A909C155}"/>
              </a:ext>
            </a:extLst>
          </p:cNvPr>
          <p:cNvSpPr>
            <a:spLocks noGrp="1"/>
          </p:cNvSpPr>
          <p:nvPr>
            <p:ph idx="10"/>
          </p:nvPr>
        </p:nvSpPr>
        <p:spPr>
          <a:xfrm>
            <a:off x="6383966" y="2853338"/>
            <a:ext cx="5112028" cy="2851525"/>
          </a:xfrm>
        </p:spPr>
        <p:txBody>
          <a:bodyPr>
            <a:normAutofit/>
          </a:bodyPr>
          <a:lstStyle/>
          <a:p>
            <a:pPr marL="0" indent="0">
              <a:spcBef>
                <a:spcPts val="0"/>
              </a:spcBef>
              <a:spcAft>
                <a:spcPts val="600"/>
              </a:spcAft>
              <a:buNone/>
            </a:pPr>
            <a:r>
              <a:rPr lang="en-US" sz="1800" b="1" dirty="0"/>
              <a:t>Plan enrollment options</a:t>
            </a:r>
            <a:endParaRPr lang="en-US" sz="1800" dirty="0"/>
          </a:p>
          <a:p>
            <a:pPr marL="628639" lvl="1" indent="-171450">
              <a:spcBef>
                <a:spcPts val="0"/>
              </a:spcBef>
              <a:spcAft>
                <a:spcPts val="600"/>
              </a:spcAft>
            </a:pPr>
            <a:r>
              <a:rPr lang="en-US" sz="1800" dirty="0"/>
              <a:t>Plan may permit AEI to change election if:</a:t>
            </a:r>
          </a:p>
          <a:p>
            <a:pPr marL="1201712" lvl="3" indent="-171450"/>
            <a:r>
              <a:rPr lang="en-US" dirty="0"/>
              <a:t>New premium </a:t>
            </a:r>
            <a:r>
              <a:rPr lang="en-US" b="1" dirty="0">
                <a:solidFill>
                  <a:schemeClr val="accent1"/>
                </a:solidFill>
              </a:rPr>
              <a:t>does not exceed </a:t>
            </a:r>
            <a:r>
              <a:rPr lang="en-US" dirty="0"/>
              <a:t>previous premium</a:t>
            </a:r>
          </a:p>
          <a:p>
            <a:pPr marL="1201712" lvl="3" indent="-171450"/>
            <a:r>
              <a:rPr lang="en-US" dirty="0"/>
              <a:t>Different coverage</a:t>
            </a:r>
            <a:r>
              <a:rPr lang="en-US" b="1" dirty="0">
                <a:solidFill>
                  <a:schemeClr val="accent1"/>
                </a:solidFill>
              </a:rPr>
              <a:t> is also available </a:t>
            </a:r>
            <a:r>
              <a:rPr lang="en-US" dirty="0"/>
              <a:t>to similarly situated active employees</a:t>
            </a:r>
          </a:p>
          <a:p>
            <a:pPr marL="1201712" lvl="3" indent="-171450"/>
            <a:r>
              <a:rPr lang="en-US" b="1" dirty="0">
                <a:solidFill>
                  <a:schemeClr val="accent1"/>
                </a:solidFill>
              </a:rPr>
              <a:t>Not</a:t>
            </a:r>
            <a:r>
              <a:rPr lang="en-US" dirty="0"/>
              <a:t> excepted benefits, QSHRA or HCFSA</a:t>
            </a:r>
          </a:p>
        </p:txBody>
      </p:sp>
      <p:grpSp>
        <p:nvGrpSpPr>
          <p:cNvPr id="13" name="Group 12">
            <a:extLst>
              <a:ext uri="{FF2B5EF4-FFF2-40B4-BE49-F238E27FC236}">
                <a16:creationId xmlns:a16="http://schemas.microsoft.com/office/drawing/2014/main" id="{BB58C3F1-42D7-494F-B5C6-2D7F6B5E5707}"/>
              </a:ext>
            </a:extLst>
          </p:cNvPr>
          <p:cNvGrpSpPr/>
          <p:nvPr/>
        </p:nvGrpSpPr>
        <p:grpSpPr>
          <a:xfrm>
            <a:off x="2597837" y="1953029"/>
            <a:ext cx="687496" cy="672997"/>
            <a:chOff x="5173663" y="6175375"/>
            <a:chExt cx="252412" cy="303213"/>
          </a:xfrm>
          <a:solidFill>
            <a:schemeClr val="accent1"/>
          </a:solidFill>
        </p:grpSpPr>
        <p:sp>
          <p:nvSpPr>
            <p:cNvPr id="14" name="Freeform 407">
              <a:extLst>
                <a:ext uri="{FF2B5EF4-FFF2-40B4-BE49-F238E27FC236}">
                  <a16:creationId xmlns:a16="http://schemas.microsoft.com/office/drawing/2014/main" id="{5D2B35F4-976B-4CAB-849C-DD88656D4F0F}"/>
                </a:ext>
              </a:extLst>
            </p:cNvPr>
            <p:cNvSpPr>
              <a:spLocks noChangeArrowheads="1"/>
            </p:cNvSpPr>
            <p:nvPr/>
          </p:nvSpPr>
          <p:spPr bwMode="auto">
            <a:xfrm>
              <a:off x="5222875" y="6175375"/>
              <a:ext cx="150813" cy="25400"/>
            </a:xfrm>
            <a:custGeom>
              <a:avLst/>
              <a:gdLst>
                <a:gd name="T0" fmla="*/ 419 w 420"/>
                <a:gd name="T1" fmla="*/ 0 h 71"/>
                <a:gd name="T2" fmla="*/ 0 w 420"/>
                <a:gd name="T3" fmla="*/ 0 h 71"/>
                <a:gd name="T4" fmla="*/ 0 w 420"/>
                <a:gd name="T5" fmla="*/ 70 h 71"/>
                <a:gd name="T6" fmla="*/ 419 w 420"/>
                <a:gd name="T7" fmla="*/ 70 h 71"/>
                <a:gd name="T8" fmla="*/ 419 w 420"/>
                <a:gd name="T9" fmla="*/ 0 h 71"/>
              </a:gdLst>
              <a:ahLst/>
              <a:cxnLst>
                <a:cxn ang="0">
                  <a:pos x="T0" y="T1"/>
                </a:cxn>
                <a:cxn ang="0">
                  <a:pos x="T2" y="T3"/>
                </a:cxn>
                <a:cxn ang="0">
                  <a:pos x="T4" y="T5"/>
                </a:cxn>
                <a:cxn ang="0">
                  <a:pos x="T6" y="T7"/>
                </a:cxn>
                <a:cxn ang="0">
                  <a:pos x="T8" y="T9"/>
                </a:cxn>
              </a:cxnLst>
              <a:rect l="0" t="0" r="r" b="b"/>
              <a:pathLst>
                <a:path w="420" h="71">
                  <a:moveTo>
                    <a:pt x="419" y="0"/>
                  </a:moveTo>
                  <a:lnTo>
                    <a:pt x="0" y="0"/>
                  </a:lnTo>
                  <a:lnTo>
                    <a:pt x="0" y="70"/>
                  </a:lnTo>
                  <a:lnTo>
                    <a:pt x="419" y="70"/>
                  </a:lnTo>
                  <a:lnTo>
                    <a:pt x="41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 name="Freeform 408">
              <a:extLst>
                <a:ext uri="{FF2B5EF4-FFF2-40B4-BE49-F238E27FC236}">
                  <a16:creationId xmlns:a16="http://schemas.microsoft.com/office/drawing/2014/main" id="{7F3595C9-90F9-4FBB-B71F-174F9F5E4EFE}"/>
                </a:ext>
              </a:extLst>
            </p:cNvPr>
            <p:cNvSpPr>
              <a:spLocks noChangeArrowheads="1"/>
            </p:cNvSpPr>
            <p:nvPr/>
          </p:nvSpPr>
          <p:spPr bwMode="auto">
            <a:xfrm>
              <a:off x="5222875" y="6453188"/>
              <a:ext cx="150813" cy="25400"/>
            </a:xfrm>
            <a:custGeom>
              <a:avLst/>
              <a:gdLst>
                <a:gd name="T0" fmla="*/ 0 w 420"/>
                <a:gd name="T1" fmla="*/ 69 h 70"/>
                <a:gd name="T2" fmla="*/ 419 w 420"/>
                <a:gd name="T3" fmla="*/ 69 h 70"/>
                <a:gd name="T4" fmla="*/ 419 w 420"/>
                <a:gd name="T5" fmla="*/ 0 h 70"/>
                <a:gd name="T6" fmla="*/ 0 w 420"/>
                <a:gd name="T7" fmla="*/ 0 h 70"/>
                <a:gd name="T8" fmla="*/ 0 w 420"/>
                <a:gd name="T9" fmla="*/ 69 h 70"/>
              </a:gdLst>
              <a:ahLst/>
              <a:cxnLst>
                <a:cxn ang="0">
                  <a:pos x="T0" y="T1"/>
                </a:cxn>
                <a:cxn ang="0">
                  <a:pos x="T2" y="T3"/>
                </a:cxn>
                <a:cxn ang="0">
                  <a:pos x="T4" y="T5"/>
                </a:cxn>
                <a:cxn ang="0">
                  <a:pos x="T6" y="T7"/>
                </a:cxn>
                <a:cxn ang="0">
                  <a:pos x="T8" y="T9"/>
                </a:cxn>
              </a:cxnLst>
              <a:rect l="0" t="0" r="r" b="b"/>
              <a:pathLst>
                <a:path w="420" h="70">
                  <a:moveTo>
                    <a:pt x="0" y="69"/>
                  </a:moveTo>
                  <a:lnTo>
                    <a:pt x="419" y="69"/>
                  </a:lnTo>
                  <a:lnTo>
                    <a:pt x="419" y="0"/>
                  </a:lnTo>
                  <a:lnTo>
                    <a:pt x="0" y="0"/>
                  </a:lnTo>
                  <a:lnTo>
                    <a:pt x="0" y="6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6" name="Freeform 409">
              <a:extLst>
                <a:ext uri="{FF2B5EF4-FFF2-40B4-BE49-F238E27FC236}">
                  <a16:creationId xmlns:a16="http://schemas.microsoft.com/office/drawing/2014/main" id="{429DE272-7768-426D-8EB2-9081C6FD5EF1}"/>
                </a:ext>
              </a:extLst>
            </p:cNvPr>
            <p:cNvSpPr>
              <a:spLocks noChangeArrowheads="1"/>
            </p:cNvSpPr>
            <p:nvPr/>
          </p:nvSpPr>
          <p:spPr bwMode="auto">
            <a:xfrm>
              <a:off x="5173663" y="6188075"/>
              <a:ext cx="25400" cy="277813"/>
            </a:xfrm>
            <a:custGeom>
              <a:avLst/>
              <a:gdLst>
                <a:gd name="T0" fmla="*/ 0 w 71"/>
                <a:gd name="T1" fmla="*/ 771 h 772"/>
                <a:gd name="T2" fmla="*/ 70 w 71"/>
                <a:gd name="T3" fmla="*/ 771 h 772"/>
                <a:gd name="T4" fmla="*/ 70 w 71"/>
                <a:gd name="T5" fmla="*/ 0 h 772"/>
                <a:gd name="T6" fmla="*/ 0 w 71"/>
                <a:gd name="T7" fmla="*/ 0 h 772"/>
                <a:gd name="T8" fmla="*/ 0 w 71"/>
                <a:gd name="T9" fmla="*/ 771 h 772"/>
              </a:gdLst>
              <a:ahLst/>
              <a:cxnLst>
                <a:cxn ang="0">
                  <a:pos x="T0" y="T1"/>
                </a:cxn>
                <a:cxn ang="0">
                  <a:pos x="T2" y="T3"/>
                </a:cxn>
                <a:cxn ang="0">
                  <a:pos x="T4" y="T5"/>
                </a:cxn>
                <a:cxn ang="0">
                  <a:pos x="T6" y="T7"/>
                </a:cxn>
                <a:cxn ang="0">
                  <a:pos x="T8" y="T9"/>
                </a:cxn>
              </a:cxnLst>
              <a:rect l="0" t="0" r="r" b="b"/>
              <a:pathLst>
                <a:path w="71" h="772">
                  <a:moveTo>
                    <a:pt x="0" y="771"/>
                  </a:moveTo>
                  <a:lnTo>
                    <a:pt x="70" y="771"/>
                  </a:lnTo>
                  <a:lnTo>
                    <a:pt x="70" y="0"/>
                  </a:lnTo>
                  <a:lnTo>
                    <a:pt x="0" y="0"/>
                  </a:lnTo>
                  <a:lnTo>
                    <a:pt x="0" y="7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7" name="Freeform 410">
              <a:extLst>
                <a:ext uri="{FF2B5EF4-FFF2-40B4-BE49-F238E27FC236}">
                  <a16:creationId xmlns:a16="http://schemas.microsoft.com/office/drawing/2014/main" id="{63986DD7-293B-4C9C-AEAF-AC8091B13CB1}"/>
                </a:ext>
              </a:extLst>
            </p:cNvPr>
            <p:cNvSpPr>
              <a:spLocks noChangeArrowheads="1"/>
            </p:cNvSpPr>
            <p:nvPr/>
          </p:nvSpPr>
          <p:spPr bwMode="auto">
            <a:xfrm>
              <a:off x="5399088" y="6188075"/>
              <a:ext cx="26987" cy="277813"/>
            </a:xfrm>
            <a:custGeom>
              <a:avLst/>
              <a:gdLst>
                <a:gd name="T0" fmla="*/ 0 w 73"/>
                <a:gd name="T1" fmla="*/ 0 h 772"/>
                <a:gd name="T2" fmla="*/ 0 w 73"/>
                <a:gd name="T3" fmla="*/ 771 h 772"/>
                <a:gd name="T4" fmla="*/ 72 w 73"/>
                <a:gd name="T5" fmla="*/ 771 h 772"/>
                <a:gd name="T6" fmla="*/ 72 w 73"/>
                <a:gd name="T7" fmla="*/ 0 h 772"/>
                <a:gd name="T8" fmla="*/ 0 w 73"/>
                <a:gd name="T9" fmla="*/ 0 h 772"/>
              </a:gdLst>
              <a:ahLst/>
              <a:cxnLst>
                <a:cxn ang="0">
                  <a:pos x="T0" y="T1"/>
                </a:cxn>
                <a:cxn ang="0">
                  <a:pos x="T2" y="T3"/>
                </a:cxn>
                <a:cxn ang="0">
                  <a:pos x="T4" y="T5"/>
                </a:cxn>
                <a:cxn ang="0">
                  <a:pos x="T6" y="T7"/>
                </a:cxn>
                <a:cxn ang="0">
                  <a:pos x="T8" y="T9"/>
                </a:cxn>
              </a:cxnLst>
              <a:rect l="0" t="0" r="r" b="b"/>
              <a:pathLst>
                <a:path w="73" h="772">
                  <a:moveTo>
                    <a:pt x="0" y="0"/>
                  </a:moveTo>
                  <a:lnTo>
                    <a:pt x="0" y="771"/>
                  </a:lnTo>
                  <a:lnTo>
                    <a:pt x="72" y="771"/>
                  </a:lnTo>
                  <a:lnTo>
                    <a:pt x="72"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8" name="Freeform 411">
              <a:extLst>
                <a:ext uri="{FF2B5EF4-FFF2-40B4-BE49-F238E27FC236}">
                  <a16:creationId xmlns:a16="http://schemas.microsoft.com/office/drawing/2014/main" id="{35737902-525E-4A83-91AA-A40B33CAF672}"/>
                </a:ext>
              </a:extLst>
            </p:cNvPr>
            <p:cNvSpPr>
              <a:spLocks noChangeArrowheads="1"/>
            </p:cNvSpPr>
            <p:nvPr/>
          </p:nvSpPr>
          <p:spPr bwMode="auto">
            <a:xfrm>
              <a:off x="5237163" y="6237288"/>
              <a:ext cx="125412" cy="25400"/>
            </a:xfrm>
            <a:custGeom>
              <a:avLst/>
              <a:gdLst>
                <a:gd name="T0" fmla="*/ 349 w 350"/>
                <a:gd name="T1" fmla="*/ 0 h 71"/>
                <a:gd name="T2" fmla="*/ 0 w 350"/>
                <a:gd name="T3" fmla="*/ 0 h 71"/>
                <a:gd name="T4" fmla="*/ 0 w 350"/>
                <a:gd name="T5" fmla="*/ 70 h 71"/>
                <a:gd name="T6" fmla="*/ 349 w 350"/>
                <a:gd name="T7" fmla="*/ 70 h 71"/>
                <a:gd name="T8" fmla="*/ 349 w 350"/>
                <a:gd name="T9" fmla="*/ 0 h 71"/>
              </a:gdLst>
              <a:ahLst/>
              <a:cxnLst>
                <a:cxn ang="0">
                  <a:pos x="T0" y="T1"/>
                </a:cxn>
                <a:cxn ang="0">
                  <a:pos x="T2" y="T3"/>
                </a:cxn>
                <a:cxn ang="0">
                  <a:pos x="T4" y="T5"/>
                </a:cxn>
                <a:cxn ang="0">
                  <a:pos x="T6" y="T7"/>
                </a:cxn>
                <a:cxn ang="0">
                  <a:pos x="T8" y="T9"/>
                </a:cxn>
              </a:cxnLst>
              <a:rect l="0" t="0" r="r" b="b"/>
              <a:pathLst>
                <a:path w="350" h="71">
                  <a:moveTo>
                    <a:pt x="349" y="0"/>
                  </a:moveTo>
                  <a:lnTo>
                    <a:pt x="0" y="0"/>
                  </a:lnTo>
                  <a:lnTo>
                    <a:pt x="0" y="70"/>
                  </a:lnTo>
                  <a:lnTo>
                    <a:pt x="349" y="70"/>
                  </a:lnTo>
                  <a:lnTo>
                    <a:pt x="34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412">
              <a:extLst>
                <a:ext uri="{FF2B5EF4-FFF2-40B4-BE49-F238E27FC236}">
                  <a16:creationId xmlns:a16="http://schemas.microsoft.com/office/drawing/2014/main" id="{42FBAF36-518F-44AD-83F3-F7DEE2D205B3}"/>
                </a:ext>
              </a:extLst>
            </p:cNvPr>
            <p:cNvSpPr>
              <a:spLocks noChangeArrowheads="1"/>
            </p:cNvSpPr>
            <p:nvPr/>
          </p:nvSpPr>
          <p:spPr bwMode="auto">
            <a:xfrm>
              <a:off x="5311775" y="6313488"/>
              <a:ext cx="50800" cy="25400"/>
            </a:xfrm>
            <a:custGeom>
              <a:avLst/>
              <a:gdLst>
                <a:gd name="T0" fmla="*/ 139 w 140"/>
                <a:gd name="T1" fmla="*/ 0 h 71"/>
                <a:gd name="T2" fmla="*/ 0 w 140"/>
                <a:gd name="T3" fmla="*/ 0 h 71"/>
                <a:gd name="T4" fmla="*/ 0 w 140"/>
                <a:gd name="T5" fmla="*/ 70 h 71"/>
                <a:gd name="T6" fmla="*/ 139 w 140"/>
                <a:gd name="T7" fmla="*/ 70 h 71"/>
                <a:gd name="T8" fmla="*/ 139 w 140"/>
                <a:gd name="T9" fmla="*/ 0 h 71"/>
              </a:gdLst>
              <a:ahLst/>
              <a:cxnLst>
                <a:cxn ang="0">
                  <a:pos x="T0" y="T1"/>
                </a:cxn>
                <a:cxn ang="0">
                  <a:pos x="T2" y="T3"/>
                </a:cxn>
                <a:cxn ang="0">
                  <a:pos x="T4" y="T5"/>
                </a:cxn>
                <a:cxn ang="0">
                  <a:pos x="T6" y="T7"/>
                </a:cxn>
                <a:cxn ang="0">
                  <a:pos x="T8" y="T9"/>
                </a:cxn>
              </a:cxnLst>
              <a:rect l="0" t="0" r="r" b="b"/>
              <a:pathLst>
                <a:path w="140" h="71">
                  <a:moveTo>
                    <a:pt x="139" y="0"/>
                  </a:moveTo>
                  <a:lnTo>
                    <a:pt x="0" y="0"/>
                  </a:lnTo>
                  <a:lnTo>
                    <a:pt x="0" y="70"/>
                  </a:lnTo>
                  <a:lnTo>
                    <a:pt x="139" y="70"/>
                  </a:lnTo>
                  <a:lnTo>
                    <a:pt x="13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 name="Freeform 413">
              <a:extLst>
                <a:ext uri="{FF2B5EF4-FFF2-40B4-BE49-F238E27FC236}">
                  <a16:creationId xmlns:a16="http://schemas.microsoft.com/office/drawing/2014/main" id="{725432B5-1C4C-445E-A464-9C82C6C2C0D2}"/>
                </a:ext>
              </a:extLst>
            </p:cNvPr>
            <p:cNvSpPr>
              <a:spLocks noChangeArrowheads="1"/>
            </p:cNvSpPr>
            <p:nvPr/>
          </p:nvSpPr>
          <p:spPr bwMode="auto">
            <a:xfrm>
              <a:off x="5311775" y="6392863"/>
              <a:ext cx="50800" cy="25400"/>
            </a:xfrm>
            <a:custGeom>
              <a:avLst/>
              <a:gdLst>
                <a:gd name="T0" fmla="*/ 139 w 140"/>
                <a:gd name="T1" fmla="*/ 0 h 71"/>
                <a:gd name="T2" fmla="*/ 0 w 140"/>
                <a:gd name="T3" fmla="*/ 0 h 71"/>
                <a:gd name="T4" fmla="*/ 0 w 140"/>
                <a:gd name="T5" fmla="*/ 70 h 71"/>
                <a:gd name="T6" fmla="*/ 139 w 140"/>
                <a:gd name="T7" fmla="*/ 70 h 71"/>
                <a:gd name="T8" fmla="*/ 139 w 140"/>
                <a:gd name="T9" fmla="*/ 0 h 71"/>
              </a:gdLst>
              <a:ahLst/>
              <a:cxnLst>
                <a:cxn ang="0">
                  <a:pos x="T0" y="T1"/>
                </a:cxn>
                <a:cxn ang="0">
                  <a:pos x="T2" y="T3"/>
                </a:cxn>
                <a:cxn ang="0">
                  <a:pos x="T4" y="T5"/>
                </a:cxn>
                <a:cxn ang="0">
                  <a:pos x="T6" y="T7"/>
                </a:cxn>
                <a:cxn ang="0">
                  <a:pos x="T8" y="T9"/>
                </a:cxn>
              </a:cxnLst>
              <a:rect l="0" t="0" r="r" b="b"/>
              <a:pathLst>
                <a:path w="140" h="71">
                  <a:moveTo>
                    <a:pt x="139" y="0"/>
                  </a:moveTo>
                  <a:lnTo>
                    <a:pt x="0" y="0"/>
                  </a:lnTo>
                  <a:lnTo>
                    <a:pt x="0" y="70"/>
                  </a:lnTo>
                  <a:lnTo>
                    <a:pt x="139" y="70"/>
                  </a:lnTo>
                  <a:lnTo>
                    <a:pt x="13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1" name="Freeform 414">
              <a:extLst>
                <a:ext uri="{FF2B5EF4-FFF2-40B4-BE49-F238E27FC236}">
                  <a16:creationId xmlns:a16="http://schemas.microsoft.com/office/drawing/2014/main" id="{4BFB0F05-008C-4993-B713-0567B3115E83}"/>
                </a:ext>
              </a:extLst>
            </p:cNvPr>
            <p:cNvSpPr>
              <a:spLocks noChangeArrowheads="1"/>
            </p:cNvSpPr>
            <p:nvPr/>
          </p:nvSpPr>
          <p:spPr bwMode="auto">
            <a:xfrm>
              <a:off x="5230813" y="6288088"/>
              <a:ext cx="84137" cy="68262"/>
            </a:xfrm>
            <a:custGeom>
              <a:avLst/>
              <a:gdLst>
                <a:gd name="T0" fmla="*/ 232 w 233"/>
                <a:gd name="T1" fmla="*/ 53 h 191"/>
                <a:gd name="T2" fmla="*/ 185 w 233"/>
                <a:gd name="T3" fmla="*/ 0 h 191"/>
                <a:gd name="T4" fmla="*/ 90 w 233"/>
                <a:gd name="T5" fmla="*/ 92 h 191"/>
                <a:gd name="T6" fmla="*/ 48 w 233"/>
                <a:gd name="T7" fmla="*/ 53 h 191"/>
                <a:gd name="T8" fmla="*/ 0 w 233"/>
                <a:gd name="T9" fmla="*/ 104 h 191"/>
                <a:gd name="T10" fmla="*/ 87 w 233"/>
                <a:gd name="T11" fmla="*/ 190 h 191"/>
                <a:gd name="T12" fmla="*/ 232 w 233"/>
                <a:gd name="T13" fmla="*/ 53 h 191"/>
              </a:gdLst>
              <a:ahLst/>
              <a:cxnLst>
                <a:cxn ang="0">
                  <a:pos x="T0" y="T1"/>
                </a:cxn>
                <a:cxn ang="0">
                  <a:pos x="T2" y="T3"/>
                </a:cxn>
                <a:cxn ang="0">
                  <a:pos x="T4" y="T5"/>
                </a:cxn>
                <a:cxn ang="0">
                  <a:pos x="T6" y="T7"/>
                </a:cxn>
                <a:cxn ang="0">
                  <a:pos x="T8" y="T9"/>
                </a:cxn>
                <a:cxn ang="0">
                  <a:pos x="T10" y="T11"/>
                </a:cxn>
                <a:cxn ang="0">
                  <a:pos x="T12" y="T13"/>
                </a:cxn>
              </a:cxnLst>
              <a:rect l="0" t="0" r="r" b="b"/>
              <a:pathLst>
                <a:path w="233" h="191">
                  <a:moveTo>
                    <a:pt x="232" y="53"/>
                  </a:moveTo>
                  <a:lnTo>
                    <a:pt x="185" y="0"/>
                  </a:lnTo>
                  <a:lnTo>
                    <a:pt x="90" y="92"/>
                  </a:lnTo>
                  <a:lnTo>
                    <a:pt x="48" y="53"/>
                  </a:lnTo>
                  <a:lnTo>
                    <a:pt x="0" y="104"/>
                  </a:lnTo>
                  <a:lnTo>
                    <a:pt x="87" y="190"/>
                  </a:lnTo>
                  <a:lnTo>
                    <a:pt x="232" y="53"/>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 name="Freeform 415">
              <a:extLst>
                <a:ext uri="{FF2B5EF4-FFF2-40B4-BE49-F238E27FC236}">
                  <a16:creationId xmlns:a16="http://schemas.microsoft.com/office/drawing/2014/main" id="{02D829C7-D9D4-427F-A982-7A46B4863677}"/>
                </a:ext>
              </a:extLst>
            </p:cNvPr>
            <p:cNvSpPr>
              <a:spLocks noChangeArrowheads="1"/>
            </p:cNvSpPr>
            <p:nvPr/>
          </p:nvSpPr>
          <p:spPr bwMode="auto">
            <a:xfrm>
              <a:off x="5230813" y="6357938"/>
              <a:ext cx="84137" cy="68262"/>
            </a:xfrm>
            <a:custGeom>
              <a:avLst/>
              <a:gdLst>
                <a:gd name="T0" fmla="*/ 87 w 233"/>
                <a:gd name="T1" fmla="*/ 190 h 191"/>
                <a:gd name="T2" fmla="*/ 232 w 233"/>
                <a:gd name="T3" fmla="*/ 50 h 191"/>
                <a:gd name="T4" fmla="*/ 185 w 233"/>
                <a:gd name="T5" fmla="*/ 0 h 191"/>
                <a:gd name="T6" fmla="*/ 90 w 233"/>
                <a:gd name="T7" fmla="*/ 92 h 191"/>
                <a:gd name="T8" fmla="*/ 48 w 233"/>
                <a:gd name="T9" fmla="*/ 53 h 191"/>
                <a:gd name="T10" fmla="*/ 0 w 233"/>
                <a:gd name="T11" fmla="*/ 103 h 191"/>
                <a:gd name="T12" fmla="*/ 87 w 233"/>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233" h="191">
                  <a:moveTo>
                    <a:pt x="87" y="190"/>
                  </a:moveTo>
                  <a:lnTo>
                    <a:pt x="232" y="50"/>
                  </a:lnTo>
                  <a:lnTo>
                    <a:pt x="185" y="0"/>
                  </a:lnTo>
                  <a:lnTo>
                    <a:pt x="90" y="92"/>
                  </a:lnTo>
                  <a:lnTo>
                    <a:pt x="48" y="53"/>
                  </a:lnTo>
                  <a:lnTo>
                    <a:pt x="0" y="103"/>
                  </a:lnTo>
                  <a:lnTo>
                    <a:pt x="87" y="19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23" name="Group 22">
            <a:extLst>
              <a:ext uri="{FF2B5EF4-FFF2-40B4-BE49-F238E27FC236}">
                <a16:creationId xmlns:a16="http://schemas.microsoft.com/office/drawing/2014/main" id="{B8E26212-1D71-4541-8E9D-A27D444896AA}"/>
              </a:ext>
            </a:extLst>
          </p:cNvPr>
          <p:cNvGrpSpPr/>
          <p:nvPr/>
        </p:nvGrpSpPr>
        <p:grpSpPr>
          <a:xfrm>
            <a:off x="8640266" y="1936685"/>
            <a:ext cx="700782" cy="725495"/>
            <a:chOff x="3179763" y="3038475"/>
            <a:chExt cx="306387" cy="295275"/>
          </a:xfrm>
          <a:solidFill>
            <a:schemeClr val="accent1"/>
          </a:solidFill>
        </p:grpSpPr>
        <p:sp>
          <p:nvSpPr>
            <p:cNvPr id="24" name="Freeform 203">
              <a:extLst>
                <a:ext uri="{FF2B5EF4-FFF2-40B4-BE49-F238E27FC236}">
                  <a16:creationId xmlns:a16="http://schemas.microsoft.com/office/drawing/2014/main" id="{9DD8367E-15A1-494F-909E-9FC241E12488}"/>
                </a:ext>
              </a:extLst>
            </p:cNvPr>
            <p:cNvSpPr>
              <a:spLocks noChangeArrowheads="1"/>
            </p:cNvSpPr>
            <p:nvPr/>
          </p:nvSpPr>
          <p:spPr bwMode="auto">
            <a:xfrm>
              <a:off x="3179763" y="3090863"/>
              <a:ext cx="25400" cy="115887"/>
            </a:xfrm>
            <a:custGeom>
              <a:avLst/>
              <a:gdLst>
                <a:gd name="T0" fmla="*/ 69 w 70"/>
                <a:gd name="T1" fmla="*/ 0 h 320"/>
                <a:gd name="T2" fmla="*/ 0 w 70"/>
                <a:gd name="T3" fmla="*/ 0 h 320"/>
                <a:gd name="T4" fmla="*/ 0 w 70"/>
                <a:gd name="T5" fmla="*/ 319 h 320"/>
                <a:gd name="T6" fmla="*/ 69 w 70"/>
                <a:gd name="T7" fmla="*/ 319 h 320"/>
                <a:gd name="T8" fmla="*/ 69 w 70"/>
                <a:gd name="T9" fmla="*/ 0 h 320"/>
              </a:gdLst>
              <a:ahLst/>
              <a:cxnLst>
                <a:cxn ang="0">
                  <a:pos x="T0" y="T1"/>
                </a:cxn>
                <a:cxn ang="0">
                  <a:pos x="T2" y="T3"/>
                </a:cxn>
                <a:cxn ang="0">
                  <a:pos x="T4" y="T5"/>
                </a:cxn>
                <a:cxn ang="0">
                  <a:pos x="T6" y="T7"/>
                </a:cxn>
                <a:cxn ang="0">
                  <a:pos x="T8" y="T9"/>
                </a:cxn>
              </a:cxnLst>
              <a:rect l="0" t="0" r="r" b="b"/>
              <a:pathLst>
                <a:path w="70" h="320">
                  <a:moveTo>
                    <a:pt x="69" y="0"/>
                  </a:moveTo>
                  <a:lnTo>
                    <a:pt x="0" y="0"/>
                  </a:lnTo>
                  <a:lnTo>
                    <a:pt x="0" y="319"/>
                  </a:lnTo>
                  <a:lnTo>
                    <a:pt x="69" y="319"/>
                  </a:lnTo>
                  <a:lnTo>
                    <a:pt x="6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5" name="Freeform 204">
              <a:extLst>
                <a:ext uri="{FF2B5EF4-FFF2-40B4-BE49-F238E27FC236}">
                  <a16:creationId xmlns:a16="http://schemas.microsoft.com/office/drawing/2014/main" id="{C7CD187E-6EE2-4A83-94F8-92CA0B19427A}"/>
                </a:ext>
              </a:extLst>
            </p:cNvPr>
            <p:cNvSpPr>
              <a:spLocks noChangeArrowheads="1"/>
            </p:cNvSpPr>
            <p:nvPr/>
          </p:nvSpPr>
          <p:spPr bwMode="auto">
            <a:xfrm>
              <a:off x="3460750" y="3090863"/>
              <a:ext cx="25400" cy="115887"/>
            </a:xfrm>
            <a:custGeom>
              <a:avLst/>
              <a:gdLst>
                <a:gd name="T0" fmla="*/ 0 w 71"/>
                <a:gd name="T1" fmla="*/ 319 h 320"/>
                <a:gd name="T2" fmla="*/ 70 w 71"/>
                <a:gd name="T3" fmla="*/ 319 h 320"/>
                <a:gd name="T4" fmla="*/ 70 w 71"/>
                <a:gd name="T5" fmla="*/ 0 h 320"/>
                <a:gd name="T6" fmla="*/ 0 w 71"/>
                <a:gd name="T7" fmla="*/ 0 h 320"/>
                <a:gd name="T8" fmla="*/ 0 w 71"/>
                <a:gd name="T9" fmla="*/ 319 h 320"/>
              </a:gdLst>
              <a:ahLst/>
              <a:cxnLst>
                <a:cxn ang="0">
                  <a:pos x="T0" y="T1"/>
                </a:cxn>
                <a:cxn ang="0">
                  <a:pos x="T2" y="T3"/>
                </a:cxn>
                <a:cxn ang="0">
                  <a:pos x="T4" y="T5"/>
                </a:cxn>
                <a:cxn ang="0">
                  <a:pos x="T6" y="T7"/>
                </a:cxn>
                <a:cxn ang="0">
                  <a:pos x="T8" y="T9"/>
                </a:cxn>
              </a:cxnLst>
              <a:rect l="0" t="0" r="r" b="b"/>
              <a:pathLst>
                <a:path w="71" h="320">
                  <a:moveTo>
                    <a:pt x="0" y="319"/>
                  </a:moveTo>
                  <a:lnTo>
                    <a:pt x="70" y="319"/>
                  </a:lnTo>
                  <a:lnTo>
                    <a:pt x="70" y="0"/>
                  </a:lnTo>
                  <a:lnTo>
                    <a:pt x="0" y="0"/>
                  </a:lnTo>
                  <a:lnTo>
                    <a:pt x="0" y="31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6" name="Freeform 205">
              <a:extLst>
                <a:ext uri="{FF2B5EF4-FFF2-40B4-BE49-F238E27FC236}">
                  <a16:creationId xmlns:a16="http://schemas.microsoft.com/office/drawing/2014/main" id="{7EA77DEC-E7C9-45D7-AFD4-656A8E2DA18B}"/>
                </a:ext>
              </a:extLst>
            </p:cNvPr>
            <p:cNvSpPr>
              <a:spLocks noChangeArrowheads="1"/>
            </p:cNvSpPr>
            <p:nvPr/>
          </p:nvSpPr>
          <p:spPr bwMode="auto">
            <a:xfrm>
              <a:off x="3192463" y="3230563"/>
              <a:ext cx="280987" cy="25400"/>
            </a:xfrm>
            <a:custGeom>
              <a:avLst/>
              <a:gdLst>
                <a:gd name="T0" fmla="*/ 0 w 780"/>
                <a:gd name="T1" fmla="*/ 70 h 71"/>
                <a:gd name="T2" fmla="*/ 779 w 780"/>
                <a:gd name="T3" fmla="*/ 70 h 71"/>
                <a:gd name="T4" fmla="*/ 779 w 780"/>
                <a:gd name="T5" fmla="*/ 0 h 71"/>
                <a:gd name="T6" fmla="*/ 0 w 780"/>
                <a:gd name="T7" fmla="*/ 0 h 71"/>
                <a:gd name="T8" fmla="*/ 0 w 780"/>
                <a:gd name="T9" fmla="*/ 70 h 71"/>
              </a:gdLst>
              <a:ahLst/>
              <a:cxnLst>
                <a:cxn ang="0">
                  <a:pos x="T0" y="T1"/>
                </a:cxn>
                <a:cxn ang="0">
                  <a:pos x="T2" y="T3"/>
                </a:cxn>
                <a:cxn ang="0">
                  <a:pos x="T4" y="T5"/>
                </a:cxn>
                <a:cxn ang="0">
                  <a:pos x="T6" y="T7"/>
                </a:cxn>
                <a:cxn ang="0">
                  <a:pos x="T8" y="T9"/>
                </a:cxn>
              </a:cxnLst>
              <a:rect l="0" t="0" r="r" b="b"/>
              <a:pathLst>
                <a:path w="780" h="71">
                  <a:moveTo>
                    <a:pt x="0" y="70"/>
                  </a:moveTo>
                  <a:lnTo>
                    <a:pt x="779" y="70"/>
                  </a:lnTo>
                  <a:lnTo>
                    <a:pt x="779"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7" name="Freeform 206">
              <a:extLst>
                <a:ext uri="{FF2B5EF4-FFF2-40B4-BE49-F238E27FC236}">
                  <a16:creationId xmlns:a16="http://schemas.microsoft.com/office/drawing/2014/main" id="{91D069CE-0788-425B-A169-EC388FA620A8}"/>
                </a:ext>
              </a:extLst>
            </p:cNvPr>
            <p:cNvSpPr>
              <a:spLocks noChangeArrowheads="1"/>
            </p:cNvSpPr>
            <p:nvPr/>
          </p:nvSpPr>
          <p:spPr bwMode="auto">
            <a:xfrm>
              <a:off x="3192463" y="3038475"/>
              <a:ext cx="280987" cy="25400"/>
            </a:xfrm>
            <a:custGeom>
              <a:avLst/>
              <a:gdLst>
                <a:gd name="T0" fmla="*/ 779 w 780"/>
                <a:gd name="T1" fmla="*/ 0 h 70"/>
                <a:gd name="T2" fmla="*/ 0 w 780"/>
                <a:gd name="T3" fmla="*/ 0 h 70"/>
                <a:gd name="T4" fmla="*/ 0 w 780"/>
                <a:gd name="T5" fmla="*/ 69 h 70"/>
                <a:gd name="T6" fmla="*/ 779 w 780"/>
                <a:gd name="T7" fmla="*/ 69 h 70"/>
                <a:gd name="T8" fmla="*/ 779 w 780"/>
                <a:gd name="T9" fmla="*/ 0 h 70"/>
              </a:gdLst>
              <a:ahLst/>
              <a:cxnLst>
                <a:cxn ang="0">
                  <a:pos x="T0" y="T1"/>
                </a:cxn>
                <a:cxn ang="0">
                  <a:pos x="T2" y="T3"/>
                </a:cxn>
                <a:cxn ang="0">
                  <a:pos x="T4" y="T5"/>
                </a:cxn>
                <a:cxn ang="0">
                  <a:pos x="T6" y="T7"/>
                </a:cxn>
                <a:cxn ang="0">
                  <a:pos x="T8" y="T9"/>
                </a:cxn>
              </a:cxnLst>
              <a:rect l="0" t="0" r="r" b="b"/>
              <a:pathLst>
                <a:path w="780" h="70">
                  <a:moveTo>
                    <a:pt x="779" y="0"/>
                  </a:moveTo>
                  <a:lnTo>
                    <a:pt x="0" y="0"/>
                  </a:lnTo>
                  <a:lnTo>
                    <a:pt x="0" y="69"/>
                  </a:lnTo>
                  <a:lnTo>
                    <a:pt x="779" y="69"/>
                  </a:lnTo>
                  <a:lnTo>
                    <a:pt x="77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8" name="Freeform 207">
              <a:extLst>
                <a:ext uri="{FF2B5EF4-FFF2-40B4-BE49-F238E27FC236}">
                  <a16:creationId xmlns:a16="http://schemas.microsoft.com/office/drawing/2014/main" id="{169F9510-80F0-453F-B924-3A203B9FB581}"/>
                </a:ext>
              </a:extLst>
            </p:cNvPr>
            <p:cNvSpPr>
              <a:spLocks noChangeArrowheads="1"/>
            </p:cNvSpPr>
            <p:nvPr/>
          </p:nvSpPr>
          <p:spPr bwMode="auto">
            <a:xfrm>
              <a:off x="3255963" y="3282950"/>
              <a:ext cx="153987" cy="50800"/>
            </a:xfrm>
            <a:custGeom>
              <a:avLst/>
              <a:gdLst>
                <a:gd name="T0" fmla="*/ 179 w 428"/>
                <a:gd name="T1" fmla="*/ 0 h 143"/>
                <a:gd name="T2" fmla="*/ 179 w 428"/>
                <a:gd name="T3" fmla="*/ 70 h 143"/>
                <a:gd name="T4" fmla="*/ 0 w 428"/>
                <a:gd name="T5" fmla="*/ 70 h 143"/>
                <a:gd name="T6" fmla="*/ 0 w 428"/>
                <a:gd name="T7" fmla="*/ 142 h 143"/>
                <a:gd name="T8" fmla="*/ 427 w 428"/>
                <a:gd name="T9" fmla="*/ 142 h 143"/>
                <a:gd name="T10" fmla="*/ 427 w 428"/>
                <a:gd name="T11" fmla="*/ 70 h 143"/>
                <a:gd name="T12" fmla="*/ 249 w 428"/>
                <a:gd name="T13" fmla="*/ 70 h 143"/>
                <a:gd name="T14" fmla="*/ 249 w 428"/>
                <a:gd name="T15" fmla="*/ 0 h 143"/>
                <a:gd name="T16" fmla="*/ 179 w 428"/>
                <a:gd name="T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43">
                  <a:moveTo>
                    <a:pt x="179" y="0"/>
                  </a:moveTo>
                  <a:lnTo>
                    <a:pt x="179" y="70"/>
                  </a:lnTo>
                  <a:lnTo>
                    <a:pt x="0" y="70"/>
                  </a:lnTo>
                  <a:lnTo>
                    <a:pt x="0" y="142"/>
                  </a:lnTo>
                  <a:lnTo>
                    <a:pt x="427" y="142"/>
                  </a:lnTo>
                  <a:lnTo>
                    <a:pt x="427" y="70"/>
                  </a:lnTo>
                  <a:lnTo>
                    <a:pt x="249" y="70"/>
                  </a:lnTo>
                  <a:lnTo>
                    <a:pt x="249" y="0"/>
                  </a:lnTo>
                  <a:lnTo>
                    <a:pt x="17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9" name="Freeform 208">
              <a:extLst>
                <a:ext uri="{FF2B5EF4-FFF2-40B4-BE49-F238E27FC236}">
                  <a16:creationId xmlns:a16="http://schemas.microsoft.com/office/drawing/2014/main" id="{3ED7E78D-74C3-4ABF-9BFF-7B8484B3D831}"/>
                </a:ext>
              </a:extLst>
            </p:cNvPr>
            <p:cNvSpPr>
              <a:spLocks noChangeArrowheads="1"/>
            </p:cNvSpPr>
            <p:nvPr/>
          </p:nvSpPr>
          <p:spPr bwMode="auto">
            <a:xfrm>
              <a:off x="3236913" y="3109913"/>
              <a:ext cx="103187" cy="76200"/>
            </a:xfrm>
            <a:custGeom>
              <a:avLst/>
              <a:gdLst>
                <a:gd name="T0" fmla="*/ 0 w 286"/>
                <a:gd name="T1" fmla="*/ 0 h 213"/>
                <a:gd name="T2" fmla="*/ 0 w 286"/>
                <a:gd name="T3" fmla="*/ 212 h 213"/>
                <a:gd name="T4" fmla="*/ 285 w 286"/>
                <a:gd name="T5" fmla="*/ 212 h 213"/>
                <a:gd name="T6" fmla="*/ 285 w 286"/>
                <a:gd name="T7" fmla="*/ 0 h 213"/>
                <a:gd name="T8" fmla="*/ 0 w 286"/>
                <a:gd name="T9" fmla="*/ 0 h 213"/>
                <a:gd name="T10" fmla="*/ 212 w 286"/>
                <a:gd name="T11" fmla="*/ 143 h 213"/>
                <a:gd name="T12" fmla="*/ 72 w 286"/>
                <a:gd name="T13" fmla="*/ 143 h 213"/>
                <a:gd name="T14" fmla="*/ 72 w 286"/>
                <a:gd name="T15" fmla="*/ 73 h 213"/>
                <a:gd name="T16" fmla="*/ 212 w 286"/>
                <a:gd name="T17" fmla="*/ 73 h 213"/>
                <a:gd name="T18" fmla="*/ 212 w 286"/>
                <a:gd name="T19" fmla="*/ 1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13">
                  <a:moveTo>
                    <a:pt x="0" y="0"/>
                  </a:moveTo>
                  <a:lnTo>
                    <a:pt x="0" y="212"/>
                  </a:lnTo>
                  <a:lnTo>
                    <a:pt x="285" y="212"/>
                  </a:lnTo>
                  <a:lnTo>
                    <a:pt x="285" y="0"/>
                  </a:lnTo>
                  <a:lnTo>
                    <a:pt x="0" y="0"/>
                  </a:lnTo>
                  <a:close/>
                  <a:moveTo>
                    <a:pt x="212" y="143"/>
                  </a:moveTo>
                  <a:lnTo>
                    <a:pt x="72" y="143"/>
                  </a:lnTo>
                  <a:lnTo>
                    <a:pt x="72" y="73"/>
                  </a:lnTo>
                  <a:lnTo>
                    <a:pt x="212" y="73"/>
                  </a:lnTo>
                  <a:lnTo>
                    <a:pt x="212" y="143"/>
                  </a:ln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30" name="Freeform 209">
              <a:extLst>
                <a:ext uri="{FF2B5EF4-FFF2-40B4-BE49-F238E27FC236}">
                  <a16:creationId xmlns:a16="http://schemas.microsoft.com/office/drawing/2014/main" id="{EB7663A7-7965-4976-B54F-4B05F1C0C4E6}"/>
                </a:ext>
              </a:extLst>
            </p:cNvPr>
            <p:cNvSpPr>
              <a:spLocks noChangeArrowheads="1"/>
            </p:cNvSpPr>
            <p:nvPr/>
          </p:nvSpPr>
          <p:spPr bwMode="auto">
            <a:xfrm>
              <a:off x="3365500" y="3109913"/>
              <a:ext cx="63500" cy="26987"/>
            </a:xfrm>
            <a:custGeom>
              <a:avLst/>
              <a:gdLst>
                <a:gd name="T0" fmla="*/ 0 w 177"/>
                <a:gd name="T1" fmla="*/ 73 h 74"/>
                <a:gd name="T2" fmla="*/ 176 w 177"/>
                <a:gd name="T3" fmla="*/ 73 h 74"/>
                <a:gd name="T4" fmla="*/ 176 w 177"/>
                <a:gd name="T5" fmla="*/ 0 h 74"/>
                <a:gd name="T6" fmla="*/ 0 w 177"/>
                <a:gd name="T7" fmla="*/ 0 h 74"/>
                <a:gd name="T8" fmla="*/ 0 w 177"/>
                <a:gd name="T9" fmla="*/ 73 h 74"/>
              </a:gdLst>
              <a:ahLst/>
              <a:cxnLst>
                <a:cxn ang="0">
                  <a:pos x="T0" y="T1"/>
                </a:cxn>
                <a:cxn ang="0">
                  <a:pos x="T2" y="T3"/>
                </a:cxn>
                <a:cxn ang="0">
                  <a:pos x="T4" y="T5"/>
                </a:cxn>
                <a:cxn ang="0">
                  <a:pos x="T6" y="T7"/>
                </a:cxn>
                <a:cxn ang="0">
                  <a:pos x="T8" y="T9"/>
                </a:cxn>
              </a:cxnLst>
              <a:rect l="0" t="0" r="r" b="b"/>
              <a:pathLst>
                <a:path w="177" h="74">
                  <a:moveTo>
                    <a:pt x="0" y="73"/>
                  </a:moveTo>
                  <a:lnTo>
                    <a:pt x="176" y="73"/>
                  </a:lnTo>
                  <a:lnTo>
                    <a:pt x="176" y="0"/>
                  </a:lnTo>
                  <a:lnTo>
                    <a:pt x="0" y="0"/>
                  </a:lnTo>
                  <a:lnTo>
                    <a:pt x="0" y="73"/>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31" name="Freeform 210">
              <a:extLst>
                <a:ext uri="{FF2B5EF4-FFF2-40B4-BE49-F238E27FC236}">
                  <a16:creationId xmlns:a16="http://schemas.microsoft.com/office/drawing/2014/main" id="{E28CF8D5-F1C8-4479-9589-1BFF18F0C150}"/>
                </a:ext>
              </a:extLst>
            </p:cNvPr>
            <p:cNvSpPr>
              <a:spLocks noChangeArrowheads="1"/>
            </p:cNvSpPr>
            <p:nvPr/>
          </p:nvSpPr>
          <p:spPr bwMode="auto">
            <a:xfrm>
              <a:off x="3365500" y="3160713"/>
              <a:ext cx="63500" cy="25400"/>
            </a:xfrm>
            <a:custGeom>
              <a:avLst/>
              <a:gdLst>
                <a:gd name="T0" fmla="*/ 0 w 177"/>
                <a:gd name="T1" fmla="*/ 0 h 70"/>
                <a:gd name="T2" fmla="*/ 0 w 177"/>
                <a:gd name="T3" fmla="*/ 69 h 70"/>
                <a:gd name="T4" fmla="*/ 176 w 177"/>
                <a:gd name="T5" fmla="*/ 69 h 70"/>
                <a:gd name="T6" fmla="*/ 176 w 177"/>
                <a:gd name="T7" fmla="*/ 0 h 70"/>
                <a:gd name="T8" fmla="*/ 0 w 177"/>
                <a:gd name="T9" fmla="*/ 0 h 70"/>
              </a:gdLst>
              <a:ahLst/>
              <a:cxnLst>
                <a:cxn ang="0">
                  <a:pos x="T0" y="T1"/>
                </a:cxn>
                <a:cxn ang="0">
                  <a:pos x="T2" y="T3"/>
                </a:cxn>
                <a:cxn ang="0">
                  <a:pos x="T4" y="T5"/>
                </a:cxn>
                <a:cxn ang="0">
                  <a:pos x="T6" y="T7"/>
                </a:cxn>
                <a:cxn ang="0">
                  <a:pos x="T8" y="T9"/>
                </a:cxn>
              </a:cxnLst>
              <a:rect l="0" t="0" r="r" b="b"/>
              <a:pathLst>
                <a:path w="177" h="70">
                  <a:moveTo>
                    <a:pt x="0" y="0"/>
                  </a:moveTo>
                  <a:lnTo>
                    <a:pt x="0" y="69"/>
                  </a:lnTo>
                  <a:lnTo>
                    <a:pt x="176" y="69"/>
                  </a:lnTo>
                  <a:lnTo>
                    <a:pt x="176" y="0"/>
                  </a:lnTo>
                  <a:lnTo>
                    <a:pt x="0"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grpSp>
    </p:spTree>
    <p:extLst>
      <p:ext uri="{BB962C8B-B14F-4D97-AF65-F5344CB8AC3E}">
        <p14:creationId xmlns:p14="http://schemas.microsoft.com/office/powerpoint/2010/main" val="97330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6D3E2-4FB3-46AD-BB7D-3CFD991C58CA}"/>
              </a:ext>
            </a:extLst>
          </p:cNvPr>
          <p:cNvSpPr>
            <a:spLocks noGrp="1"/>
          </p:cNvSpPr>
          <p:nvPr>
            <p:ph type="title"/>
          </p:nvPr>
        </p:nvSpPr>
        <p:spPr/>
        <p:txBody>
          <a:bodyPr>
            <a:noAutofit/>
          </a:bodyPr>
          <a:lstStyle/>
          <a:p>
            <a:r>
              <a:rPr lang="en-US" sz="2800" b="1" dirty="0"/>
              <a:t>American Rescue Plan Act</a:t>
            </a:r>
            <a:br>
              <a:rPr lang="en-US" sz="2800" b="1" dirty="0"/>
            </a:br>
            <a:r>
              <a:rPr lang="en-US" sz="2800" b="1" dirty="0"/>
              <a:t>	</a:t>
            </a:r>
            <a:r>
              <a:rPr lang="en-US" sz="2800" dirty="0"/>
              <a:t> COBRA and EBSA FAQs</a:t>
            </a:r>
          </a:p>
        </p:txBody>
      </p:sp>
      <p:sp>
        <p:nvSpPr>
          <p:cNvPr id="5" name="Content Placeholder 4">
            <a:extLst>
              <a:ext uri="{FF2B5EF4-FFF2-40B4-BE49-F238E27FC236}">
                <a16:creationId xmlns:a16="http://schemas.microsoft.com/office/drawing/2014/main" id="{DE70B2AC-8329-4E41-87AB-521437648106}"/>
              </a:ext>
            </a:extLst>
          </p:cNvPr>
          <p:cNvSpPr>
            <a:spLocks noGrp="1"/>
          </p:cNvSpPr>
          <p:nvPr>
            <p:ph idx="1"/>
          </p:nvPr>
        </p:nvSpPr>
        <p:spPr>
          <a:xfrm>
            <a:off x="696006" y="2853338"/>
            <a:ext cx="5089479" cy="3277388"/>
          </a:xfrm>
        </p:spPr>
        <p:txBody>
          <a:bodyPr>
            <a:normAutofit/>
          </a:bodyPr>
          <a:lstStyle/>
          <a:p>
            <a:pPr marL="0" indent="0">
              <a:spcBef>
                <a:spcPts val="0"/>
              </a:spcBef>
              <a:spcAft>
                <a:spcPts val="600"/>
              </a:spcAft>
              <a:buNone/>
            </a:pPr>
            <a:r>
              <a:rPr lang="en-US" sz="1800" b="1" dirty="0"/>
              <a:t>Model Notices/Documents</a:t>
            </a:r>
            <a:endParaRPr lang="en-US" sz="1800" dirty="0"/>
          </a:p>
          <a:p>
            <a:pPr>
              <a:spcBef>
                <a:spcPts val="0"/>
              </a:spcBef>
              <a:spcAft>
                <a:spcPts val="600"/>
              </a:spcAft>
            </a:pPr>
            <a:r>
              <a:rPr lang="en-US" sz="1800" dirty="0"/>
              <a:t>Model General Notice and COBRA Continuation Coverage Election Notice</a:t>
            </a:r>
          </a:p>
          <a:p>
            <a:pPr>
              <a:spcBef>
                <a:spcPts val="0"/>
              </a:spcBef>
              <a:spcAft>
                <a:spcPts val="600"/>
              </a:spcAft>
            </a:pPr>
            <a:r>
              <a:rPr lang="en-US" sz="1800" dirty="0"/>
              <a:t>Model Notice in Connection with Extended Election Period</a:t>
            </a:r>
          </a:p>
          <a:p>
            <a:pPr>
              <a:spcBef>
                <a:spcPts val="0"/>
              </a:spcBef>
              <a:spcAft>
                <a:spcPts val="600"/>
              </a:spcAft>
            </a:pPr>
            <a:r>
              <a:rPr lang="en-US" sz="1800" dirty="0"/>
              <a:t>Model Alternative Notice</a:t>
            </a:r>
          </a:p>
          <a:p>
            <a:pPr>
              <a:spcBef>
                <a:spcPts val="0"/>
              </a:spcBef>
              <a:spcAft>
                <a:spcPts val="600"/>
              </a:spcAft>
            </a:pPr>
            <a:r>
              <a:rPr lang="en-US" sz="1800" dirty="0"/>
              <a:t>Model Notice of Expiration of Premium Assistance</a:t>
            </a:r>
          </a:p>
          <a:p>
            <a:pPr>
              <a:spcBef>
                <a:spcPts val="0"/>
              </a:spcBef>
              <a:spcAft>
                <a:spcPts val="600"/>
              </a:spcAft>
            </a:pPr>
            <a:r>
              <a:rPr lang="en-US" sz="1800" dirty="0"/>
              <a:t>Summary of COBRA Premium Assistance Provisions Under ARPA</a:t>
            </a:r>
          </a:p>
        </p:txBody>
      </p:sp>
      <p:sp>
        <p:nvSpPr>
          <p:cNvPr id="6" name="Content Placeholder 5">
            <a:extLst>
              <a:ext uri="{FF2B5EF4-FFF2-40B4-BE49-F238E27FC236}">
                <a16:creationId xmlns:a16="http://schemas.microsoft.com/office/drawing/2014/main" id="{EE2A9300-B3AE-48C0-A570-5158A909C155}"/>
              </a:ext>
            </a:extLst>
          </p:cNvPr>
          <p:cNvSpPr>
            <a:spLocks noGrp="1"/>
          </p:cNvSpPr>
          <p:nvPr>
            <p:ph idx="10"/>
          </p:nvPr>
        </p:nvSpPr>
        <p:spPr>
          <a:xfrm>
            <a:off x="6383966" y="2853338"/>
            <a:ext cx="5112028" cy="3277388"/>
          </a:xfrm>
        </p:spPr>
        <p:txBody>
          <a:bodyPr>
            <a:noAutofit/>
          </a:bodyPr>
          <a:lstStyle/>
          <a:p>
            <a:pPr marL="0" indent="0">
              <a:lnSpc>
                <a:spcPct val="120000"/>
              </a:lnSpc>
              <a:spcBef>
                <a:spcPts val="0"/>
              </a:spcBef>
              <a:buNone/>
            </a:pPr>
            <a:r>
              <a:rPr lang="en-US" sz="1400" b="1" dirty="0"/>
              <a:t>Key Takeaways</a:t>
            </a:r>
            <a:endParaRPr lang="en-US" sz="1400" dirty="0"/>
          </a:p>
          <a:p>
            <a:pPr marL="628639" lvl="1" indent="-171450">
              <a:lnSpc>
                <a:spcPct val="120000"/>
              </a:lnSpc>
              <a:spcBef>
                <a:spcPts val="0"/>
              </a:spcBef>
            </a:pPr>
            <a:r>
              <a:rPr lang="en-US" sz="1400" dirty="0"/>
              <a:t>Unclear what constitutes </a:t>
            </a:r>
            <a:r>
              <a:rPr lang="en-US" sz="1400" b="1" dirty="0">
                <a:solidFill>
                  <a:schemeClr val="accent1"/>
                </a:solidFill>
              </a:rPr>
              <a:t>“involuntary”</a:t>
            </a:r>
          </a:p>
          <a:p>
            <a:pPr marL="628639" lvl="1" indent="-171450">
              <a:lnSpc>
                <a:spcPct val="120000"/>
              </a:lnSpc>
              <a:spcBef>
                <a:spcPts val="0"/>
              </a:spcBef>
            </a:pPr>
            <a:r>
              <a:rPr lang="en-US" sz="1400" dirty="0"/>
              <a:t>Notices to AEIs with qualifying events </a:t>
            </a:r>
            <a:r>
              <a:rPr lang="en-US" sz="1400" b="1" dirty="0">
                <a:solidFill>
                  <a:schemeClr val="accent1"/>
                </a:solidFill>
              </a:rPr>
              <a:t>prior to April 1, 2021</a:t>
            </a:r>
            <a:r>
              <a:rPr lang="en-US" sz="1400" b="1" dirty="0">
                <a:solidFill>
                  <a:srgbClr val="FF0000"/>
                </a:solidFill>
              </a:rPr>
              <a:t> </a:t>
            </a:r>
            <a:r>
              <a:rPr lang="en-US" sz="1400" dirty="0"/>
              <a:t>are </a:t>
            </a:r>
            <a:r>
              <a:rPr lang="en-US" sz="1400" b="1" dirty="0">
                <a:solidFill>
                  <a:schemeClr val="accent1"/>
                </a:solidFill>
              </a:rPr>
              <a:t>due by May 30, 2021</a:t>
            </a:r>
          </a:p>
          <a:p>
            <a:pPr marL="628639" lvl="1" indent="-171450">
              <a:lnSpc>
                <a:spcPct val="120000"/>
              </a:lnSpc>
              <a:spcBef>
                <a:spcPts val="0"/>
              </a:spcBef>
            </a:pPr>
            <a:r>
              <a:rPr lang="en-US" sz="1400" dirty="0"/>
              <a:t>Individuals who believe they are AEIs </a:t>
            </a:r>
            <a:r>
              <a:rPr lang="en-US" sz="1400" b="1" dirty="0">
                <a:solidFill>
                  <a:schemeClr val="accent1"/>
                </a:solidFill>
              </a:rPr>
              <a:t>may request the COBRA subsidy</a:t>
            </a:r>
            <a:r>
              <a:rPr lang="en-US" sz="1400" b="1" dirty="0">
                <a:solidFill>
                  <a:srgbClr val="FF0000"/>
                </a:solidFill>
              </a:rPr>
              <a:t> </a:t>
            </a:r>
            <a:r>
              <a:rPr lang="en-US" sz="1400" dirty="0"/>
              <a:t>by providing notice to their employer</a:t>
            </a:r>
          </a:p>
          <a:p>
            <a:pPr marL="628639" lvl="1" indent="-171450">
              <a:lnSpc>
                <a:spcPct val="120000"/>
              </a:lnSpc>
              <a:spcBef>
                <a:spcPts val="0"/>
              </a:spcBef>
            </a:pPr>
            <a:r>
              <a:rPr lang="en-US" sz="1400" dirty="0"/>
              <a:t>AEIs are responsible for notifying the employer if they become </a:t>
            </a:r>
            <a:r>
              <a:rPr lang="en-US" sz="1400" b="1" dirty="0">
                <a:solidFill>
                  <a:schemeClr val="accent1"/>
                </a:solidFill>
              </a:rPr>
              <a:t>eligible for other group health plan coverage or Medicare</a:t>
            </a:r>
            <a:r>
              <a:rPr lang="en-US" sz="1400" dirty="0"/>
              <a:t>, failure to do so may result in a </a:t>
            </a:r>
            <a:r>
              <a:rPr lang="en-US" sz="1400" b="1" dirty="0">
                <a:solidFill>
                  <a:schemeClr val="accent1"/>
                </a:solidFill>
              </a:rPr>
              <a:t>tax penalty</a:t>
            </a:r>
          </a:p>
          <a:p>
            <a:pPr marL="628639" lvl="1" indent="-171450">
              <a:lnSpc>
                <a:spcPct val="120000"/>
              </a:lnSpc>
              <a:spcBef>
                <a:spcPts val="0"/>
              </a:spcBef>
            </a:pPr>
            <a:r>
              <a:rPr lang="en-US" sz="1400" b="1" dirty="0">
                <a:solidFill>
                  <a:schemeClr val="accent1"/>
                </a:solidFill>
              </a:rPr>
              <a:t>DOL extension of timeframes </a:t>
            </a:r>
            <a:r>
              <a:rPr lang="en-US" sz="1400" dirty="0">
                <a:solidFill>
                  <a:schemeClr val="tx1"/>
                </a:solidFill>
              </a:rPr>
              <a:t>does not apply to the ARPA COBRA subsidy notifications and deadlines.</a:t>
            </a:r>
          </a:p>
        </p:txBody>
      </p:sp>
      <p:grpSp>
        <p:nvGrpSpPr>
          <p:cNvPr id="13" name="Group 12">
            <a:extLst>
              <a:ext uri="{FF2B5EF4-FFF2-40B4-BE49-F238E27FC236}">
                <a16:creationId xmlns:a16="http://schemas.microsoft.com/office/drawing/2014/main" id="{BB58C3F1-42D7-494F-B5C6-2D7F6B5E5707}"/>
              </a:ext>
            </a:extLst>
          </p:cNvPr>
          <p:cNvGrpSpPr/>
          <p:nvPr/>
        </p:nvGrpSpPr>
        <p:grpSpPr>
          <a:xfrm>
            <a:off x="2597837" y="1953029"/>
            <a:ext cx="687496" cy="672997"/>
            <a:chOff x="5173663" y="6175375"/>
            <a:chExt cx="252412" cy="303213"/>
          </a:xfrm>
          <a:solidFill>
            <a:schemeClr val="accent1"/>
          </a:solidFill>
        </p:grpSpPr>
        <p:sp>
          <p:nvSpPr>
            <p:cNvPr id="14" name="Freeform 407">
              <a:extLst>
                <a:ext uri="{FF2B5EF4-FFF2-40B4-BE49-F238E27FC236}">
                  <a16:creationId xmlns:a16="http://schemas.microsoft.com/office/drawing/2014/main" id="{5D2B35F4-976B-4CAB-849C-DD88656D4F0F}"/>
                </a:ext>
              </a:extLst>
            </p:cNvPr>
            <p:cNvSpPr>
              <a:spLocks noChangeArrowheads="1"/>
            </p:cNvSpPr>
            <p:nvPr/>
          </p:nvSpPr>
          <p:spPr bwMode="auto">
            <a:xfrm>
              <a:off x="5222875" y="6175375"/>
              <a:ext cx="150813" cy="25400"/>
            </a:xfrm>
            <a:custGeom>
              <a:avLst/>
              <a:gdLst>
                <a:gd name="T0" fmla="*/ 419 w 420"/>
                <a:gd name="T1" fmla="*/ 0 h 71"/>
                <a:gd name="T2" fmla="*/ 0 w 420"/>
                <a:gd name="T3" fmla="*/ 0 h 71"/>
                <a:gd name="T4" fmla="*/ 0 w 420"/>
                <a:gd name="T5" fmla="*/ 70 h 71"/>
                <a:gd name="T6" fmla="*/ 419 w 420"/>
                <a:gd name="T7" fmla="*/ 70 h 71"/>
                <a:gd name="T8" fmla="*/ 419 w 420"/>
                <a:gd name="T9" fmla="*/ 0 h 71"/>
              </a:gdLst>
              <a:ahLst/>
              <a:cxnLst>
                <a:cxn ang="0">
                  <a:pos x="T0" y="T1"/>
                </a:cxn>
                <a:cxn ang="0">
                  <a:pos x="T2" y="T3"/>
                </a:cxn>
                <a:cxn ang="0">
                  <a:pos x="T4" y="T5"/>
                </a:cxn>
                <a:cxn ang="0">
                  <a:pos x="T6" y="T7"/>
                </a:cxn>
                <a:cxn ang="0">
                  <a:pos x="T8" y="T9"/>
                </a:cxn>
              </a:cxnLst>
              <a:rect l="0" t="0" r="r" b="b"/>
              <a:pathLst>
                <a:path w="420" h="71">
                  <a:moveTo>
                    <a:pt x="419" y="0"/>
                  </a:moveTo>
                  <a:lnTo>
                    <a:pt x="0" y="0"/>
                  </a:lnTo>
                  <a:lnTo>
                    <a:pt x="0" y="70"/>
                  </a:lnTo>
                  <a:lnTo>
                    <a:pt x="419" y="70"/>
                  </a:lnTo>
                  <a:lnTo>
                    <a:pt x="41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 name="Freeform 408">
              <a:extLst>
                <a:ext uri="{FF2B5EF4-FFF2-40B4-BE49-F238E27FC236}">
                  <a16:creationId xmlns:a16="http://schemas.microsoft.com/office/drawing/2014/main" id="{7F3595C9-90F9-4FBB-B71F-174F9F5E4EFE}"/>
                </a:ext>
              </a:extLst>
            </p:cNvPr>
            <p:cNvSpPr>
              <a:spLocks noChangeArrowheads="1"/>
            </p:cNvSpPr>
            <p:nvPr/>
          </p:nvSpPr>
          <p:spPr bwMode="auto">
            <a:xfrm>
              <a:off x="5222875" y="6453188"/>
              <a:ext cx="150813" cy="25400"/>
            </a:xfrm>
            <a:custGeom>
              <a:avLst/>
              <a:gdLst>
                <a:gd name="T0" fmla="*/ 0 w 420"/>
                <a:gd name="T1" fmla="*/ 69 h 70"/>
                <a:gd name="T2" fmla="*/ 419 w 420"/>
                <a:gd name="T3" fmla="*/ 69 h 70"/>
                <a:gd name="T4" fmla="*/ 419 w 420"/>
                <a:gd name="T5" fmla="*/ 0 h 70"/>
                <a:gd name="T6" fmla="*/ 0 w 420"/>
                <a:gd name="T7" fmla="*/ 0 h 70"/>
                <a:gd name="T8" fmla="*/ 0 w 420"/>
                <a:gd name="T9" fmla="*/ 69 h 70"/>
              </a:gdLst>
              <a:ahLst/>
              <a:cxnLst>
                <a:cxn ang="0">
                  <a:pos x="T0" y="T1"/>
                </a:cxn>
                <a:cxn ang="0">
                  <a:pos x="T2" y="T3"/>
                </a:cxn>
                <a:cxn ang="0">
                  <a:pos x="T4" y="T5"/>
                </a:cxn>
                <a:cxn ang="0">
                  <a:pos x="T6" y="T7"/>
                </a:cxn>
                <a:cxn ang="0">
                  <a:pos x="T8" y="T9"/>
                </a:cxn>
              </a:cxnLst>
              <a:rect l="0" t="0" r="r" b="b"/>
              <a:pathLst>
                <a:path w="420" h="70">
                  <a:moveTo>
                    <a:pt x="0" y="69"/>
                  </a:moveTo>
                  <a:lnTo>
                    <a:pt x="419" y="69"/>
                  </a:lnTo>
                  <a:lnTo>
                    <a:pt x="419" y="0"/>
                  </a:lnTo>
                  <a:lnTo>
                    <a:pt x="0" y="0"/>
                  </a:lnTo>
                  <a:lnTo>
                    <a:pt x="0" y="6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6" name="Freeform 409">
              <a:extLst>
                <a:ext uri="{FF2B5EF4-FFF2-40B4-BE49-F238E27FC236}">
                  <a16:creationId xmlns:a16="http://schemas.microsoft.com/office/drawing/2014/main" id="{429DE272-7768-426D-8EB2-9081C6FD5EF1}"/>
                </a:ext>
              </a:extLst>
            </p:cNvPr>
            <p:cNvSpPr>
              <a:spLocks noChangeArrowheads="1"/>
            </p:cNvSpPr>
            <p:nvPr/>
          </p:nvSpPr>
          <p:spPr bwMode="auto">
            <a:xfrm>
              <a:off x="5173663" y="6188075"/>
              <a:ext cx="25400" cy="277813"/>
            </a:xfrm>
            <a:custGeom>
              <a:avLst/>
              <a:gdLst>
                <a:gd name="T0" fmla="*/ 0 w 71"/>
                <a:gd name="T1" fmla="*/ 771 h 772"/>
                <a:gd name="T2" fmla="*/ 70 w 71"/>
                <a:gd name="T3" fmla="*/ 771 h 772"/>
                <a:gd name="T4" fmla="*/ 70 w 71"/>
                <a:gd name="T5" fmla="*/ 0 h 772"/>
                <a:gd name="T6" fmla="*/ 0 w 71"/>
                <a:gd name="T7" fmla="*/ 0 h 772"/>
                <a:gd name="T8" fmla="*/ 0 w 71"/>
                <a:gd name="T9" fmla="*/ 771 h 772"/>
              </a:gdLst>
              <a:ahLst/>
              <a:cxnLst>
                <a:cxn ang="0">
                  <a:pos x="T0" y="T1"/>
                </a:cxn>
                <a:cxn ang="0">
                  <a:pos x="T2" y="T3"/>
                </a:cxn>
                <a:cxn ang="0">
                  <a:pos x="T4" y="T5"/>
                </a:cxn>
                <a:cxn ang="0">
                  <a:pos x="T6" y="T7"/>
                </a:cxn>
                <a:cxn ang="0">
                  <a:pos x="T8" y="T9"/>
                </a:cxn>
              </a:cxnLst>
              <a:rect l="0" t="0" r="r" b="b"/>
              <a:pathLst>
                <a:path w="71" h="772">
                  <a:moveTo>
                    <a:pt x="0" y="771"/>
                  </a:moveTo>
                  <a:lnTo>
                    <a:pt x="70" y="771"/>
                  </a:lnTo>
                  <a:lnTo>
                    <a:pt x="70" y="0"/>
                  </a:lnTo>
                  <a:lnTo>
                    <a:pt x="0" y="0"/>
                  </a:lnTo>
                  <a:lnTo>
                    <a:pt x="0" y="7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7" name="Freeform 410">
              <a:extLst>
                <a:ext uri="{FF2B5EF4-FFF2-40B4-BE49-F238E27FC236}">
                  <a16:creationId xmlns:a16="http://schemas.microsoft.com/office/drawing/2014/main" id="{63986DD7-293B-4C9C-AEAF-AC8091B13CB1}"/>
                </a:ext>
              </a:extLst>
            </p:cNvPr>
            <p:cNvSpPr>
              <a:spLocks noChangeArrowheads="1"/>
            </p:cNvSpPr>
            <p:nvPr/>
          </p:nvSpPr>
          <p:spPr bwMode="auto">
            <a:xfrm>
              <a:off x="5399088" y="6188075"/>
              <a:ext cx="26987" cy="277813"/>
            </a:xfrm>
            <a:custGeom>
              <a:avLst/>
              <a:gdLst>
                <a:gd name="T0" fmla="*/ 0 w 73"/>
                <a:gd name="T1" fmla="*/ 0 h 772"/>
                <a:gd name="T2" fmla="*/ 0 w 73"/>
                <a:gd name="T3" fmla="*/ 771 h 772"/>
                <a:gd name="T4" fmla="*/ 72 w 73"/>
                <a:gd name="T5" fmla="*/ 771 h 772"/>
                <a:gd name="T6" fmla="*/ 72 w 73"/>
                <a:gd name="T7" fmla="*/ 0 h 772"/>
                <a:gd name="T8" fmla="*/ 0 w 73"/>
                <a:gd name="T9" fmla="*/ 0 h 772"/>
              </a:gdLst>
              <a:ahLst/>
              <a:cxnLst>
                <a:cxn ang="0">
                  <a:pos x="T0" y="T1"/>
                </a:cxn>
                <a:cxn ang="0">
                  <a:pos x="T2" y="T3"/>
                </a:cxn>
                <a:cxn ang="0">
                  <a:pos x="T4" y="T5"/>
                </a:cxn>
                <a:cxn ang="0">
                  <a:pos x="T6" y="T7"/>
                </a:cxn>
                <a:cxn ang="0">
                  <a:pos x="T8" y="T9"/>
                </a:cxn>
              </a:cxnLst>
              <a:rect l="0" t="0" r="r" b="b"/>
              <a:pathLst>
                <a:path w="73" h="772">
                  <a:moveTo>
                    <a:pt x="0" y="0"/>
                  </a:moveTo>
                  <a:lnTo>
                    <a:pt x="0" y="771"/>
                  </a:lnTo>
                  <a:lnTo>
                    <a:pt x="72" y="771"/>
                  </a:lnTo>
                  <a:lnTo>
                    <a:pt x="72"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8" name="Freeform 411">
              <a:extLst>
                <a:ext uri="{FF2B5EF4-FFF2-40B4-BE49-F238E27FC236}">
                  <a16:creationId xmlns:a16="http://schemas.microsoft.com/office/drawing/2014/main" id="{35737902-525E-4A83-91AA-A40B33CAF672}"/>
                </a:ext>
              </a:extLst>
            </p:cNvPr>
            <p:cNvSpPr>
              <a:spLocks noChangeArrowheads="1"/>
            </p:cNvSpPr>
            <p:nvPr/>
          </p:nvSpPr>
          <p:spPr bwMode="auto">
            <a:xfrm>
              <a:off x="5237163" y="6237288"/>
              <a:ext cx="125412" cy="25400"/>
            </a:xfrm>
            <a:custGeom>
              <a:avLst/>
              <a:gdLst>
                <a:gd name="T0" fmla="*/ 349 w 350"/>
                <a:gd name="T1" fmla="*/ 0 h 71"/>
                <a:gd name="T2" fmla="*/ 0 w 350"/>
                <a:gd name="T3" fmla="*/ 0 h 71"/>
                <a:gd name="T4" fmla="*/ 0 w 350"/>
                <a:gd name="T5" fmla="*/ 70 h 71"/>
                <a:gd name="T6" fmla="*/ 349 w 350"/>
                <a:gd name="T7" fmla="*/ 70 h 71"/>
                <a:gd name="T8" fmla="*/ 349 w 350"/>
                <a:gd name="T9" fmla="*/ 0 h 71"/>
              </a:gdLst>
              <a:ahLst/>
              <a:cxnLst>
                <a:cxn ang="0">
                  <a:pos x="T0" y="T1"/>
                </a:cxn>
                <a:cxn ang="0">
                  <a:pos x="T2" y="T3"/>
                </a:cxn>
                <a:cxn ang="0">
                  <a:pos x="T4" y="T5"/>
                </a:cxn>
                <a:cxn ang="0">
                  <a:pos x="T6" y="T7"/>
                </a:cxn>
                <a:cxn ang="0">
                  <a:pos x="T8" y="T9"/>
                </a:cxn>
              </a:cxnLst>
              <a:rect l="0" t="0" r="r" b="b"/>
              <a:pathLst>
                <a:path w="350" h="71">
                  <a:moveTo>
                    <a:pt x="349" y="0"/>
                  </a:moveTo>
                  <a:lnTo>
                    <a:pt x="0" y="0"/>
                  </a:lnTo>
                  <a:lnTo>
                    <a:pt x="0" y="70"/>
                  </a:lnTo>
                  <a:lnTo>
                    <a:pt x="349" y="70"/>
                  </a:lnTo>
                  <a:lnTo>
                    <a:pt x="34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412">
              <a:extLst>
                <a:ext uri="{FF2B5EF4-FFF2-40B4-BE49-F238E27FC236}">
                  <a16:creationId xmlns:a16="http://schemas.microsoft.com/office/drawing/2014/main" id="{42FBAF36-518F-44AD-83F3-F7DEE2D205B3}"/>
                </a:ext>
              </a:extLst>
            </p:cNvPr>
            <p:cNvSpPr>
              <a:spLocks noChangeArrowheads="1"/>
            </p:cNvSpPr>
            <p:nvPr/>
          </p:nvSpPr>
          <p:spPr bwMode="auto">
            <a:xfrm>
              <a:off x="5311775" y="6313488"/>
              <a:ext cx="50800" cy="25400"/>
            </a:xfrm>
            <a:custGeom>
              <a:avLst/>
              <a:gdLst>
                <a:gd name="T0" fmla="*/ 139 w 140"/>
                <a:gd name="T1" fmla="*/ 0 h 71"/>
                <a:gd name="T2" fmla="*/ 0 w 140"/>
                <a:gd name="T3" fmla="*/ 0 h 71"/>
                <a:gd name="T4" fmla="*/ 0 w 140"/>
                <a:gd name="T5" fmla="*/ 70 h 71"/>
                <a:gd name="T6" fmla="*/ 139 w 140"/>
                <a:gd name="T7" fmla="*/ 70 h 71"/>
                <a:gd name="T8" fmla="*/ 139 w 140"/>
                <a:gd name="T9" fmla="*/ 0 h 71"/>
              </a:gdLst>
              <a:ahLst/>
              <a:cxnLst>
                <a:cxn ang="0">
                  <a:pos x="T0" y="T1"/>
                </a:cxn>
                <a:cxn ang="0">
                  <a:pos x="T2" y="T3"/>
                </a:cxn>
                <a:cxn ang="0">
                  <a:pos x="T4" y="T5"/>
                </a:cxn>
                <a:cxn ang="0">
                  <a:pos x="T6" y="T7"/>
                </a:cxn>
                <a:cxn ang="0">
                  <a:pos x="T8" y="T9"/>
                </a:cxn>
              </a:cxnLst>
              <a:rect l="0" t="0" r="r" b="b"/>
              <a:pathLst>
                <a:path w="140" h="71">
                  <a:moveTo>
                    <a:pt x="139" y="0"/>
                  </a:moveTo>
                  <a:lnTo>
                    <a:pt x="0" y="0"/>
                  </a:lnTo>
                  <a:lnTo>
                    <a:pt x="0" y="70"/>
                  </a:lnTo>
                  <a:lnTo>
                    <a:pt x="139" y="70"/>
                  </a:lnTo>
                  <a:lnTo>
                    <a:pt x="13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 name="Freeform 413">
              <a:extLst>
                <a:ext uri="{FF2B5EF4-FFF2-40B4-BE49-F238E27FC236}">
                  <a16:creationId xmlns:a16="http://schemas.microsoft.com/office/drawing/2014/main" id="{725432B5-1C4C-445E-A464-9C82C6C2C0D2}"/>
                </a:ext>
              </a:extLst>
            </p:cNvPr>
            <p:cNvSpPr>
              <a:spLocks noChangeArrowheads="1"/>
            </p:cNvSpPr>
            <p:nvPr/>
          </p:nvSpPr>
          <p:spPr bwMode="auto">
            <a:xfrm>
              <a:off x="5311775" y="6392863"/>
              <a:ext cx="50800" cy="25400"/>
            </a:xfrm>
            <a:custGeom>
              <a:avLst/>
              <a:gdLst>
                <a:gd name="T0" fmla="*/ 139 w 140"/>
                <a:gd name="T1" fmla="*/ 0 h 71"/>
                <a:gd name="T2" fmla="*/ 0 w 140"/>
                <a:gd name="T3" fmla="*/ 0 h 71"/>
                <a:gd name="T4" fmla="*/ 0 w 140"/>
                <a:gd name="T5" fmla="*/ 70 h 71"/>
                <a:gd name="T6" fmla="*/ 139 w 140"/>
                <a:gd name="T7" fmla="*/ 70 h 71"/>
                <a:gd name="T8" fmla="*/ 139 w 140"/>
                <a:gd name="T9" fmla="*/ 0 h 71"/>
              </a:gdLst>
              <a:ahLst/>
              <a:cxnLst>
                <a:cxn ang="0">
                  <a:pos x="T0" y="T1"/>
                </a:cxn>
                <a:cxn ang="0">
                  <a:pos x="T2" y="T3"/>
                </a:cxn>
                <a:cxn ang="0">
                  <a:pos x="T4" y="T5"/>
                </a:cxn>
                <a:cxn ang="0">
                  <a:pos x="T6" y="T7"/>
                </a:cxn>
                <a:cxn ang="0">
                  <a:pos x="T8" y="T9"/>
                </a:cxn>
              </a:cxnLst>
              <a:rect l="0" t="0" r="r" b="b"/>
              <a:pathLst>
                <a:path w="140" h="71">
                  <a:moveTo>
                    <a:pt x="139" y="0"/>
                  </a:moveTo>
                  <a:lnTo>
                    <a:pt x="0" y="0"/>
                  </a:lnTo>
                  <a:lnTo>
                    <a:pt x="0" y="70"/>
                  </a:lnTo>
                  <a:lnTo>
                    <a:pt x="139" y="70"/>
                  </a:lnTo>
                  <a:lnTo>
                    <a:pt x="13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1" name="Freeform 414">
              <a:extLst>
                <a:ext uri="{FF2B5EF4-FFF2-40B4-BE49-F238E27FC236}">
                  <a16:creationId xmlns:a16="http://schemas.microsoft.com/office/drawing/2014/main" id="{4BFB0F05-008C-4993-B713-0567B3115E83}"/>
                </a:ext>
              </a:extLst>
            </p:cNvPr>
            <p:cNvSpPr>
              <a:spLocks noChangeArrowheads="1"/>
            </p:cNvSpPr>
            <p:nvPr/>
          </p:nvSpPr>
          <p:spPr bwMode="auto">
            <a:xfrm>
              <a:off x="5230813" y="6288088"/>
              <a:ext cx="84137" cy="68262"/>
            </a:xfrm>
            <a:custGeom>
              <a:avLst/>
              <a:gdLst>
                <a:gd name="T0" fmla="*/ 232 w 233"/>
                <a:gd name="T1" fmla="*/ 53 h 191"/>
                <a:gd name="T2" fmla="*/ 185 w 233"/>
                <a:gd name="T3" fmla="*/ 0 h 191"/>
                <a:gd name="T4" fmla="*/ 90 w 233"/>
                <a:gd name="T5" fmla="*/ 92 h 191"/>
                <a:gd name="T6" fmla="*/ 48 w 233"/>
                <a:gd name="T7" fmla="*/ 53 h 191"/>
                <a:gd name="T8" fmla="*/ 0 w 233"/>
                <a:gd name="T9" fmla="*/ 104 h 191"/>
                <a:gd name="T10" fmla="*/ 87 w 233"/>
                <a:gd name="T11" fmla="*/ 190 h 191"/>
                <a:gd name="T12" fmla="*/ 232 w 233"/>
                <a:gd name="T13" fmla="*/ 53 h 191"/>
              </a:gdLst>
              <a:ahLst/>
              <a:cxnLst>
                <a:cxn ang="0">
                  <a:pos x="T0" y="T1"/>
                </a:cxn>
                <a:cxn ang="0">
                  <a:pos x="T2" y="T3"/>
                </a:cxn>
                <a:cxn ang="0">
                  <a:pos x="T4" y="T5"/>
                </a:cxn>
                <a:cxn ang="0">
                  <a:pos x="T6" y="T7"/>
                </a:cxn>
                <a:cxn ang="0">
                  <a:pos x="T8" y="T9"/>
                </a:cxn>
                <a:cxn ang="0">
                  <a:pos x="T10" y="T11"/>
                </a:cxn>
                <a:cxn ang="0">
                  <a:pos x="T12" y="T13"/>
                </a:cxn>
              </a:cxnLst>
              <a:rect l="0" t="0" r="r" b="b"/>
              <a:pathLst>
                <a:path w="233" h="191">
                  <a:moveTo>
                    <a:pt x="232" y="53"/>
                  </a:moveTo>
                  <a:lnTo>
                    <a:pt x="185" y="0"/>
                  </a:lnTo>
                  <a:lnTo>
                    <a:pt x="90" y="92"/>
                  </a:lnTo>
                  <a:lnTo>
                    <a:pt x="48" y="53"/>
                  </a:lnTo>
                  <a:lnTo>
                    <a:pt x="0" y="104"/>
                  </a:lnTo>
                  <a:lnTo>
                    <a:pt x="87" y="190"/>
                  </a:lnTo>
                  <a:lnTo>
                    <a:pt x="232" y="53"/>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 name="Freeform 415">
              <a:extLst>
                <a:ext uri="{FF2B5EF4-FFF2-40B4-BE49-F238E27FC236}">
                  <a16:creationId xmlns:a16="http://schemas.microsoft.com/office/drawing/2014/main" id="{02D829C7-D9D4-427F-A982-7A46B4863677}"/>
                </a:ext>
              </a:extLst>
            </p:cNvPr>
            <p:cNvSpPr>
              <a:spLocks noChangeArrowheads="1"/>
            </p:cNvSpPr>
            <p:nvPr/>
          </p:nvSpPr>
          <p:spPr bwMode="auto">
            <a:xfrm>
              <a:off x="5230813" y="6357938"/>
              <a:ext cx="84137" cy="68262"/>
            </a:xfrm>
            <a:custGeom>
              <a:avLst/>
              <a:gdLst>
                <a:gd name="T0" fmla="*/ 87 w 233"/>
                <a:gd name="T1" fmla="*/ 190 h 191"/>
                <a:gd name="T2" fmla="*/ 232 w 233"/>
                <a:gd name="T3" fmla="*/ 50 h 191"/>
                <a:gd name="T4" fmla="*/ 185 w 233"/>
                <a:gd name="T5" fmla="*/ 0 h 191"/>
                <a:gd name="T6" fmla="*/ 90 w 233"/>
                <a:gd name="T7" fmla="*/ 92 h 191"/>
                <a:gd name="T8" fmla="*/ 48 w 233"/>
                <a:gd name="T9" fmla="*/ 53 h 191"/>
                <a:gd name="T10" fmla="*/ 0 w 233"/>
                <a:gd name="T11" fmla="*/ 103 h 191"/>
                <a:gd name="T12" fmla="*/ 87 w 233"/>
                <a:gd name="T13" fmla="*/ 190 h 191"/>
              </a:gdLst>
              <a:ahLst/>
              <a:cxnLst>
                <a:cxn ang="0">
                  <a:pos x="T0" y="T1"/>
                </a:cxn>
                <a:cxn ang="0">
                  <a:pos x="T2" y="T3"/>
                </a:cxn>
                <a:cxn ang="0">
                  <a:pos x="T4" y="T5"/>
                </a:cxn>
                <a:cxn ang="0">
                  <a:pos x="T6" y="T7"/>
                </a:cxn>
                <a:cxn ang="0">
                  <a:pos x="T8" y="T9"/>
                </a:cxn>
                <a:cxn ang="0">
                  <a:pos x="T10" y="T11"/>
                </a:cxn>
                <a:cxn ang="0">
                  <a:pos x="T12" y="T13"/>
                </a:cxn>
              </a:cxnLst>
              <a:rect l="0" t="0" r="r" b="b"/>
              <a:pathLst>
                <a:path w="233" h="191">
                  <a:moveTo>
                    <a:pt x="87" y="190"/>
                  </a:moveTo>
                  <a:lnTo>
                    <a:pt x="232" y="50"/>
                  </a:lnTo>
                  <a:lnTo>
                    <a:pt x="185" y="0"/>
                  </a:lnTo>
                  <a:lnTo>
                    <a:pt x="90" y="92"/>
                  </a:lnTo>
                  <a:lnTo>
                    <a:pt x="48" y="53"/>
                  </a:lnTo>
                  <a:lnTo>
                    <a:pt x="0" y="103"/>
                  </a:lnTo>
                  <a:lnTo>
                    <a:pt x="87" y="19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23" name="Group 22">
            <a:extLst>
              <a:ext uri="{FF2B5EF4-FFF2-40B4-BE49-F238E27FC236}">
                <a16:creationId xmlns:a16="http://schemas.microsoft.com/office/drawing/2014/main" id="{B8E26212-1D71-4541-8E9D-A27D444896AA}"/>
              </a:ext>
            </a:extLst>
          </p:cNvPr>
          <p:cNvGrpSpPr/>
          <p:nvPr/>
        </p:nvGrpSpPr>
        <p:grpSpPr>
          <a:xfrm>
            <a:off x="8640266" y="1936685"/>
            <a:ext cx="700782" cy="725495"/>
            <a:chOff x="3179763" y="3038475"/>
            <a:chExt cx="306387" cy="295275"/>
          </a:xfrm>
          <a:solidFill>
            <a:schemeClr val="accent1"/>
          </a:solidFill>
        </p:grpSpPr>
        <p:sp>
          <p:nvSpPr>
            <p:cNvPr id="24" name="Freeform 203">
              <a:extLst>
                <a:ext uri="{FF2B5EF4-FFF2-40B4-BE49-F238E27FC236}">
                  <a16:creationId xmlns:a16="http://schemas.microsoft.com/office/drawing/2014/main" id="{9DD8367E-15A1-494F-909E-9FC241E12488}"/>
                </a:ext>
              </a:extLst>
            </p:cNvPr>
            <p:cNvSpPr>
              <a:spLocks noChangeArrowheads="1"/>
            </p:cNvSpPr>
            <p:nvPr/>
          </p:nvSpPr>
          <p:spPr bwMode="auto">
            <a:xfrm>
              <a:off x="3179763" y="3090863"/>
              <a:ext cx="25400" cy="115887"/>
            </a:xfrm>
            <a:custGeom>
              <a:avLst/>
              <a:gdLst>
                <a:gd name="T0" fmla="*/ 69 w 70"/>
                <a:gd name="T1" fmla="*/ 0 h 320"/>
                <a:gd name="T2" fmla="*/ 0 w 70"/>
                <a:gd name="T3" fmla="*/ 0 h 320"/>
                <a:gd name="T4" fmla="*/ 0 w 70"/>
                <a:gd name="T5" fmla="*/ 319 h 320"/>
                <a:gd name="T6" fmla="*/ 69 w 70"/>
                <a:gd name="T7" fmla="*/ 319 h 320"/>
                <a:gd name="T8" fmla="*/ 69 w 70"/>
                <a:gd name="T9" fmla="*/ 0 h 320"/>
              </a:gdLst>
              <a:ahLst/>
              <a:cxnLst>
                <a:cxn ang="0">
                  <a:pos x="T0" y="T1"/>
                </a:cxn>
                <a:cxn ang="0">
                  <a:pos x="T2" y="T3"/>
                </a:cxn>
                <a:cxn ang="0">
                  <a:pos x="T4" y="T5"/>
                </a:cxn>
                <a:cxn ang="0">
                  <a:pos x="T6" y="T7"/>
                </a:cxn>
                <a:cxn ang="0">
                  <a:pos x="T8" y="T9"/>
                </a:cxn>
              </a:cxnLst>
              <a:rect l="0" t="0" r="r" b="b"/>
              <a:pathLst>
                <a:path w="70" h="320">
                  <a:moveTo>
                    <a:pt x="69" y="0"/>
                  </a:moveTo>
                  <a:lnTo>
                    <a:pt x="0" y="0"/>
                  </a:lnTo>
                  <a:lnTo>
                    <a:pt x="0" y="319"/>
                  </a:lnTo>
                  <a:lnTo>
                    <a:pt x="69" y="319"/>
                  </a:lnTo>
                  <a:lnTo>
                    <a:pt x="6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5" name="Freeform 204">
              <a:extLst>
                <a:ext uri="{FF2B5EF4-FFF2-40B4-BE49-F238E27FC236}">
                  <a16:creationId xmlns:a16="http://schemas.microsoft.com/office/drawing/2014/main" id="{C7CD187E-6EE2-4A83-94F8-92CA0B19427A}"/>
                </a:ext>
              </a:extLst>
            </p:cNvPr>
            <p:cNvSpPr>
              <a:spLocks noChangeArrowheads="1"/>
            </p:cNvSpPr>
            <p:nvPr/>
          </p:nvSpPr>
          <p:spPr bwMode="auto">
            <a:xfrm>
              <a:off x="3460750" y="3090863"/>
              <a:ext cx="25400" cy="115887"/>
            </a:xfrm>
            <a:custGeom>
              <a:avLst/>
              <a:gdLst>
                <a:gd name="T0" fmla="*/ 0 w 71"/>
                <a:gd name="T1" fmla="*/ 319 h 320"/>
                <a:gd name="T2" fmla="*/ 70 w 71"/>
                <a:gd name="T3" fmla="*/ 319 h 320"/>
                <a:gd name="T4" fmla="*/ 70 w 71"/>
                <a:gd name="T5" fmla="*/ 0 h 320"/>
                <a:gd name="T6" fmla="*/ 0 w 71"/>
                <a:gd name="T7" fmla="*/ 0 h 320"/>
                <a:gd name="T8" fmla="*/ 0 w 71"/>
                <a:gd name="T9" fmla="*/ 319 h 320"/>
              </a:gdLst>
              <a:ahLst/>
              <a:cxnLst>
                <a:cxn ang="0">
                  <a:pos x="T0" y="T1"/>
                </a:cxn>
                <a:cxn ang="0">
                  <a:pos x="T2" y="T3"/>
                </a:cxn>
                <a:cxn ang="0">
                  <a:pos x="T4" y="T5"/>
                </a:cxn>
                <a:cxn ang="0">
                  <a:pos x="T6" y="T7"/>
                </a:cxn>
                <a:cxn ang="0">
                  <a:pos x="T8" y="T9"/>
                </a:cxn>
              </a:cxnLst>
              <a:rect l="0" t="0" r="r" b="b"/>
              <a:pathLst>
                <a:path w="71" h="320">
                  <a:moveTo>
                    <a:pt x="0" y="319"/>
                  </a:moveTo>
                  <a:lnTo>
                    <a:pt x="70" y="319"/>
                  </a:lnTo>
                  <a:lnTo>
                    <a:pt x="70" y="0"/>
                  </a:lnTo>
                  <a:lnTo>
                    <a:pt x="0" y="0"/>
                  </a:lnTo>
                  <a:lnTo>
                    <a:pt x="0" y="31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6" name="Freeform 205">
              <a:extLst>
                <a:ext uri="{FF2B5EF4-FFF2-40B4-BE49-F238E27FC236}">
                  <a16:creationId xmlns:a16="http://schemas.microsoft.com/office/drawing/2014/main" id="{7EA77DEC-E7C9-45D7-AFD4-656A8E2DA18B}"/>
                </a:ext>
              </a:extLst>
            </p:cNvPr>
            <p:cNvSpPr>
              <a:spLocks noChangeArrowheads="1"/>
            </p:cNvSpPr>
            <p:nvPr/>
          </p:nvSpPr>
          <p:spPr bwMode="auto">
            <a:xfrm>
              <a:off x="3192463" y="3230563"/>
              <a:ext cx="280987" cy="25400"/>
            </a:xfrm>
            <a:custGeom>
              <a:avLst/>
              <a:gdLst>
                <a:gd name="T0" fmla="*/ 0 w 780"/>
                <a:gd name="T1" fmla="*/ 70 h 71"/>
                <a:gd name="T2" fmla="*/ 779 w 780"/>
                <a:gd name="T3" fmla="*/ 70 h 71"/>
                <a:gd name="T4" fmla="*/ 779 w 780"/>
                <a:gd name="T5" fmla="*/ 0 h 71"/>
                <a:gd name="T6" fmla="*/ 0 w 780"/>
                <a:gd name="T7" fmla="*/ 0 h 71"/>
                <a:gd name="T8" fmla="*/ 0 w 780"/>
                <a:gd name="T9" fmla="*/ 70 h 71"/>
              </a:gdLst>
              <a:ahLst/>
              <a:cxnLst>
                <a:cxn ang="0">
                  <a:pos x="T0" y="T1"/>
                </a:cxn>
                <a:cxn ang="0">
                  <a:pos x="T2" y="T3"/>
                </a:cxn>
                <a:cxn ang="0">
                  <a:pos x="T4" y="T5"/>
                </a:cxn>
                <a:cxn ang="0">
                  <a:pos x="T6" y="T7"/>
                </a:cxn>
                <a:cxn ang="0">
                  <a:pos x="T8" y="T9"/>
                </a:cxn>
              </a:cxnLst>
              <a:rect l="0" t="0" r="r" b="b"/>
              <a:pathLst>
                <a:path w="780" h="71">
                  <a:moveTo>
                    <a:pt x="0" y="70"/>
                  </a:moveTo>
                  <a:lnTo>
                    <a:pt x="779" y="70"/>
                  </a:lnTo>
                  <a:lnTo>
                    <a:pt x="779"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7" name="Freeform 206">
              <a:extLst>
                <a:ext uri="{FF2B5EF4-FFF2-40B4-BE49-F238E27FC236}">
                  <a16:creationId xmlns:a16="http://schemas.microsoft.com/office/drawing/2014/main" id="{91D069CE-0788-425B-A169-EC388FA620A8}"/>
                </a:ext>
              </a:extLst>
            </p:cNvPr>
            <p:cNvSpPr>
              <a:spLocks noChangeArrowheads="1"/>
            </p:cNvSpPr>
            <p:nvPr/>
          </p:nvSpPr>
          <p:spPr bwMode="auto">
            <a:xfrm>
              <a:off x="3192463" y="3038475"/>
              <a:ext cx="280987" cy="25400"/>
            </a:xfrm>
            <a:custGeom>
              <a:avLst/>
              <a:gdLst>
                <a:gd name="T0" fmla="*/ 779 w 780"/>
                <a:gd name="T1" fmla="*/ 0 h 70"/>
                <a:gd name="T2" fmla="*/ 0 w 780"/>
                <a:gd name="T3" fmla="*/ 0 h 70"/>
                <a:gd name="T4" fmla="*/ 0 w 780"/>
                <a:gd name="T5" fmla="*/ 69 h 70"/>
                <a:gd name="T6" fmla="*/ 779 w 780"/>
                <a:gd name="T7" fmla="*/ 69 h 70"/>
                <a:gd name="T8" fmla="*/ 779 w 780"/>
                <a:gd name="T9" fmla="*/ 0 h 70"/>
              </a:gdLst>
              <a:ahLst/>
              <a:cxnLst>
                <a:cxn ang="0">
                  <a:pos x="T0" y="T1"/>
                </a:cxn>
                <a:cxn ang="0">
                  <a:pos x="T2" y="T3"/>
                </a:cxn>
                <a:cxn ang="0">
                  <a:pos x="T4" y="T5"/>
                </a:cxn>
                <a:cxn ang="0">
                  <a:pos x="T6" y="T7"/>
                </a:cxn>
                <a:cxn ang="0">
                  <a:pos x="T8" y="T9"/>
                </a:cxn>
              </a:cxnLst>
              <a:rect l="0" t="0" r="r" b="b"/>
              <a:pathLst>
                <a:path w="780" h="70">
                  <a:moveTo>
                    <a:pt x="779" y="0"/>
                  </a:moveTo>
                  <a:lnTo>
                    <a:pt x="0" y="0"/>
                  </a:lnTo>
                  <a:lnTo>
                    <a:pt x="0" y="69"/>
                  </a:lnTo>
                  <a:lnTo>
                    <a:pt x="779" y="69"/>
                  </a:lnTo>
                  <a:lnTo>
                    <a:pt x="77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8" name="Freeform 207">
              <a:extLst>
                <a:ext uri="{FF2B5EF4-FFF2-40B4-BE49-F238E27FC236}">
                  <a16:creationId xmlns:a16="http://schemas.microsoft.com/office/drawing/2014/main" id="{169F9510-80F0-453F-B924-3A203B9FB581}"/>
                </a:ext>
              </a:extLst>
            </p:cNvPr>
            <p:cNvSpPr>
              <a:spLocks noChangeArrowheads="1"/>
            </p:cNvSpPr>
            <p:nvPr/>
          </p:nvSpPr>
          <p:spPr bwMode="auto">
            <a:xfrm>
              <a:off x="3255963" y="3282950"/>
              <a:ext cx="153987" cy="50800"/>
            </a:xfrm>
            <a:custGeom>
              <a:avLst/>
              <a:gdLst>
                <a:gd name="T0" fmla="*/ 179 w 428"/>
                <a:gd name="T1" fmla="*/ 0 h 143"/>
                <a:gd name="T2" fmla="*/ 179 w 428"/>
                <a:gd name="T3" fmla="*/ 70 h 143"/>
                <a:gd name="T4" fmla="*/ 0 w 428"/>
                <a:gd name="T5" fmla="*/ 70 h 143"/>
                <a:gd name="T6" fmla="*/ 0 w 428"/>
                <a:gd name="T7" fmla="*/ 142 h 143"/>
                <a:gd name="T8" fmla="*/ 427 w 428"/>
                <a:gd name="T9" fmla="*/ 142 h 143"/>
                <a:gd name="T10" fmla="*/ 427 w 428"/>
                <a:gd name="T11" fmla="*/ 70 h 143"/>
                <a:gd name="T12" fmla="*/ 249 w 428"/>
                <a:gd name="T13" fmla="*/ 70 h 143"/>
                <a:gd name="T14" fmla="*/ 249 w 428"/>
                <a:gd name="T15" fmla="*/ 0 h 143"/>
                <a:gd name="T16" fmla="*/ 179 w 428"/>
                <a:gd name="T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43">
                  <a:moveTo>
                    <a:pt x="179" y="0"/>
                  </a:moveTo>
                  <a:lnTo>
                    <a:pt x="179" y="70"/>
                  </a:lnTo>
                  <a:lnTo>
                    <a:pt x="0" y="70"/>
                  </a:lnTo>
                  <a:lnTo>
                    <a:pt x="0" y="142"/>
                  </a:lnTo>
                  <a:lnTo>
                    <a:pt x="427" y="142"/>
                  </a:lnTo>
                  <a:lnTo>
                    <a:pt x="427" y="70"/>
                  </a:lnTo>
                  <a:lnTo>
                    <a:pt x="249" y="70"/>
                  </a:lnTo>
                  <a:lnTo>
                    <a:pt x="249" y="0"/>
                  </a:lnTo>
                  <a:lnTo>
                    <a:pt x="17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29" name="Freeform 208">
              <a:extLst>
                <a:ext uri="{FF2B5EF4-FFF2-40B4-BE49-F238E27FC236}">
                  <a16:creationId xmlns:a16="http://schemas.microsoft.com/office/drawing/2014/main" id="{3ED7E78D-74C3-4ABF-9BFF-7B8484B3D831}"/>
                </a:ext>
              </a:extLst>
            </p:cNvPr>
            <p:cNvSpPr>
              <a:spLocks noChangeArrowheads="1"/>
            </p:cNvSpPr>
            <p:nvPr/>
          </p:nvSpPr>
          <p:spPr bwMode="auto">
            <a:xfrm>
              <a:off x="3236913" y="3109913"/>
              <a:ext cx="103187" cy="76200"/>
            </a:xfrm>
            <a:custGeom>
              <a:avLst/>
              <a:gdLst>
                <a:gd name="T0" fmla="*/ 0 w 286"/>
                <a:gd name="T1" fmla="*/ 0 h 213"/>
                <a:gd name="T2" fmla="*/ 0 w 286"/>
                <a:gd name="T3" fmla="*/ 212 h 213"/>
                <a:gd name="T4" fmla="*/ 285 w 286"/>
                <a:gd name="T5" fmla="*/ 212 h 213"/>
                <a:gd name="T6" fmla="*/ 285 w 286"/>
                <a:gd name="T7" fmla="*/ 0 h 213"/>
                <a:gd name="T8" fmla="*/ 0 w 286"/>
                <a:gd name="T9" fmla="*/ 0 h 213"/>
                <a:gd name="T10" fmla="*/ 212 w 286"/>
                <a:gd name="T11" fmla="*/ 143 h 213"/>
                <a:gd name="T12" fmla="*/ 72 w 286"/>
                <a:gd name="T13" fmla="*/ 143 h 213"/>
                <a:gd name="T14" fmla="*/ 72 w 286"/>
                <a:gd name="T15" fmla="*/ 73 h 213"/>
                <a:gd name="T16" fmla="*/ 212 w 286"/>
                <a:gd name="T17" fmla="*/ 73 h 213"/>
                <a:gd name="T18" fmla="*/ 212 w 286"/>
                <a:gd name="T19" fmla="*/ 1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13">
                  <a:moveTo>
                    <a:pt x="0" y="0"/>
                  </a:moveTo>
                  <a:lnTo>
                    <a:pt x="0" y="212"/>
                  </a:lnTo>
                  <a:lnTo>
                    <a:pt x="285" y="212"/>
                  </a:lnTo>
                  <a:lnTo>
                    <a:pt x="285" y="0"/>
                  </a:lnTo>
                  <a:lnTo>
                    <a:pt x="0" y="0"/>
                  </a:lnTo>
                  <a:close/>
                  <a:moveTo>
                    <a:pt x="212" y="143"/>
                  </a:moveTo>
                  <a:lnTo>
                    <a:pt x="72" y="143"/>
                  </a:lnTo>
                  <a:lnTo>
                    <a:pt x="72" y="73"/>
                  </a:lnTo>
                  <a:lnTo>
                    <a:pt x="212" y="73"/>
                  </a:lnTo>
                  <a:lnTo>
                    <a:pt x="212" y="143"/>
                  </a:ln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30" name="Freeform 209">
              <a:extLst>
                <a:ext uri="{FF2B5EF4-FFF2-40B4-BE49-F238E27FC236}">
                  <a16:creationId xmlns:a16="http://schemas.microsoft.com/office/drawing/2014/main" id="{EB7663A7-7965-4976-B54F-4B05F1C0C4E6}"/>
                </a:ext>
              </a:extLst>
            </p:cNvPr>
            <p:cNvSpPr>
              <a:spLocks noChangeArrowheads="1"/>
            </p:cNvSpPr>
            <p:nvPr/>
          </p:nvSpPr>
          <p:spPr bwMode="auto">
            <a:xfrm>
              <a:off x="3365500" y="3109913"/>
              <a:ext cx="63500" cy="26987"/>
            </a:xfrm>
            <a:custGeom>
              <a:avLst/>
              <a:gdLst>
                <a:gd name="T0" fmla="*/ 0 w 177"/>
                <a:gd name="T1" fmla="*/ 73 h 74"/>
                <a:gd name="T2" fmla="*/ 176 w 177"/>
                <a:gd name="T3" fmla="*/ 73 h 74"/>
                <a:gd name="T4" fmla="*/ 176 w 177"/>
                <a:gd name="T5" fmla="*/ 0 h 74"/>
                <a:gd name="T6" fmla="*/ 0 w 177"/>
                <a:gd name="T7" fmla="*/ 0 h 74"/>
                <a:gd name="T8" fmla="*/ 0 w 177"/>
                <a:gd name="T9" fmla="*/ 73 h 74"/>
              </a:gdLst>
              <a:ahLst/>
              <a:cxnLst>
                <a:cxn ang="0">
                  <a:pos x="T0" y="T1"/>
                </a:cxn>
                <a:cxn ang="0">
                  <a:pos x="T2" y="T3"/>
                </a:cxn>
                <a:cxn ang="0">
                  <a:pos x="T4" y="T5"/>
                </a:cxn>
                <a:cxn ang="0">
                  <a:pos x="T6" y="T7"/>
                </a:cxn>
                <a:cxn ang="0">
                  <a:pos x="T8" y="T9"/>
                </a:cxn>
              </a:cxnLst>
              <a:rect l="0" t="0" r="r" b="b"/>
              <a:pathLst>
                <a:path w="177" h="74">
                  <a:moveTo>
                    <a:pt x="0" y="73"/>
                  </a:moveTo>
                  <a:lnTo>
                    <a:pt x="176" y="73"/>
                  </a:lnTo>
                  <a:lnTo>
                    <a:pt x="176" y="0"/>
                  </a:lnTo>
                  <a:lnTo>
                    <a:pt x="0" y="0"/>
                  </a:lnTo>
                  <a:lnTo>
                    <a:pt x="0" y="73"/>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sp>
          <p:nvSpPr>
            <p:cNvPr id="31" name="Freeform 210">
              <a:extLst>
                <a:ext uri="{FF2B5EF4-FFF2-40B4-BE49-F238E27FC236}">
                  <a16:creationId xmlns:a16="http://schemas.microsoft.com/office/drawing/2014/main" id="{E28CF8D5-F1C8-4479-9589-1BFF18F0C150}"/>
                </a:ext>
              </a:extLst>
            </p:cNvPr>
            <p:cNvSpPr>
              <a:spLocks noChangeArrowheads="1"/>
            </p:cNvSpPr>
            <p:nvPr/>
          </p:nvSpPr>
          <p:spPr bwMode="auto">
            <a:xfrm>
              <a:off x="3365500" y="3160713"/>
              <a:ext cx="63500" cy="25400"/>
            </a:xfrm>
            <a:custGeom>
              <a:avLst/>
              <a:gdLst>
                <a:gd name="T0" fmla="*/ 0 w 177"/>
                <a:gd name="T1" fmla="*/ 0 h 70"/>
                <a:gd name="T2" fmla="*/ 0 w 177"/>
                <a:gd name="T3" fmla="*/ 69 h 70"/>
                <a:gd name="T4" fmla="*/ 176 w 177"/>
                <a:gd name="T5" fmla="*/ 69 h 70"/>
                <a:gd name="T6" fmla="*/ 176 w 177"/>
                <a:gd name="T7" fmla="*/ 0 h 70"/>
                <a:gd name="T8" fmla="*/ 0 w 177"/>
                <a:gd name="T9" fmla="*/ 0 h 70"/>
              </a:gdLst>
              <a:ahLst/>
              <a:cxnLst>
                <a:cxn ang="0">
                  <a:pos x="T0" y="T1"/>
                </a:cxn>
                <a:cxn ang="0">
                  <a:pos x="T2" y="T3"/>
                </a:cxn>
                <a:cxn ang="0">
                  <a:pos x="T4" y="T5"/>
                </a:cxn>
                <a:cxn ang="0">
                  <a:pos x="T6" y="T7"/>
                </a:cxn>
                <a:cxn ang="0">
                  <a:pos x="T8" y="T9"/>
                </a:cxn>
              </a:cxnLst>
              <a:rect l="0" t="0" r="r" b="b"/>
              <a:pathLst>
                <a:path w="177" h="70">
                  <a:moveTo>
                    <a:pt x="0" y="0"/>
                  </a:moveTo>
                  <a:lnTo>
                    <a:pt x="0" y="69"/>
                  </a:lnTo>
                  <a:lnTo>
                    <a:pt x="176" y="69"/>
                  </a:lnTo>
                  <a:lnTo>
                    <a:pt x="176" y="0"/>
                  </a:lnTo>
                  <a:lnTo>
                    <a:pt x="0"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j-lt"/>
              </a:endParaRPr>
            </a:p>
          </p:txBody>
        </p:sp>
      </p:grpSp>
    </p:spTree>
    <p:extLst>
      <p:ext uri="{BB962C8B-B14F-4D97-AF65-F5344CB8AC3E}">
        <p14:creationId xmlns:p14="http://schemas.microsoft.com/office/powerpoint/2010/main" val="2767214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A9B3-8B47-467D-8367-23DD3904F2E4}"/>
              </a:ext>
            </a:extLst>
          </p:cNvPr>
          <p:cNvSpPr>
            <a:spLocks noGrp="1"/>
          </p:cNvSpPr>
          <p:nvPr>
            <p:ph type="title"/>
          </p:nvPr>
        </p:nvSpPr>
        <p:spPr>
          <a:xfrm>
            <a:off x="520723" y="535550"/>
            <a:ext cx="9997440" cy="574516"/>
          </a:xfrm>
        </p:spPr>
        <p:txBody>
          <a:bodyPr>
            <a:noAutofit/>
          </a:bodyPr>
          <a:lstStyle/>
          <a:p>
            <a:r>
              <a:rPr lang="en-US" sz="2800" dirty="0">
                <a:latin typeface="Taub Sans" pitchFamily="2" charset="0"/>
                <a:ea typeface="Taub Sans" pitchFamily="2" charset="0"/>
              </a:rPr>
              <a:t>American Rescue Plan Act</a:t>
            </a:r>
            <a:br>
              <a:rPr lang="en-US" sz="2800" dirty="0">
                <a:latin typeface="Taub Sans" pitchFamily="2" charset="0"/>
                <a:ea typeface="Taub Sans" pitchFamily="2" charset="0"/>
              </a:rPr>
            </a:br>
            <a:r>
              <a:rPr lang="en-US" sz="2800" dirty="0">
                <a:latin typeface="Taub Sans" pitchFamily="2" charset="0"/>
                <a:ea typeface="Taub Sans" pitchFamily="2" charset="0"/>
              </a:rPr>
              <a:t>	Dependent flexible spending account increase</a:t>
            </a:r>
          </a:p>
        </p:txBody>
      </p:sp>
      <p:sp>
        <p:nvSpPr>
          <p:cNvPr id="5" name="TextBox 4">
            <a:extLst>
              <a:ext uri="{FF2B5EF4-FFF2-40B4-BE49-F238E27FC236}">
                <a16:creationId xmlns:a16="http://schemas.microsoft.com/office/drawing/2014/main" id="{C0F5942D-BC14-4887-9BA2-AFB1673D1DF3}"/>
              </a:ext>
            </a:extLst>
          </p:cNvPr>
          <p:cNvSpPr txBox="1"/>
          <p:nvPr/>
        </p:nvSpPr>
        <p:spPr>
          <a:xfrm>
            <a:off x="2479844" y="1992129"/>
            <a:ext cx="8990973" cy="35900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800"/>
              </a:spcBef>
            </a:pPr>
            <a:r>
              <a:rPr lang="en-US" sz="1733" b="1" dirty="0">
                <a:solidFill>
                  <a:schemeClr val="accent1"/>
                </a:solidFill>
                <a:latin typeface="Taub Sans" pitchFamily="2" charset="0"/>
                <a:ea typeface="Taub Sans" pitchFamily="2" charset="0"/>
                <a:cs typeface="+mj-cs"/>
              </a:rPr>
              <a:t>Dependent care assistance programs or flexible spending accounts:</a:t>
            </a:r>
          </a:p>
          <a:p>
            <a:pPr marL="228594" indent="-228594">
              <a:spcBef>
                <a:spcPts val="800"/>
              </a:spcBef>
              <a:buClr>
                <a:schemeClr val="accent1"/>
              </a:buClr>
              <a:buFont typeface="Arial"/>
              <a:buChar char="•"/>
            </a:pPr>
            <a:r>
              <a:rPr lang="en-US" sz="1733" dirty="0">
                <a:latin typeface="Taub Sans" pitchFamily="2" charset="0"/>
                <a:ea typeface="Taub Sans" pitchFamily="2" charset="0"/>
                <a:cs typeface="+mj-cs"/>
              </a:rPr>
              <a:t>Permits the exclusion from income amounts reimbursed for qualifying dependent care</a:t>
            </a:r>
          </a:p>
          <a:p>
            <a:pPr marL="228594" indent="-228594">
              <a:spcBef>
                <a:spcPts val="800"/>
              </a:spcBef>
              <a:buClr>
                <a:schemeClr val="accent1"/>
              </a:buClr>
              <a:buFont typeface="Arial"/>
              <a:buChar char="•"/>
            </a:pPr>
            <a:r>
              <a:rPr lang="en-US" sz="1733" dirty="0">
                <a:latin typeface="Taub Sans" pitchFamily="2" charset="0"/>
                <a:ea typeface="Taub Sans" pitchFamily="2" charset="0"/>
                <a:cs typeface="+mj-cs"/>
              </a:rPr>
              <a:t>For dependents who have not attained age 13 (or age 14 for the period covered by CAA, 2021)</a:t>
            </a:r>
          </a:p>
          <a:p>
            <a:pPr marL="228594" indent="-228594">
              <a:spcBef>
                <a:spcPts val="800"/>
              </a:spcBef>
              <a:buClr>
                <a:schemeClr val="accent1"/>
              </a:buClr>
              <a:buFont typeface="Arial"/>
              <a:buChar char="•"/>
            </a:pPr>
            <a:r>
              <a:rPr lang="en-US" sz="1733" dirty="0">
                <a:latin typeface="Taub Sans" pitchFamily="2" charset="0"/>
                <a:ea typeface="Taub Sans" pitchFamily="2" charset="0"/>
                <a:cs typeface="+mj-cs"/>
              </a:rPr>
              <a:t>Elections are made through an employer's cafeteria plan</a:t>
            </a:r>
          </a:p>
          <a:p>
            <a:pPr>
              <a:spcBef>
                <a:spcPts val="800"/>
              </a:spcBef>
            </a:pPr>
            <a:endParaRPr lang="en-US" sz="1733" b="1" dirty="0">
              <a:latin typeface="Taub Sans" pitchFamily="2" charset="0"/>
              <a:ea typeface="Taub Sans" pitchFamily="2" charset="0"/>
              <a:cs typeface="+mj-cs"/>
            </a:endParaRPr>
          </a:p>
          <a:p>
            <a:pPr>
              <a:spcBef>
                <a:spcPts val="800"/>
              </a:spcBef>
            </a:pPr>
            <a:r>
              <a:rPr lang="en-US" sz="1733" b="1" dirty="0">
                <a:solidFill>
                  <a:schemeClr val="accent1"/>
                </a:solidFill>
                <a:latin typeface="Taub Sans" pitchFamily="2" charset="0"/>
                <a:ea typeface="Taub Sans" pitchFamily="2" charset="0"/>
                <a:cs typeface="+mj-cs"/>
              </a:rPr>
              <a:t>Increase to Income Exclusion for dependent care programs or flexible spending accounts:</a:t>
            </a:r>
            <a:endParaRPr lang="en-US" sz="1733" dirty="0">
              <a:solidFill>
                <a:schemeClr val="accent1"/>
              </a:solidFill>
              <a:latin typeface="Taub Sans" pitchFamily="2" charset="0"/>
              <a:ea typeface="Taub Sans" pitchFamily="2" charset="0"/>
            </a:endParaRPr>
          </a:p>
          <a:p>
            <a:pPr marL="228594" indent="-228594">
              <a:spcBef>
                <a:spcPts val="800"/>
              </a:spcBef>
              <a:buClr>
                <a:schemeClr val="accent1"/>
              </a:buClr>
              <a:buFont typeface="Arial"/>
              <a:buChar char="•"/>
            </a:pPr>
            <a:r>
              <a:rPr lang="en-US" sz="1733" dirty="0">
                <a:latin typeface="Taub Sans" pitchFamily="2" charset="0"/>
                <a:ea typeface="Taub Sans" pitchFamily="2" charset="0"/>
              </a:rPr>
              <a:t>From $5,000 to $10,500 ($2,500 to $5,250 for married individual filing a separate return)</a:t>
            </a:r>
          </a:p>
          <a:p>
            <a:pPr>
              <a:spcBef>
                <a:spcPts val="800"/>
              </a:spcBef>
            </a:pPr>
            <a:endParaRPr lang="en-US" sz="1733" dirty="0">
              <a:latin typeface="Taub Sans" pitchFamily="2" charset="0"/>
              <a:ea typeface="Taub Sans" pitchFamily="2" charset="0"/>
            </a:endParaRPr>
          </a:p>
          <a:p>
            <a:pPr>
              <a:spcBef>
                <a:spcPts val="800"/>
              </a:spcBef>
            </a:pPr>
            <a:r>
              <a:rPr lang="en-US" sz="1733" b="1" dirty="0">
                <a:solidFill>
                  <a:schemeClr val="accent1"/>
                </a:solidFill>
                <a:latin typeface="Taub Sans" pitchFamily="2" charset="0"/>
                <a:ea typeface="Taub Sans" pitchFamily="2" charset="0"/>
              </a:rPr>
              <a:t>Plan amendment:</a:t>
            </a:r>
          </a:p>
          <a:p>
            <a:pPr marL="228594" indent="-228594">
              <a:spcBef>
                <a:spcPts val="800"/>
              </a:spcBef>
              <a:buClr>
                <a:schemeClr val="accent1"/>
              </a:buClr>
              <a:buFont typeface="Arial"/>
              <a:buChar char="•"/>
            </a:pPr>
            <a:r>
              <a:rPr lang="en-US" sz="1733" dirty="0">
                <a:latin typeface="Taub Sans" pitchFamily="2" charset="0"/>
                <a:ea typeface="Taub Sans" pitchFamily="2" charset="0"/>
              </a:rPr>
              <a:t>Plan may be retroactively amended so long as the plan is operated in accordance with the increase</a:t>
            </a:r>
          </a:p>
        </p:txBody>
      </p:sp>
      <p:pic>
        <p:nvPicPr>
          <p:cNvPr id="9" name="Graphic 12" descr="Stethoscope">
            <a:extLst>
              <a:ext uri="{FF2B5EF4-FFF2-40B4-BE49-F238E27FC236}">
                <a16:creationId xmlns:a16="http://schemas.microsoft.com/office/drawing/2014/main" id="{82D26C95-4F5A-4C67-BF48-33A57288F55A}"/>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171" y="2795015"/>
            <a:ext cx="530525" cy="530525"/>
          </a:xfrm>
          <a:prstGeom prst="rect">
            <a:avLst/>
          </a:prstGeom>
        </p:spPr>
      </p:pic>
      <p:grpSp>
        <p:nvGrpSpPr>
          <p:cNvPr id="10" name="Group 149">
            <a:extLst>
              <a:ext uri="{FF2B5EF4-FFF2-40B4-BE49-F238E27FC236}">
                <a16:creationId xmlns:a16="http://schemas.microsoft.com/office/drawing/2014/main" id="{34F2004D-5C43-4476-8204-57B2D79683A2}"/>
              </a:ext>
            </a:extLst>
          </p:cNvPr>
          <p:cNvGrpSpPr>
            <a:grpSpLocks noChangeAspect="1"/>
          </p:cNvGrpSpPr>
          <p:nvPr/>
        </p:nvGrpSpPr>
        <p:grpSpPr>
          <a:xfrm>
            <a:off x="714900" y="2809530"/>
            <a:ext cx="1204517" cy="1267325"/>
            <a:chOff x="7346950" y="4041775"/>
            <a:chExt cx="852488" cy="896938"/>
          </a:xfrm>
          <a:solidFill>
            <a:schemeClr val="accent1"/>
          </a:solidFill>
        </p:grpSpPr>
        <p:sp>
          <p:nvSpPr>
            <p:cNvPr id="12" name="Freeform 34">
              <a:extLst>
                <a:ext uri="{FF2B5EF4-FFF2-40B4-BE49-F238E27FC236}">
                  <a16:creationId xmlns:a16="http://schemas.microsoft.com/office/drawing/2014/main" id="{25AACE6C-7E72-4337-A466-BEE37133723C}"/>
                </a:ext>
              </a:extLst>
            </p:cNvPr>
            <p:cNvSpPr>
              <a:spLocks noChangeArrowheads="1"/>
            </p:cNvSpPr>
            <p:nvPr/>
          </p:nvSpPr>
          <p:spPr bwMode="auto">
            <a:xfrm>
              <a:off x="7346950" y="4287838"/>
              <a:ext cx="457200" cy="650875"/>
            </a:xfrm>
            <a:custGeom>
              <a:avLst/>
              <a:gdLst>
                <a:gd name="T0" fmla="*/ 1270 w 1271"/>
                <a:gd name="T1" fmla="*/ 1807 h 1808"/>
                <a:gd name="T2" fmla="*/ 1270 w 1271"/>
                <a:gd name="T3" fmla="*/ 1807 h 1808"/>
                <a:gd name="T4" fmla="*/ 1050 w 1271"/>
                <a:gd name="T5" fmla="*/ 1807 h 1808"/>
                <a:gd name="T6" fmla="*/ 1050 w 1271"/>
                <a:gd name="T7" fmla="*/ 1173 h 1808"/>
                <a:gd name="T8" fmla="*/ 196 w 1271"/>
                <a:gd name="T9" fmla="*/ 1173 h 1808"/>
                <a:gd name="T10" fmla="*/ 196 w 1271"/>
                <a:gd name="T11" fmla="*/ 1807 h 1808"/>
                <a:gd name="T12" fmla="*/ 0 w 1271"/>
                <a:gd name="T13" fmla="*/ 1807 h 1808"/>
                <a:gd name="T14" fmla="*/ 0 w 1271"/>
                <a:gd name="T15" fmla="*/ 952 h 1808"/>
                <a:gd name="T16" fmla="*/ 1270 w 1271"/>
                <a:gd name="T17" fmla="*/ 952 h 1808"/>
                <a:gd name="T18" fmla="*/ 1270 w 1271"/>
                <a:gd name="T19" fmla="*/ 1807 h 1808"/>
                <a:gd name="T20" fmla="*/ 635 w 1271"/>
                <a:gd name="T21" fmla="*/ 220 h 1808"/>
                <a:gd name="T22" fmla="*/ 635 w 1271"/>
                <a:gd name="T23" fmla="*/ 220 h 1808"/>
                <a:gd name="T24" fmla="*/ 415 w 1271"/>
                <a:gd name="T25" fmla="*/ 415 h 1808"/>
                <a:gd name="T26" fmla="*/ 635 w 1271"/>
                <a:gd name="T27" fmla="*/ 635 h 1808"/>
                <a:gd name="T28" fmla="*/ 830 w 1271"/>
                <a:gd name="T29" fmla="*/ 415 h 1808"/>
                <a:gd name="T30" fmla="*/ 635 w 1271"/>
                <a:gd name="T31" fmla="*/ 220 h 1808"/>
                <a:gd name="T32" fmla="*/ 635 w 1271"/>
                <a:gd name="T33" fmla="*/ 855 h 1808"/>
                <a:gd name="T34" fmla="*/ 635 w 1271"/>
                <a:gd name="T35" fmla="*/ 855 h 1808"/>
                <a:gd name="T36" fmla="*/ 196 w 1271"/>
                <a:gd name="T37" fmla="*/ 415 h 1808"/>
                <a:gd name="T38" fmla="*/ 635 w 1271"/>
                <a:gd name="T39" fmla="*/ 0 h 1808"/>
                <a:gd name="T40" fmla="*/ 1050 w 1271"/>
                <a:gd name="T41" fmla="*/ 415 h 1808"/>
                <a:gd name="T42" fmla="*/ 635 w 1271"/>
                <a:gd name="T43" fmla="*/ 855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1808">
                  <a:moveTo>
                    <a:pt x="1270" y="1807"/>
                  </a:moveTo>
                  <a:lnTo>
                    <a:pt x="1270" y="1807"/>
                  </a:lnTo>
                  <a:cubicBezTo>
                    <a:pt x="1050" y="1807"/>
                    <a:pt x="1050" y="1807"/>
                    <a:pt x="1050" y="1807"/>
                  </a:cubicBezTo>
                  <a:cubicBezTo>
                    <a:pt x="1050" y="1173"/>
                    <a:pt x="1050" y="1173"/>
                    <a:pt x="1050" y="1173"/>
                  </a:cubicBezTo>
                  <a:cubicBezTo>
                    <a:pt x="196" y="1173"/>
                    <a:pt x="196" y="1173"/>
                    <a:pt x="196" y="1173"/>
                  </a:cubicBezTo>
                  <a:cubicBezTo>
                    <a:pt x="196" y="1807"/>
                    <a:pt x="196" y="1807"/>
                    <a:pt x="196" y="1807"/>
                  </a:cubicBezTo>
                  <a:cubicBezTo>
                    <a:pt x="0" y="1807"/>
                    <a:pt x="0" y="1807"/>
                    <a:pt x="0" y="1807"/>
                  </a:cubicBezTo>
                  <a:cubicBezTo>
                    <a:pt x="0" y="952"/>
                    <a:pt x="0" y="952"/>
                    <a:pt x="0" y="952"/>
                  </a:cubicBezTo>
                  <a:cubicBezTo>
                    <a:pt x="1270" y="952"/>
                    <a:pt x="1270" y="952"/>
                    <a:pt x="1270" y="952"/>
                  </a:cubicBezTo>
                  <a:lnTo>
                    <a:pt x="1270" y="1807"/>
                  </a:lnTo>
                  <a:close/>
                  <a:moveTo>
                    <a:pt x="635" y="220"/>
                  </a:moveTo>
                  <a:lnTo>
                    <a:pt x="635" y="220"/>
                  </a:lnTo>
                  <a:cubicBezTo>
                    <a:pt x="513" y="220"/>
                    <a:pt x="415" y="318"/>
                    <a:pt x="415" y="415"/>
                  </a:cubicBezTo>
                  <a:cubicBezTo>
                    <a:pt x="415" y="537"/>
                    <a:pt x="513" y="635"/>
                    <a:pt x="635" y="635"/>
                  </a:cubicBezTo>
                  <a:cubicBezTo>
                    <a:pt x="757" y="635"/>
                    <a:pt x="830" y="537"/>
                    <a:pt x="830" y="415"/>
                  </a:cubicBezTo>
                  <a:cubicBezTo>
                    <a:pt x="830" y="318"/>
                    <a:pt x="757" y="220"/>
                    <a:pt x="635" y="220"/>
                  </a:cubicBezTo>
                  <a:close/>
                  <a:moveTo>
                    <a:pt x="635" y="855"/>
                  </a:moveTo>
                  <a:lnTo>
                    <a:pt x="635" y="855"/>
                  </a:lnTo>
                  <a:cubicBezTo>
                    <a:pt x="391" y="855"/>
                    <a:pt x="196" y="659"/>
                    <a:pt x="196" y="415"/>
                  </a:cubicBezTo>
                  <a:cubicBezTo>
                    <a:pt x="196" y="196"/>
                    <a:pt x="391" y="0"/>
                    <a:pt x="635" y="0"/>
                  </a:cubicBezTo>
                  <a:cubicBezTo>
                    <a:pt x="855" y="0"/>
                    <a:pt x="1050" y="196"/>
                    <a:pt x="1050" y="415"/>
                  </a:cubicBezTo>
                  <a:cubicBezTo>
                    <a:pt x="1050" y="659"/>
                    <a:pt x="855" y="855"/>
                    <a:pt x="635" y="855"/>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latin typeface="Taub Sans" pitchFamily="2" charset="0"/>
                <a:ea typeface="Taub Sans" pitchFamily="2" charset="0"/>
              </a:endParaRPr>
            </a:p>
          </p:txBody>
        </p:sp>
        <p:sp>
          <p:nvSpPr>
            <p:cNvPr id="14" name="Freeform 35">
              <a:extLst>
                <a:ext uri="{FF2B5EF4-FFF2-40B4-BE49-F238E27FC236}">
                  <a16:creationId xmlns:a16="http://schemas.microsoft.com/office/drawing/2014/main" id="{CB833BA6-ADEF-4B9F-9E14-17357D14EEBA}"/>
                </a:ext>
              </a:extLst>
            </p:cNvPr>
            <p:cNvSpPr>
              <a:spLocks noChangeArrowheads="1"/>
            </p:cNvSpPr>
            <p:nvPr/>
          </p:nvSpPr>
          <p:spPr bwMode="auto">
            <a:xfrm>
              <a:off x="7715250" y="4041775"/>
              <a:ext cx="484188" cy="414338"/>
            </a:xfrm>
            <a:custGeom>
              <a:avLst/>
              <a:gdLst>
                <a:gd name="T0" fmla="*/ 269 w 1344"/>
                <a:gd name="T1" fmla="*/ 464 h 1149"/>
                <a:gd name="T2" fmla="*/ 659 w 1344"/>
                <a:gd name="T3" fmla="*/ 855 h 1149"/>
                <a:gd name="T4" fmla="*/ 1050 w 1344"/>
                <a:gd name="T5" fmla="*/ 464 h 1149"/>
                <a:gd name="T6" fmla="*/ 953 w 1344"/>
                <a:gd name="T7" fmla="*/ 294 h 1149"/>
                <a:gd name="T8" fmla="*/ 659 w 1344"/>
                <a:gd name="T9" fmla="*/ 489 h 1149"/>
                <a:gd name="T10" fmla="*/ 366 w 1344"/>
                <a:gd name="T11" fmla="*/ 294 h 1149"/>
                <a:gd name="T12" fmla="*/ 269 w 1344"/>
                <a:gd name="T13" fmla="*/ 464 h 1149"/>
                <a:gd name="T14" fmla="*/ 659 w 1344"/>
                <a:gd name="T15" fmla="*/ 1148 h 1149"/>
                <a:gd name="T16" fmla="*/ 0 w 1344"/>
                <a:gd name="T17" fmla="*/ 489 h 1149"/>
                <a:gd name="T18" fmla="*/ 317 w 1344"/>
                <a:gd name="T19" fmla="*/ 0 h 1149"/>
                <a:gd name="T20" fmla="*/ 659 w 1344"/>
                <a:gd name="T21" fmla="*/ 244 h 1149"/>
                <a:gd name="T22" fmla="*/ 1025 w 1344"/>
                <a:gd name="T23" fmla="*/ 0 h 1149"/>
                <a:gd name="T24" fmla="*/ 1343 w 1344"/>
                <a:gd name="T25" fmla="*/ 489 h 1149"/>
                <a:gd name="T26" fmla="*/ 659 w 1344"/>
                <a:gd name="T27"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4" h="1149">
                  <a:moveTo>
                    <a:pt x="269" y="464"/>
                  </a:moveTo>
                  <a:lnTo>
                    <a:pt x="659" y="855"/>
                  </a:lnTo>
                  <a:lnTo>
                    <a:pt x="1050" y="464"/>
                  </a:lnTo>
                  <a:lnTo>
                    <a:pt x="953" y="294"/>
                  </a:lnTo>
                  <a:lnTo>
                    <a:pt x="659" y="489"/>
                  </a:lnTo>
                  <a:lnTo>
                    <a:pt x="366" y="294"/>
                  </a:lnTo>
                  <a:lnTo>
                    <a:pt x="269" y="464"/>
                  </a:lnTo>
                  <a:close/>
                  <a:moveTo>
                    <a:pt x="659" y="1148"/>
                  </a:moveTo>
                  <a:lnTo>
                    <a:pt x="0" y="489"/>
                  </a:lnTo>
                  <a:lnTo>
                    <a:pt x="317" y="0"/>
                  </a:lnTo>
                  <a:lnTo>
                    <a:pt x="659" y="244"/>
                  </a:lnTo>
                  <a:lnTo>
                    <a:pt x="1025" y="0"/>
                  </a:lnTo>
                  <a:lnTo>
                    <a:pt x="1343" y="489"/>
                  </a:lnTo>
                  <a:lnTo>
                    <a:pt x="659" y="114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latin typeface="Taub Sans" pitchFamily="2" charset="0"/>
                <a:ea typeface="Taub Sans" pitchFamily="2" charset="0"/>
              </a:endParaRPr>
            </a:p>
          </p:txBody>
        </p:sp>
      </p:grpSp>
      <p:sp>
        <p:nvSpPr>
          <p:cNvPr id="8" name="Slide Number Placeholder 3">
            <a:extLst>
              <a:ext uri="{FF2B5EF4-FFF2-40B4-BE49-F238E27FC236}">
                <a16:creationId xmlns:a16="http://schemas.microsoft.com/office/drawing/2014/main" id="{E3431A03-1A1B-4AC9-8975-8822E68A13CD}"/>
              </a:ext>
            </a:extLst>
          </p:cNvPr>
          <p:cNvSpPr txBox="1">
            <a:spLocks/>
          </p:cNvSpPr>
          <p:nvPr/>
        </p:nvSpPr>
        <p:spPr>
          <a:xfrm>
            <a:off x="10313380" y="6518861"/>
            <a:ext cx="461177" cy="339139"/>
          </a:xfrm>
          <a:prstGeom prst="rect">
            <a:avLst/>
          </a:prstGeom>
        </p:spPr>
        <p:txBody>
          <a:bodyPr/>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lgn="ctr">
              <a:defRPr/>
            </a:pPr>
            <a:fld id="{0C691DA3-4ABE-49F3-91E6-D9975CC9DD5F}" type="slidenum">
              <a:rPr lang="en-US" sz="1067">
                <a:solidFill>
                  <a:srgbClr val="222222"/>
                </a:solidFill>
                <a:latin typeface="Taub Sans"/>
                <a:cs typeface="Helvetica"/>
              </a:rPr>
              <a:pPr algn="ctr">
                <a:defRPr/>
              </a:pPr>
              <a:t>26</a:t>
            </a:fld>
            <a:endParaRPr lang="en-US" sz="1067" dirty="0">
              <a:solidFill>
                <a:srgbClr val="222222"/>
              </a:solidFill>
              <a:latin typeface="Taub Sans"/>
              <a:cs typeface="Helvetica"/>
            </a:endParaRPr>
          </a:p>
        </p:txBody>
      </p:sp>
    </p:spTree>
    <p:extLst>
      <p:ext uri="{BB962C8B-B14F-4D97-AF65-F5344CB8AC3E}">
        <p14:creationId xmlns:p14="http://schemas.microsoft.com/office/powerpoint/2010/main" val="3772415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C918-7798-1C43-9E60-92F70235B4A3}"/>
              </a:ext>
            </a:extLst>
          </p:cNvPr>
          <p:cNvSpPr>
            <a:spLocks noGrp="1"/>
          </p:cNvSpPr>
          <p:nvPr>
            <p:ph type="title"/>
          </p:nvPr>
        </p:nvSpPr>
        <p:spPr/>
        <p:txBody>
          <a:bodyPr/>
          <a:lstStyle/>
          <a:p>
            <a:r>
              <a:rPr lang="en-US" dirty="0"/>
              <a:t>Regulatory Updates</a:t>
            </a:r>
          </a:p>
        </p:txBody>
      </p:sp>
    </p:spTree>
    <p:extLst>
      <p:ext uri="{BB962C8B-B14F-4D97-AF65-F5344CB8AC3E}">
        <p14:creationId xmlns:p14="http://schemas.microsoft.com/office/powerpoint/2010/main" val="2695913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22BAD252-C9A0-4686-B2BE-53A64F4B33AF}"/>
              </a:ext>
            </a:extLst>
          </p:cNvPr>
          <p:cNvSpPr>
            <a:spLocks noGrp="1"/>
          </p:cNvSpPr>
          <p:nvPr>
            <p:ph idx="1"/>
          </p:nvPr>
        </p:nvSpPr>
        <p:spPr>
          <a:xfrm>
            <a:off x="3233394" y="1909011"/>
            <a:ext cx="8549898" cy="4221715"/>
          </a:xfrm>
        </p:spPr>
        <p:txBody>
          <a:bodyPr>
            <a:normAutofit fontScale="77500" lnSpcReduction="20000"/>
          </a:bodyPr>
          <a:lstStyle/>
          <a:p>
            <a:pPr marL="0" indent="0">
              <a:buNone/>
            </a:pPr>
            <a:r>
              <a:rPr lang="en-US" sz="2800" b="1" dirty="0"/>
              <a:t>Background</a:t>
            </a:r>
            <a:r>
              <a:rPr lang="en-US" sz="2800" dirty="0"/>
              <a:t>:  Final regulations are intended to address the need for transparency regarding cost of health coverage to allow consumers to understand the cost for treatment and compare costs by provider.</a:t>
            </a:r>
            <a:endParaRPr lang="en-US" dirty="0"/>
          </a:p>
          <a:p>
            <a:pPr marL="0" indent="0">
              <a:buNone/>
            </a:pPr>
            <a:r>
              <a:rPr lang="en-US" b="1" dirty="0"/>
              <a:t>Overview:  </a:t>
            </a:r>
          </a:p>
          <a:p>
            <a:r>
              <a:rPr lang="en-US" dirty="0"/>
              <a:t>Issued October 29, 2020</a:t>
            </a:r>
          </a:p>
          <a:p>
            <a:r>
              <a:rPr lang="en-US" dirty="0"/>
              <a:t>Apply to Group Health Plans and Health Insurance Issuers</a:t>
            </a:r>
          </a:p>
          <a:p>
            <a:r>
              <a:rPr lang="en-US" dirty="0"/>
              <a:t>Provide requirements regarding:</a:t>
            </a:r>
          </a:p>
          <a:p>
            <a:pPr lvl="1"/>
            <a:r>
              <a:rPr lang="en-US" dirty="0"/>
              <a:t>Disclosure of Individualized Cost-sharing</a:t>
            </a:r>
          </a:p>
          <a:p>
            <a:pPr lvl="1"/>
            <a:r>
              <a:rPr lang="en-US" dirty="0"/>
              <a:t>Provider Reimbursement for Certain Items and Services</a:t>
            </a:r>
          </a:p>
          <a:p>
            <a:pPr lvl="1"/>
            <a:r>
              <a:rPr lang="en-US" dirty="0"/>
              <a:t>Use of Internet-based Tools</a:t>
            </a:r>
          </a:p>
          <a:p>
            <a:pPr lvl="1"/>
            <a:r>
              <a:rPr lang="en-US" dirty="0"/>
              <a:t>Self-Service Tools</a:t>
            </a:r>
          </a:p>
          <a:p>
            <a:pPr lvl="1"/>
            <a:r>
              <a:rPr lang="en-US" dirty="0"/>
              <a:t>Public Disclosure of Provider Reimbursement Information Through Machine-readable files</a:t>
            </a:r>
          </a:p>
          <a:p>
            <a:r>
              <a:rPr lang="en-US" dirty="0"/>
              <a:t>Phased compliance deadlines</a:t>
            </a:r>
          </a:p>
          <a:p>
            <a:pPr lvl="1"/>
            <a:endParaRPr lang="en-US" dirty="0"/>
          </a:p>
        </p:txBody>
      </p:sp>
      <p:sp>
        <p:nvSpPr>
          <p:cNvPr id="10" name="Title 2">
            <a:extLst>
              <a:ext uri="{FF2B5EF4-FFF2-40B4-BE49-F238E27FC236}">
                <a16:creationId xmlns:a16="http://schemas.microsoft.com/office/drawing/2014/main" id="{D255591E-1274-45DC-932E-F99ACB5D0ABA}"/>
              </a:ext>
            </a:extLst>
          </p:cNvPr>
          <p:cNvSpPr>
            <a:spLocks noGrp="1"/>
          </p:cNvSpPr>
          <p:nvPr>
            <p:ph type="title"/>
          </p:nvPr>
        </p:nvSpPr>
        <p:spPr>
          <a:xfrm>
            <a:off x="625644" y="383057"/>
            <a:ext cx="9043013" cy="1044692"/>
          </a:xfrm>
        </p:spPr>
        <p:txBody>
          <a:bodyPr>
            <a:normAutofit fontScale="90000"/>
          </a:bodyPr>
          <a:lstStyle/>
          <a:p>
            <a:r>
              <a:rPr lang="en-US" dirty="0"/>
              <a:t>Final Transparency Regulations</a:t>
            </a:r>
            <a:br>
              <a:rPr lang="en-US" dirty="0"/>
            </a:br>
            <a:r>
              <a:rPr lang="en-US" dirty="0"/>
              <a:t>	ACA Section 2715A</a:t>
            </a:r>
          </a:p>
        </p:txBody>
      </p:sp>
      <p:pic>
        <p:nvPicPr>
          <p:cNvPr id="6" name="Picture 5">
            <a:extLst>
              <a:ext uri="{FF2B5EF4-FFF2-40B4-BE49-F238E27FC236}">
                <a16:creationId xmlns:a16="http://schemas.microsoft.com/office/drawing/2014/main" id="{436DF75C-2395-4619-B1CA-C4917E92248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04214" y="4019867"/>
            <a:ext cx="1105091" cy="1096613"/>
          </a:xfrm>
          <a:prstGeom prst="rect">
            <a:avLst/>
          </a:prstGeom>
        </p:spPr>
      </p:pic>
      <p:pic>
        <p:nvPicPr>
          <p:cNvPr id="7" name="Picture 6">
            <a:extLst>
              <a:ext uri="{FF2B5EF4-FFF2-40B4-BE49-F238E27FC236}">
                <a16:creationId xmlns:a16="http://schemas.microsoft.com/office/drawing/2014/main" id="{9DD70578-597F-4723-B85B-61E6C2775275}"/>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8708" y="2524362"/>
            <a:ext cx="1816018" cy="1816018"/>
          </a:xfrm>
          <a:prstGeom prst="rect">
            <a:avLst/>
          </a:prstGeom>
        </p:spPr>
      </p:pic>
    </p:spTree>
    <p:extLst>
      <p:ext uri="{BB962C8B-B14F-4D97-AF65-F5344CB8AC3E}">
        <p14:creationId xmlns:p14="http://schemas.microsoft.com/office/powerpoint/2010/main" val="697915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B00A4D-2773-4EAD-BDE7-4BA756298ACE}"/>
              </a:ext>
            </a:extLst>
          </p:cNvPr>
          <p:cNvSpPr>
            <a:spLocks noGrp="1"/>
          </p:cNvSpPr>
          <p:nvPr>
            <p:ph type="title"/>
          </p:nvPr>
        </p:nvSpPr>
        <p:spPr/>
        <p:txBody>
          <a:bodyPr>
            <a:normAutofit fontScale="90000"/>
          </a:bodyPr>
          <a:lstStyle/>
          <a:p>
            <a:r>
              <a:rPr lang="en-US" dirty="0"/>
              <a:t>Revised EEOC Wellness Regulations</a:t>
            </a:r>
            <a:br>
              <a:rPr lang="en-US" dirty="0"/>
            </a:br>
            <a:r>
              <a:rPr lang="en-US" dirty="0"/>
              <a:t>	Background</a:t>
            </a:r>
          </a:p>
        </p:txBody>
      </p:sp>
      <p:sp>
        <p:nvSpPr>
          <p:cNvPr id="4" name="Content Placeholder 6">
            <a:extLst>
              <a:ext uri="{FF2B5EF4-FFF2-40B4-BE49-F238E27FC236}">
                <a16:creationId xmlns:a16="http://schemas.microsoft.com/office/drawing/2014/main" id="{B32724C5-63E3-4CC1-883C-697A6742F032}"/>
              </a:ext>
            </a:extLst>
          </p:cNvPr>
          <p:cNvSpPr>
            <a:spLocks noGrp="1"/>
          </p:cNvSpPr>
          <p:nvPr>
            <p:ph idx="1"/>
          </p:nvPr>
        </p:nvSpPr>
        <p:spPr>
          <a:xfrm>
            <a:off x="625642" y="1909011"/>
            <a:ext cx="9786049" cy="4565932"/>
          </a:xfrm>
        </p:spPr>
        <p:txBody>
          <a:bodyPr>
            <a:normAutofit fontScale="77500" lnSpcReduction="20000"/>
          </a:bodyPr>
          <a:lstStyle/>
          <a:p>
            <a:pPr marL="0" indent="0">
              <a:buNone/>
            </a:pPr>
            <a:r>
              <a:rPr lang="en-US" b="1" dirty="0"/>
              <a:t>Regulations Issued -</a:t>
            </a:r>
          </a:p>
          <a:p>
            <a:pPr marL="342900" indent="-342900"/>
            <a:r>
              <a:rPr lang="en-US" dirty="0"/>
              <a:t>EEOC proposed wellness rules issued April 2015</a:t>
            </a:r>
          </a:p>
          <a:p>
            <a:pPr marL="571500" lvl="1" indent="-342900"/>
            <a:r>
              <a:rPr lang="en-US" dirty="0"/>
              <a:t>Many critical comments received </a:t>
            </a:r>
          </a:p>
          <a:p>
            <a:pPr marL="342900" indent="-342900"/>
            <a:r>
              <a:rPr lang="en-US" dirty="0"/>
              <a:t>Final rules issued May 2016</a:t>
            </a:r>
          </a:p>
          <a:p>
            <a:pPr marL="571500" lvl="1" indent="-342900"/>
            <a:r>
              <a:rPr lang="en-US" dirty="0"/>
              <a:t>EEOC claims that “bona fide benefit plan” safe harbor </a:t>
            </a:r>
            <a:r>
              <a:rPr lang="en-US" dirty="0">
                <a:solidFill>
                  <a:schemeClr val="accent1"/>
                </a:solidFill>
              </a:rPr>
              <a:t>does not </a:t>
            </a:r>
            <a:r>
              <a:rPr lang="en-US" dirty="0"/>
              <a:t>apply to wellness programs</a:t>
            </a:r>
          </a:p>
          <a:p>
            <a:pPr marL="571500" lvl="1" indent="-342900"/>
            <a:r>
              <a:rPr lang="en-US" dirty="0"/>
              <a:t>Compliance with the intricate HIPAA wellness rules may </a:t>
            </a:r>
            <a:r>
              <a:rPr lang="en-US" dirty="0">
                <a:solidFill>
                  <a:schemeClr val="accent1"/>
                </a:solidFill>
              </a:rPr>
              <a:t>not equate </a:t>
            </a:r>
            <a:r>
              <a:rPr lang="en-US" dirty="0"/>
              <a:t>to compliance with ADA</a:t>
            </a:r>
          </a:p>
          <a:p>
            <a:pPr marL="804863" lvl="2" indent="-342900"/>
            <a:r>
              <a:rPr lang="en-US" dirty="0">
                <a:solidFill>
                  <a:schemeClr val="accent1"/>
                </a:solidFill>
              </a:rPr>
              <a:t>HIPAA wellness programs categories not followed</a:t>
            </a:r>
          </a:p>
          <a:p>
            <a:pPr marL="804863" lvl="2" indent="-342900"/>
            <a:r>
              <a:rPr lang="en-US" dirty="0">
                <a:solidFill>
                  <a:schemeClr val="accent1"/>
                </a:solidFill>
              </a:rPr>
              <a:t>HIPAA limits not used</a:t>
            </a:r>
          </a:p>
          <a:p>
            <a:pPr marL="0" indent="0">
              <a:lnSpc>
                <a:spcPct val="190000"/>
              </a:lnSpc>
              <a:buNone/>
            </a:pPr>
            <a:r>
              <a:rPr lang="en-US" b="1" dirty="0">
                <a:solidFill>
                  <a:schemeClr val="tx1"/>
                </a:solidFill>
              </a:rPr>
              <a:t>AARP v. EEOC</a:t>
            </a:r>
          </a:p>
          <a:p>
            <a:pPr lvl="1"/>
            <a:r>
              <a:rPr lang="en-US" dirty="0"/>
              <a:t>AARP brought challenge to EEOC guidelines, alleging EEOC failed to justify a basis for the incentive limits contained in those rules.</a:t>
            </a:r>
          </a:p>
          <a:p>
            <a:pPr lvl="1"/>
            <a:r>
              <a:rPr lang="en-US" dirty="0"/>
              <a:t>Court agreed - ordered EEOC to rewrite rules by 1/1/19 </a:t>
            </a:r>
          </a:p>
          <a:p>
            <a:pPr lvl="1"/>
            <a:r>
              <a:rPr lang="en-US" dirty="0"/>
              <a:t>Existing regulations amended (in late December 2018) to vacate sections of regulations relating to incentives.  </a:t>
            </a:r>
          </a:p>
          <a:p>
            <a:endParaRPr lang="en-US" dirty="0"/>
          </a:p>
        </p:txBody>
      </p:sp>
    </p:spTree>
    <p:extLst>
      <p:ext uri="{BB962C8B-B14F-4D97-AF65-F5344CB8AC3E}">
        <p14:creationId xmlns:p14="http://schemas.microsoft.com/office/powerpoint/2010/main" val="357858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CBCE2FDD-4571-EF40-859C-E65CD5BA6C05}"/>
              </a:ext>
            </a:extLst>
          </p:cNvPr>
          <p:cNvSpPr>
            <a:spLocks noGrp="1"/>
          </p:cNvSpPr>
          <p:nvPr>
            <p:ph type="body" sz="quarter" idx="27"/>
          </p:nvPr>
        </p:nvSpPr>
        <p:spPr/>
        <p:txBody>
          <a:bodyPr/>
          <a:lstStyle/>
          <a:p>
            <a:r>
              <a:rPr lang="en-US" dirty="0"/>
              <a:t>Jennifer Cambern</a:t>
            </a:r>
          </a:p>
        </p:txBody>
      </p:sp>
      <p:sp>
        <p:nvSpPr>
          <p:cNvPr id="28" name="Text Placeholder 27">
            <a:extLst>
              <a:ext uri="{FF2B5EF4-FFF2-40B4-BE49-F238E27FC236}">
                <a16:creationId xmlns:a16="http://schemas.microsoft.com/office/drawing/2014/main" id="{CB249462-633E-5D43-8F7B-E9C5803786B8}"/>
              </a:ext>
            </a:extLst>
          </p:cNvPr>
          <p:cNvSpPr>
            <a:spLocks noGrp="1"/>
          </p:cNvSpPr>
          <p:nvPr>
            <p:ph type="body" sz="quarter" idx="11"/>
          </p:nvPr>
        </p:nvSpPr>
        <p:spPr/>
        <p:txBody>
          <a:bodyPr/>
          <a:lstStyle/>
          <a:p>
            <a:r>
              <a:rPr lang="en-US" dirty="0"/>
              <a:t>May 12, 2021</a:t>
            </a:r>
          </a:p>
        </p:txBody>
      </p:sp>
      <p:sp>
        <p:nvSpPr>
          <p:cNvPr id="30" name="Text Placeholder 29">
            <a:extLst>
              <a:ext uri="{FF2B5EF4-FFF2-40B4-BE49-F238E27FC236}">
                <a16:creationId xmlns:a16="http://schemas.microsoft.com/office/drawing/2014/main" id="{49CFB0F4-CFE7-984B-8EF2-0CF3B7EFE863}"/>
              </a:ext>
            </a:extLst>
          </p:cNvPr>
          <p:cNvSpPr>
            <a:spLocks noGrp="1"/>
          </p:cNvSpPr>
          <p:nvPr>
            <p:ph type="body" sz="quarter" idx="28"/>
          </p:nvPr>
        </p:nvSpPr>
        <p:spPr>
          <a:xfrm>
            <a:off x="5612131" y="2076175"/>
            <a:ext cx="5872904" cy="1873656"/>
          </a:xfrm>
        </p:spPr>
        <p:txBody>
          <a:bodyPr>
            <a:normAutofit fontScale="47500" lnSpcReduction="20000"/>
          </a:bodyPr>
          <a:lstStyle/>
          <a:p>
            <a:r>
              <a:rPr lang="en-US" sz="2100" b="1" dirty="0"/>
              <a:t>Vice President, Global Client Data Perspectives and Insights</a:t>
            </a:r>
          </a:p>
          <a:p>
            <a:r>
              <a:rPr lang="en-US" dirty="0"/>
              <a:t>Jennifer Cambern is the Vice President of Global Client Data Insights and Perspectives.   She leads a team of three departments.  ADP’s National Accounts Knowledge Practice of Learning, Strategic Advisory Services. She leads ADP’s Client Success Advocacy programs including ADP’s Meeting of the Minds annual conference and our Raving Fans programs and she leads ADP National Accounts Client Experience team focused upon measuring and improving client experience through the use of data and insights from our clients.</a:t>
            </a:r>
          </a:p>
          <a:p>
            <a:r>
              <a:rPr lang="en-US" dirty="0"/>
              <a:t> Prior to this position Jennifer spent over eight years leading various product management teams as Chief Product Owner for ADP’s National Accounts and Major Accounts Divisions. </a:t>
            </a:r>
          </a:p>
          <a:p>
            <a:r>
              <a:rPr lang="en-US" dirty="0"/>
              <a:t> Jennifer joined ADP in 2010, having previously worked as Vice President of Product Management with Ceridian, COO for H&amp;R Block’s RSM McGladrey Employer Services and as a Deputy Director of Finance HR and IT for the Georgia Office of School Readiness and the Georgia Lottery. </a:t>
            </a:r>
          </a:p>
          <a:p>
            <a:endParaRPr lang="en-US" dirty="0"/>
          </a:p>
        </p:txBody>
      </p:sp>
      <p:pic>
        <p:nvPicPr>
          <p:cNvPr id="3" name="Picture Placeholder 2">
            <a:extLst>
              <a:ext uri="{FF2B5EF4-FFF2-40B4-BE49-F238E27FC236}">
                <a16:creationId xmlns:a16="http://schemas.microsoft.com/office/drawing/2014/main" id="{C1A57CC5-462E-4754-85F3-ED6B720385FD}"/>
              </a:ext>
            </a:extLst>
          </p:cNvPr>
          <p:cNvPicPr>
            <a:picLocks noGrp="1" noChangeAspect="1"/>
          </p:cNvPicPr>
          <p:nvPr>
            <p:ph type="pic" sz="quarter" idx="30"/>
          </p:nvPr>
        </p:nvPicPr>
        <p:blipFill>
          <a:blip r:embed="rId3"/>
          <a:srcRect t="2303" b="2303"/>
          <a:stretch>
            <a:fillRect/>
          </a:stretch>
        </p:blipFill>
        <p:spPr/>
      </p:pic>
    </p:spTree>
    <p:extLst>
      <p:ext uri="{BB962C8B-B14F-4D97-AF65-F5344CB8AC3E}">
        <p14:creationId xmlns:p14="http://schemas.microsoft.com/office/powerpoint/2010/main" val="101546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B00A4D-2773-4EAD-BDE7-4BA756298ACE}"/>
              </a:ext>
            </a:extLst>
          </p:cNvPr>
          <p:cNvSpPr>
            <a:spLocks noGrp="1"/>
          </p:cNvSpPr>
          <p:nvPr>
            <p:ph type="title"/>
          </p:nvPr>
        </p:nvSpPr>
        <p:spPr/>
        <p:txBody>
          <a:bodyPr>
            <a:normAutofit fontScale="90000"/>
          </a:bodyPr>
          <a:lstStyle/>
          <a:p>
            <a:r>
              <a:rPr lang="en-US" dirty="0"/>
              <a:t>Revised EEOC Wellness Regulations</a:t>
            </a:r>
            <a:br>
              <a:rPr lang="en-US" dirty="0"/>
            </a:br>
            <a:r>
              <a:rPr lang="en-US" sz="3100" dirty="0"/>
              <a:t>	Issued January 7, 2021/Withdrawn February 17, 2021</a:t>
            </a:r>
          </a:p>
        </p:txBody>
      </p:sp>
      <p:sp>
        <p:nvSpPr>
          <p:cNvPr id="4" name="Content Placeholder 6">
            <a:extLst>
              <a:ext uri="{FF2B5EF4-FFF2-40B4-BE49-F238E27FC236}">
                <a16:creationId xmlns:a16="http://schemas.microsoft.com/office/drawing/2014/main" id="{B32724C5-63E3-4CC1-883C-697A6742F032}"/>
              </a:ext>
            </a:extLst>
          </p:cNvPr>
          <p:cNvSpPr>
            <a:spLocks noGrp="1"/>
          </p:cNvSpPr>
          <p:nvPr>
            <p:ph idx="1"/>
          </p:nvPr>
        </p:nvSpPr>
        <p:spPr>
          <a:xfrm>
            <a:off x="625642" y="1692194"/>
            <a:ext cx="9786049" cy="4565932"/>
          </a:xfrm>
        </p:spPr>
        <p:txBody>
          <a:bodyPr>
            <a:normAutofit lnSpcReduction="10000"/>
          </a:bodyPr>
          <a:lstStyle/>
          <a:p>
            <a:pPr marL="0" indent="0">
              <a:buNone/>
            </a:pPr>
            <a:r>
              <a:rPr lang="en-US" sz="1800" b="1" dirty="0"/>
              <a:t>Two Sets of Regulations</a:t>
            </a:r>
          </a:p>
          <a:p>
            <a:pPr lvl="1"/>
            <a:r>
              <a:rPr lang="en-US" sz="1800" dirty="0"/>
              <a:t>ADA</a:t>
            </a:r>
          </a:p>
          <a:p>
            <a:pPr lvl="1"/>
            <a:r>
              <a:rPr lang="en-US" sz="1800" dirty="0"/>
              <a:t>GINA</a:t>
            </a:r>
          </a:p>
          <a:p>
            <a:pPr marL="0" indent="0">
              <a:buNone/>
            </a:pPr>
            <a:r>
              <a:rPr lang="en-US" sz="1800" b="1" dirty="0"/>
              <a:t>Key Takeaways</a:t>
            </a:r>
            <a:r>
              <a:rPr lang="en-US" sz="1800" dirty="0"/>
              <a:t>:</a:t>
            </a:r>
          </a:p>
          <a:p>
            <a:pPr lvl="1"/>
            <a:r>
              <a:rPr lang="en-US" sz="1800" dirty="0"/>
              <a:t>Two types of wellness programs:  Participation-only and Health-Contingent</a:t>
            </a:r>
          </a:p>
          <a:p>
            <a:pPr lvl="1"/>
            <a:r>
              <a:rPr lang="en-US" sz="1800" dirty="0"/>
              <a:t>Participation-only</a:t>
            </a:r>
          </a:p>
          <a:p>
            <a:pPr lvl="2"/>
            <a:r>
              <a:rPr lang="en-US" sz="1800" dirty="0"/>
              <a:t>De minimis incentive only (water bottle; modest gift card value)</a:t>
            </a:r>
          </a:p>
          <a:p>
            <a:pPr lvl="1"/>
            <a:r>
              <a:rPr lang="en-US" sz="1800" dirty="0"/>
              <a:t>Health-Contingent</a:t>
            </a:r>
          </a:p>
          <a:p>
            <a:pPr lvl="2"/>
            <a:r>
              <a:rPr lang="en-US" sz="1800" dirty="0"/>
              <a:t>Subject to HIPAA 30/50% limitation</a:t>
            </a:r>
          </a:p>
          <a:p>
            <a:pPr lvl="2"/>
            <a:r>
              <a:rPr lang="en-US" sz="1800" dirty="0"/>
              <a:t>Must be part of, or qualify as, group health plan</a:t>
            </a:r>
          </a:p>
          <a:p>
            <a:pPr lvl="2"/>
            <a:r>
              <a:rPr lang="en-US" sz="1800" dirty="0"/>
              <a:t>Bona fide benefit plan safe harbor can only be met when quantitative data from plan participants is actually used to improve health of participants</a:t>
            </a:r>
          </a:p>
          <a:p>
            <a:pPr lvl="1"/>
            <a:r>
              <a:rPr lang="en-US" sz="1800" dirty="0"/>
              <a:t>Voluntary standard applies to both types of programs</a:t>
            </a:r>
          </a:p>
          <a:p>
            <a:pPr lvl="1"/>
            <a:r>
              <a:rPr lang="en-US" sz="1800" dirty="0"/>
              <a:t>GINA regulations limit incentives for family members to de minimis</a:t>
            </a:r>
          </a:p>
          <a:p>
            <a:pPr marL="0" lvl="1" indent="0">
              <a:buNone/>
            </a:pPr>
            <a:r>
              <a:rPr lang="en-US" sz="1800" b="1" dirty="0"/>
              <a:t>Questions remain????</a:t>
            </a:r>
            <a:endParaRPr lang="en-US" sz="1400" b="1" dirty="0"/>
          </a:p>
          <a:p>
            <a:endParaRPr lang="en-US" dirty="0"/>
          </a:p>
        </p:txBody>
      </p:sp>
    </p:spTree>
    <p:extLst>
      <p:ext uri="{BB962C8B-B14F-4D97-AF65-F5344CB8AC3E}">
        <p14:creationId xmlns:p14="http://schemas.microsoft.com/office/powerpoint/2010/main" val="3125838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B00A4D-2773-4EAD-BDE7-4BA756298ACE}"/>
              </a:ext>
            </a:extLst>
          </p:cNvPr>
          <p:cNvSpPr>
            <a:spLocks noGrp="1"/>
          </p:cNvSpPr>
          <p:nvPr>
            <p:ph type="title"/>
          </p:nvPr>
        </p:nvSpPr>
        <p:spPr/>
        <p:txBody>
          <a:bodyPr>
            <a:normAutofit fontScale="90000"/>
          </a:bodyPr>
          <a:lstStyle/>
          <a:p>
            <a:r>
              <a:rPr lang="en-US" dirty="0"/>
              <a:t>HIPAA Privacy Regulations Modifications</a:t>
            </a:r>
          </a:p>
        </p:txBody>
      </p:sp>
      <p:sp>
        <p:nvSpPr>
          <p:cNvPr id="4" name="Content Placeholder 6">
            <a:extLst>
              <a:ext uri="{FF2B5EF4-FFF2-40B4-BE49-F238E27FC236}">
                <a16:creationId xmlns:a16="http://schemas.microsoft.com/office/drawing/2014/main" id="{B32724C5-63E3-4CC1-883C-697A6742F032}"/>
              </a:ext>
            </a:extLst>
          </p:cNvPr>
          <p:cNvSpPr>
            <a:spLocks noGrp="1"/>
          </p:cNvSpPr>
          <p:nvPr>
            <p:ph idx="1"/>
          </p:nvPr>
        </p:nvSpPr>
        <p:spPr>
          <a:xfrm>
            <a:off x="625642" y="1909011"/>
            <a:ext cx="9786049" cy="4565932"/>
          </a:xfrm>
        </p:spPr>
        <p:txBody>
          <a:bodyPr>
            <a:normAutofit/>
          </a:bodyPr>
          <a:lstStyle/>
          <a:p>
            <a:pPr marL="0" indent="0">
              <a:buNone/>
            </a:pPr>
            <a:r>
              <a:rPr lang="en-US" sz="1800" b="1" dirty="0"/>
              <a:t>Notice of Proposed Rulemaking:  </a:t>
            </a:r>
            <a:r>
              <a:rPr lang="en-US" sz="1800" dirty="0"/>
              <a:t>Issued to gather comments regarding suggested modifications to the current HIPAA Privacy Rules.  The modifications are intended to facilitate disclosure of PHI to improve quality of care when an individual is experiencing certain health emergencies.</a:t>
            </a:r>
          </a:p>
          <a:p>
            <a:pPr marL="0" indent="0">
              <a:buNone/>
            </a:pPr>
            <a:r>
              <a:rPr lang="en-US" sz="1800" b="1" dirty="0"/>
              <a:t>Key Proposed Changes:</a:t>
            </a:r>
            <a:endParaRPr lang="en-US" sz="1800" dirty="0"/>
          </a:p>
          <a:p>
            <a:r>
              <a:rPr lang="en-US" sz="1800" dirty="0"/>
              <a:t>Disclosure by covered entity based upon “good faith” believe disclosure would be in best interest of individual (changed from “professional judgment” standard</a:t>
            </a:r>
          </a:p>
          <a:p>
            <a:r>
              <a:rPr lang="en-US" sz="1800" dirty="0"/>
              <a:t>Expansion of disclosure to avert threat to health or safety when harm is “serious and reasonably foreseeable” (changed from “serious and imminent”)</a:t>
            </a:r>
          </a:p>
          <a:p>
            <a:r>
              <a:rPr lang="en-US" sz="1800" dirty="0"/>
              <a:t>Modification of definition of “health care operations” to include care coordination and case management for an individual</a:t>
            </a:r>
          </a:p>
          <a:p>
            <a:r>
              <a:rPr lang="en-US" sz="1800" dirty="0"/>
              <a:t>Permit disclosures to facilitate care with social and community services</a:t>
            </a:r>
          </a:p>
          <a:p>
            <a:r>
              <a:rPr lang="en-US" sz="1800" dirty="0"/>
              <a:t>Enhancement to individual rights to access PHI</a:t>
            </a:r>
          </a:p>
          <a:p>
            <a:r>
              <a:rPr lang="en-US" sz="1800" dirty="0"/>
              <a:t>Simplification of provision of and language in Notice of Privacy Practices</a:t>
            </a:r>
          </a:p>
          <a:p>
            <a:endParaRPr lang="en-US" dirty="0"/>
          </a:p>
        </p:txBody>
      </p:sp>
    </p:spTree>
    <p:extLst>
      <p:ext uri="{BB962C8B-B14F-4D97-AF65-F5344CB8AC3E}">
        <p14:creationId xmlns:p14="http://schemas.microsoft.com/office/powerpoint/2010/main" val="199413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New Health Reimbursement Arrangements</a:t>
            </a:r>
            <a:br>
              <a:rPr lang="en-US" dirty="0">
                <a:solidFill>
                  <a:schemeClr val="accent1"/>
                </a:solidFill>
              </a:rPr>
            </a:br>
            <a:r>
              <a:rPr lang="en-US" dirty="0">
                <a:solidFill>
                  <a:schemeClr val="accent1"/>
                </a:solidFill>
              </a:rPr>
              <a:t>	Refresher</a:t>
            </a: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05" y="2096503"/>
            <a:ext cx="397894" cy="397894"/>
          </a:xfrm>
          <a:prstGeom prst="rect">
            <a:avLst/>
          </a:prstGeom>
        </p:spPr>
      </p:pic>
      <p:sp>
        <p:nvSpPr>
          <p:cNvPr id="9" name="Slide Number Placeholder 3">
            <a:extLst>
              <a:ext uri="{FF2B5EF4-FFF2-40B4-BE49-F238E27FC236}">
                <a16:creationId xmlns:a16="http://schemas.microsoft.com/office/drawing/2014/main" id="{1C562725-0919-41AD-B6C0-ECC3EB1E81C4}"/>
              </a:ext>
            </a:extLst>
          </p:cNvPr>
          <p:cNvSpPr txBox="1">
            <a:spLocks/>
          </p:cNvSpPr>
          <p:nvPr/>
        </p:nvSpPr>
        <p:spPr>
          <a:xfrm>
            <a:off x="12036425" y="6518275"/>
            <a:ext cx="155575" cy="165100"/>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0C691DA3-4ABE-49F3-91E6-D9975CC9DD5F}" type="slidenum">
              <a:rPr lang="en-US" smtClean="0"/>
              <a:pPr/>
              <a:t>32</a:t>
            </a:fld>
            <a:endParaRPr lang="en-US" dirty="0"/>
          </a:p>
        </p:txBody>
      </p:sp>
      <p:sp>
        <p:nvSpPr>
          <p:cNvPr id="12" name="Content Placeholder 2">
            <a:extLst>
              <a:ext uri="{FF2B5EF4-FFF2-40B4-BE49-F238E27FC236}">
                <a16:creationId xmlns:a16="http://schemas.microsoft.com/office/drawing/2014/main" id="{0BFF505E-C1AA-461F-BE4F-CEE02207C1F7}"/>
              </a:ext>
            </a:extLst>
          </p:cNvPr>
          <p:cNvSpPr txBox="1">
            <a:spLocks/>
          </p:cNvSpPr>
          <p:nvPr/>
        </p:nvSpPr>
        <p:spPr>
          <a:xfrm>
            <a:off x="4554043" y="2413451"/>
            <a:ext cx="6376611" cy="3166285"/>
          </a:xfrm>
          <a:prstGeom prst="rect">
            <a:avLst/>
          </a:prstGeom>
        </p:spPr>
        <p:txBody>
          <a:bodyPr>
            <a:norm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800"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800"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0990" indent="-380990">
              <a:buClr>
                <a:schemeClr val="accent1"/>
              </a:buClr>
              <a:buFont typeface="Arial" panose="020B0604020202020204" pitchFamily="34" charset="0"/>
              <a:buChar char="•"/>
            </a:pPr>
            <a:r>
              <a:rPr lang="en-US" sz="2133" dirty="0"/>
              <a:t>Final regulations issued on June 20, 2019</a:t>
            </a:r>
          </a:p>
          <a:p>
            <a:pPr marL="380990" indent="-380990">
              <a:buClr>
                <a:schemeClr val="accent1"/>
              </a:buClr>
              <a:buFont typeface="Arial" panose="020B0604020202020204" pitchFamily="34" charset="0"/>
              <a:buChar char="•"/>
            </a:pPr>
            <a:r>
              <a:rPr lang="en-US" sz="2133" dirty="0"/>
              <a:t>Effective January 1, 2020</a:t>
            </a:r>
          </a:p>
          <a:p>
            <a:pPr marL="380990" indent="-380990">
              <a:buClr>
                <a:schemeClr val="accent1"/>
              </a:buClr>
              <a:buFont typeface="Arial" panose="020B0604020202020204" pitchFamily="34" charset="0"/>
              <a:buChar char="•"/>
            </a:pPr>
            <a:r>
              <a:rPr lang="en-US" sz="2133" dirty="0"/>
              <a:t>Two additional types of HRAs</a:t>
            </a:r>
          </a:p>
          <a:p>
            <a:pPr marL="768330" lvl="1" indent="-380990">
              <a:buFont typeface="Arial" panose="020B0604020202020204" pitchFamily="34" charset="0"/>
              <a:buChar char="‒"/>
            </a:pPr>
            <a:r>
              <a:rPr lang="en-US" sz="1867" dirty="0"/>
              <a:t>Individual Coverage HRAs</a:t>
            </a:r>
          </a:p>
          <a:p>
            <a:pPr marL="768330" lvl="1" indent="-380990">
              <a:buFont typeface="Arial" panose="020B0604020202020204" pitchFamily="34" charset="0"/>
              <a:buChar char="‒"/>
            </a:pPr>
            <a:r>
              <a:rPr lang="en-US" sz="1867" dirty="0"/>
              <a:t>Excepted Benefit HRA</a:t>
            </a:r>
          </a:p>
          <a:p>
            <a:pPr marL="380990" indent="-380990">
              <a:buClr>
                <a:schemeClr val="accent1"/>
              </a:buClr>
              <a:buFont typeface="Arial" panose="020B0604020202020204" pitchFamily="34" charset="0"/>
              <a:buChar char="•"/>
            </a:pPr>
            <a:r>
              <a:rPr lang="en-US" sz="2133" dirty="0"/>
              <a:t>Final regulations largely adopt the proposed requirements</a:t>
            </a:r>
          </a:p>
        </p:txBody>
      </p:sp>
      <p:pic>
        <p:nvPicPr>
          <p:cNvPr id="13" name="Picture 12">
            <a:extLst>
              <a:ext uri="{FF2B5EF4-FFF2-40B4-BE49-F238E27FC236}">
                <a16:creationId xmlns:a16="http://schemas.microsoft.com/office/drawing/2014/main" id="{3DA0A4DD-2A9F-4140-B4D3-B03F05E1E3DA}"/>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1662" y="2179086"/>
            <a:ext cx="2371564" cy="2371564"/>
          </a:xfrm>
          <a:prstGeom prst="rect">
            <a:avLst/>
          </a:prstGeom>
        </p:spPr>
      </p:pic>
      <p:pic>
        <p:nvPicPr>
          <p:cNvPr id="14" name="Picture 13">
            <a:extLst>
              <a:ext uri="{FF2B5EF4-FFF2-40B4-BE49-F238E27FC236}">
                <a16:creationId xmlns:a16="http://schemas.microsoft.com/office/drawing/2014/main" id="{956F890A-21D1-4E82-A0C8-EA98B509A171}"/>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4841" y="3592512"/>
            <a:ext cx="1353569" cy="1343184"/>
          </a:xfrm>
          <a:prstGeom prst="rect">
            <a:avLst/>
          </a:prstGeom>
        </p:spPr>
      </p:pic>
    </p:spTree>
    <p:extLst>
      <p:ext uri="{BB962C8B-B14F-4D97-AF65-F5344CB8AC3E}">
        <p14:creationId xmlns:p14="http://schemas.microsoft.com/office/powerpoint/2010/main" val="124413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New Health Reimbursement Arrangements</a:t>
            </a:r>
            <a:br>
              <a:rPr lang="en-US" dirty="0">
                <a:solidFill>
                  <a:schemeClr val="accent1"/>
                </a:solidFill>
              </a:rPr>
            </a:br>
            <a:r>
              <a:rPr lang="en-US" dirty="0">
                <a:solidFill>
                  <a:schemeClr val="accent1"/>
                </a:solidFill>
              </a:rPr>
              <a:t>	Refresher</a:t>
            </a: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05" y="2096503"/>
            <a:ext cx="397894" cy="397894"/>
          </a:xfrm>
          <a:prstGeom prst="rect">
            <a:avLst/>
          </a:prstGeom>
        </p:spPr>
      </p:pic>
      <p:sp>
        <p:nvSpPr>
          <p:cNvPr id="9" name="Slide Number Placeholder 3">
            <a:extLst>
              <a:ext uri="{FF2B5EF4-FFF2-40B4-BE49-F238E27FC236}">
                <a16:creationId xmlns:a16="http://schemas.microsoft.com/office/drawing/2014/main" id="{1C562725-0919-41AD-B6C0-ECC3EB1E81C4}"/>
              </a:ext>
            </a:extLst>
          </p:cNvPr>
          <p:cNvSpPr txBox="1">
            <a:spLocks/>
          </p:cNvSpPr>
          <p:nvPr/>
        </p:nvSpPr>
        <p:spPr>
          <a:xfrm>
            <a:off x="12036425" y="6518275"/>
            <a:ext cx="155575" cy="165100"/>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0C691DA3-4ABE-49F3-91E6-D9975CC9DD5F}" type="slidenum">
              <a:rPr lang="en-US" smtClean="0"/>
              <a:pPr/>
              <a:t>33</a:t>
            </a:fld>
            <a:endParaRPr lang="en-US" dirty="0"/>
          </a:p>
        </p:txBody>
      </p:sp>
      <p:sp>
        <p:nvSpPr>
          <p:cNvPr id="8" name="Content Placeholder 2">
            <a:extLst>
              <a:ext uri="{FF2B5EF4-FFF2-40B4-BE49-F238E27FC236}">
                <a16:creationId xmlns:a16="http://schemas.microsoft.com/office/drawing/2014/main" id="{C688BAFD-31D8-48CC-9EE5-87195EB5EE82}"/>
              </a:ext>
            </a:extLst>
          </p:cNvPr>
          <p:cNvSpPr txBox="1">
            <a:spLocks/>
          </p:cNvSpPr>
          <p:nvPr/>
        </p:nvSpPr>
        <p:spPr>
          <a:xfrm>
            <a:off x="2872463" y="1857547"/>
            <a:ext cx="7777719" cy="4814007"/>
          </a:xfrm>
          <a:prstGeom prst="rect">
            <a:avLst/>
          </a:prstGeom>
        </p:spPr>
        <p:txBody>
          <a:bodyPr>
            <a:norm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800"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800"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indent="-228594">
              <a:spcAft>
                <a:spcPts val="800"/>
              </a:spcAft>
              <a:buClr>
                <a:schemeClr val="accent1"/>
              </a:buClr>
              <a:buFont typeface="Arial" panose="020B0604020202020204" pitchFamily="34" charset="0"/>
              <a:buChar char="•"/>
            </a:pPr>
            <a:r>
              <a:rPr lang="en-US" sz="1400" dirty="0"/>
              <a:t>Employer funded with no employee contribution</a:t>
            </a:r>
          </a:p>
          <a:p>
            <a:pPr marL="228594" indent="-228594">
              <a:spcAft>
                <a:spcPts val="800"/>
              </a:spcAft>
              <a:buClr>
                <a:schemeClr val="accent1"/>
              </a:buClr>
              <a:buFont typeface="Arial" panose="020B0604020202020204" pitchFamily="34" charset="0"/>
              <a:buChar char="•"/>
            </a:pPr>
            <a:r>
              <a:rPr lang="en-US" sz="1400" dirty="0"/>
              <a:t>Reimbursements can be for medical care expenses, include the premiums for individual coverage, up to a dollar amount set by the employer, but not for short-term, limited duration health insurance or other “excepted” benefits</a:t>
            </a:r>
          </a:p>
          <a:p>
            <a:pPr marL="228594" indent="-228594">
              <a:spcAft>
                <a:spcPts val="800"/>
              </a:spcAft>
              <a:buClr>
                <a:schemeClr val="accent1"/>
              </a:buClr>
              <a:buFont typeface="Arial" panose="020B0604020202020204" pitchFamily="34" charset="0"/>
              <a:buChar char="•"/>
            </a:pPr>
            <a:r>
              <a:rPr lang="en-US" sz="1400" dirty="0"/>
              <a:t>Same terms/conditions to all members of class offered HRA</a:t>
            </a:r>
          </a:p>
          <a:p>
            <a:pPr marL="228594" indent="-228594">
              <a:spcAft>
                <a:spcPts val="800"/>
              </a:spcAft>
              <a:buClr>
                <a:schemeClr val="accent1"/>
              </a:buClr>
              <a:buFont typeface="Arial" panose="020B0604020202020204" pitchFamily="34" charset="0"/>
              <a:buChar char="•"/>
            </a:pPr>
            <a:r>
              <a:rPr lang="en-US" sz="1400" dirty="0"/>
              <a:t>Established permissible classes</a:t>
            </a:r>
          </a:p>
          <a:p>
            <a:pPr marL="228594" indent="-228594">
              <a:spcAft>
                <a:spcPts val="800"/>
              </a:spcAft>
              <a:buClr>
                <a:schemeClr val="accent1"/>
              </a:buClr>
              <a:buFont typeface="Arial" panose="020B0604020202020204" pitchFamily="34" charset="0"/>
              <a:buChar char="•"/>
            </a:pPr>
            <a:r>
              <a:rPr lang="en-US" sz="1400" dirty="0"/>
              <a:t>Individual must be enrolled in individual insurance coverage </a:t>
            </a:r>
          </a:p>
          <a:p>
            <a:pPr marL="228594" indent="-228594">
              <a:spcAft>
                <a:spcPts val="800"/>
              </a:spcAft>
              <a:buClr>
                <a:schemeClr val="accent1"/>
              </a:buClr>
              <a:buFont typeface="Arial" panose="020B0604020202020204" pitchFamily="34" charset="0"/>
              <a:buChar char="•"/>
            </a:pPr>
            <a:r>
              <a:rPr lang="en-US" sz="1400" dirty="0"/>
              <a:t>Employer cannot offer eligible class other group health plan coverage</a:t>
            </a:r>
          </a:p>
          <a:p>
            <a:pPr marL="228594" indent="-228594">
              <a:spcAft>
                <a:spcPts val="800"/>
              </a:spcAft>
              <a:buClr>
                <a:schemeClr val="accent1"/>
              </a:buClr>
              <a:buFont typeface="Arial" panose="020B0604020202020204" pitchFamily="34" charset="0"/>
              <a:buChar char="•"/>
            </a:pPr>
            <a:r>
              <a:rPr lang="en-US" sz="1400" dirty="0"/>
              <a:t>Individual must be able to “opt out” of future reimbursement at least annually</a:t>
            </a:r>
          </a:p>
          <a:p>
            <a:pPr marL="228594" indent="-228594">
              <a:spcAft>
                <a:spcPts val="800"/>
              </a:spcAft>
              <a:buClr>
                <a:schemeClr val="accent1"/>
              </a:buClr>
              <a:buFont typeface="Arial" panose="020B0604020202020204" pitchFamily="34" charset="0"/>
              <a:buChar char="•"/>
            </a:pPr>
            <a:r>
              <a:rPr lang="en-US" sz="1400" dirty="0"/>
              <a:t>Upon termination, the individual must have the option to forfeit amounts or “opt out” of and waive future reimbursements</a:t>
            </a:r>
          </a:p>
          <a:p>
            <a:pPr marL="228594" indent="-228594">
              <a:spcAft>
                <a:spcPts val="800"/>
              </a:spcAft>
              <a:buClr>
                <a:schemeClr val="accent1"/>
              </a:buClr>
              <a:buFont typeface="Arial" panose="020B0604020202020204" pitchFamily="34" charset="0"/>
              <a:buChar char="•"/>
            </a:pPr>
            <a:r>
              <a:rPr lang="en-US" sz="1400" dirty="0"/>
              <a:t>Employer must ensure individual remains covered under individual insurance  coverage when receiving reimbursements</a:t>
            </a:r>
          </a:p>
          <a:p>
            <a:pPr marL="228594" indent="-228594">
              <a:spcAft>
                <a:spcPts val="800"/>
              </a:spcAft>
              <a:buClr>
                <a:schemeClr val="accent1"/>
              </a:buClr>
              <a:buFont typeface="Arial" panose="020B0604020202020204" pitchFamily="34" charset="0"/>
              <a:buChar char="•"/>
            </a:pPr>
            <a:r>
              <a:rPr lang="en-US" sz="1400" dirty="0"/>
              <a:t>Notice must be provided 90 days prior to the start of the plan year explaining consequences of electing coverage</a:t>
            </a:r>
          </a:p>
          <a:p>
            <a:pPr marL="228594" indent="-228594">
              <a:spcAft>
                <a:spcPts val="800"/>
              </a:spcAft>
              <a:buClr>
                <a:schemeClr val="accent1"/>
              </a:buClr>
              <a:buFont typeface="Arial" panose="020B0604020202020204" pitchFamily="34" charset="0"/>
              <a:buChar char="•"/>
            </a:pPr>
            <a:r>
              <a:rPr lang="en-US" sz="1400" dirty="0"/>
              <a:t>An employer may also permit a cafeteria plan election to pay for the remainder of the individual coverage on a pre-tax basis</a:t>
            </a:r>
          </a:p>
        </p:txBody>
      </p:sp>
      <p:grpSp>
        <p:nvGrpSpPr>
          <p:cNvPr id="10" name="Group 9">
            <a:extLst>
              <a:ext uri="{FF2B5EF4-FFF2-40B4-BE49-F238E27FC236}">
                <a16:creationId xmlns:a16="http://schemas.microsoft.com/office/drawing/2014/main" id="{6F6E0985-2B64-4000-AA81-9902F77F8A75}"/>
              </a:ext>
            </a:extLst>
          </p:cNvPr>
          <p:cNvGrpSpPr>
            <a:grpSpLocks noChangeAspect="1"/>
          </p:cNvGrpSpPr>
          <p:nvPr/>
        </p:nvGrpSpPr>
        <p:grpSpPr>
          <a:xfrm>
            <a:off x="720960" y="2932205"/>
            <a:ext cx="1462051" cy="1454827"/>
            <a:chOff x="8686800" y="3087688"/>
            <a:chExt cx="642938" cy="639762"/>
          </a:xfrm>
        </p:grpSpPr>
        <p:sp>
          <p:nvSpPr>
            <p:cNvPr id="11" name="Freeform 170">
              <a:extLst>
                <a:ext uri="{FF2B5EF4-FFF2-40B4-BE49-F238E27FC236}">
                  <a16:creationId xmlns:a16="http://schemas.microsoft.com/office/drawing/2014/main" id="{79ED883E-2BF2-430F-BA69-591EC9EFE6F7}"/>
                </a:ext>
              </a:extLst>
            </p:cNvPr>
            <p:cNvSpPr>
              <a:spLocks noChangeArrowheads="1"/>
            </p:cNvSpPr>
            <p:nvPr/>
          </p:nvSpPr>
          <p:spPr bwMode="auto">
            <a:xfrm>
              <a:off x="8877300" y="3400425"/>
              <a:ext cx="190500" cy="95250"/>
            </a:xfrm>
            <a:custGeom>
              <a:avLst/>
              <a:gdLst>
                <a:gd name="T0" fmla="*/ 529 w 530"/>
                <a:gd name="T1" fmla="*/ 264 h 265"/>
                <a:gd name="T2" fmla="*/ 529 w 530"/>
                <a:gd name="T3" fmla="*/ 264 h 265"/>
                <a:gd name="T4" fmla="*/ 389 w 530"/>
                <a:gd name="T5" fmla="*/ 264 h 265"/>
                <a:gd name="T6" fmla="*/ 265 w 530"/>
                <a:gd name="T7" fmla="*/ 144 h 265"/>
                <a:gd name="T8" fmla="*/ 145 w 530"/>
                <a:gd name="T9" fmla="*/ 264 h 265"/>
                <a:gd name="T10" fmla="*/ 0 w 530"/>
                <a:gd name="T11" fmla="*/ 264 h 265"/>
                <a:gd name="T12" fmla="*/ 265 w 530"/>
                <a:gd name="T13" fmla="*/ 0 h 265"/>
                <a:gd name="T14" fmla="*/ 529 w 530"/>
                <a:gd name="T15" fmla="*/ 264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 h="265">
                  <a:moveTo>
                    <a:pt x="529" y="264"/>
                  </a:moveTo>
                  <a:lnTo>
                    <a:pt x="529" y="264"/>
                  </a:lnTo>
                  <a:cubicBezTo>
                    <a:pt x="389" y="264"/>
                    <a:pt x="389" y="264"/>
                    <a:pt x="389" y="264"/>
                  </a:cubicBezTo>
                  <a:cubicBezTo>
                    <a:pt x="389" y="199"/>
                    <a:pt x="334" y="144"/>
                    <a:pt x="265" y="144"/>
                  </a:cubicBezTo>
                  <a:cubicBezTo>
                    <a:pt x="200" y="144"/>
                    <a:pt x="145" y="199"/>
                    <a:pt x="145" y="264"/>
                  </a:cubicBezTo>
                  <a:cubicBezTo>
                    <a:pt x="0" y="264"/>
                    <a:pt x="0" y="264"/>
                    <a:pt x="0" y="264"/>
                  </a:cubicBezTo>
                  <a:cubicBezTo>
                    <a:pt x="0" y="120"/>
                    <a:pt x="121" y="0"/>
                    <a:pt x="265" y="0"/>
                  </a:cubicBezTo>
                  <a:cubicBezTo>
                    <a:pt x="413" y="0"/>
                    <a:pt x="529" y="120"/>
                    <a:pt x="529" y="264"/>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5" name="Freeform 171">
              <a:extLst>
                <a:ext uri="{FF2B5EF4-FFF2-40B4-BE49-F238E27FC236}">
                  <a16:creationId xmlns:a16="http://schemas.microsoft.com/office/drawing/2014/main" id="{1005466F-313B-404D-A29B-9A68E07D3B1F}"/>
                </a:ext>
              </a:extLst>
            </p:cNvPr>
            <p:cNvSpPr>
              <a:spLocks noChangeArrowheads="1"/>
            </p:cNvSpPr>
            <p:nvPr/>
          </p:nvSpPr>
          <p:spPr bwMode="auto">
            <a:xfrm>
              <a:off x="8901113" y="3214688"/>
              <a:ext cx="142875" cy="144462"/>
            </a:xfrm>
            <a:custGeom>
              <a:avLst/>
              <a:gdLst>
                <a:gd name="T0" fmla="*/ 199 w 399"/>
                <a:gd name="T1" fmla="*/ 144 h 400"/>
                <a:gd name="T2" fmla="*/ 199 w 399"/>
                <a:gd name="T3" fmla="*/ 144 h 400"/>
                <a:gd name="T4" fmla="*/ 144 w 399"/>
                <a:gd name="T5" fmla="*/ 199 h 400"/>
                <a:gd name="T6" fmla="*/ 199 w 399"/>
                <a:gd name="T7" fmla="*/ 257 h 400"/>
                <a:gd name="T8" fmla="*/ 257 w 399"/>
                <a:gd name="T9" fmla="*/ 199 h 400"/>
                <a:gd name="T10" fmla="*/ 199 w 399"/>
                <a:gd name="T11" fmla="*/ 144 h 400"/>
                <a:gd name="T12" fmla="*/ 199 w 399"/>
                <a:gd name="T13" fmla="*/ 399 h 400"/>
                <a:gd name="T14" fmla="*/ 199 w 399"/>
                <a:gd name="T15" fmla="*/ 399 h 400"/>
                <a:gd name="T16" fmla="*/ 0 w 399"/>
                <a:gd name="T17" fmla="*/ 199 h 400"/>
                <a:gd name="T18" fmla="*/ 199 w 399"/>
                <a:gd name="T19" fmla="*/ 0 h 400"/>
                <a:gd name="T20" fmla="*/ 398 w 399"/>
                <a:gd name="T21" fmla="*/ 199 h 400"/>
                <a:gd name="T22" fmla="*/ 199 w 399"/>
                <a:gd name="T23" fmla="*/ 399 h 400"/>
                <a:gd name="T24" fmla="*/ 199 w 399"/>
                <a:gd name="T25" fmla="*/ 14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00">
                  <a:moveTo>
                    <a:pt x="199" y="144"/>
                  </a:moveTo>
                  <a:lnTo>
                    <a:pt x="199" y="144"/>
                  </a:lnTo>
                  <a:cubicBezTo>
                    <a:pt x="168" y="144"/>
                    <a:pt x="144" y="169"/>
                    <a:pt x="144" y="199"/>
                  </a:cubicBezTo>
                  <a:cubicBezTo>
                    <a:pt x="144" y="230"/>
                    <a:pt x="168" y="257"/>
                    <a:pt x="199" y="257"/>
                  </a:cubicBezTo>
                  <a:cubicBezTo>
                    <a:pt x="230" y="257"/>
                    <a:pt x="257" y="230"/>
                    <a:pt x="257" y="199"/>
                  </a:cubicBezTo>
                  <a:cubicBezTo>
                    <a:pt x="257" y="169"/>
                    <a:pt x="230" y="144"/>
                    <a:pt x="199" y="144"/>
                  </a:cubicBezTo>
                  <a:lnTo>
                    <a:pt x="199" y="399"/>
                  </a:lnTo>
                  <a:lnTo>
                    <a:pt x="199" y="399"/>
                  </a:lnTo>
                  <a:cubicBezTo>
                    <a:pt x="89" y="399"/>
                    <a:pt x="0" y="309"/>
                    <a:pt x="0" y="199"/>
                  </a:cubicBezTo>
                  <a:cubicBezTo>
                    <a:pt x="0" y="90"/>
                    <a:pt x="89" y="0"/>
                    <a:pt x="199" y="0"/>
                  </a:cubicBezTo>
                  <a:cubicBezTo>
                    <a:pt x="309" y="0"/>
                    <a:pt x="398" y="90"/>
                    <a:pt x="398" y="199"/>
                  </a:cubicBezTo>
                  <a:cubicBezTo>
                    <a:pt x="398" y="309"/>
                    <a:pt x="309" y="399"/>
                    <a:pt x="199" y="399"/>
                  </a:cubicBezTo>
                  <a:lnTo>
                    <a:pt x="199" y="144"/>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6" name="Freeform 172">
              <a:extLst>
                <a:ext uri="{FF2B5EF4-FFF2-40B4-BE49-F238E27FC236}">
                  <a16:creationId xmlns:a16="http://schemas.microsoft.com/office/drawing/2014/main" id="{6D5FB4FB-5F9D-4D19-9504-EAE5D85B7E58}"/>
                </a:ext>
              </a:extLst>
            </p:cNvPr>
            <p:cNvSpPr>
              <a:spLocks noChangeArrowheads="1"/>
            </p:cNvSpPr>
            <p:nvPr/>
          </p:nvSpPr>
          <p:spPr bwMode="auto">
            <a:xfrm>
              <a:off x="9186863" y="3586163"/>
              <a:ext cx="142875" cy="141287"/>
            </a:xfrm>
            <a:custGeom>
              <a:avLst/>
              <a:gdLst>
                <a:gd name="T0" fmla="*/ 292 w 397"/>
                <a:gd name="T1" fmla="*/ 391 h 392"/>
                <a:gd name="T2" fmla="*/ 0 w 397"/>
                <a:gd name="T3" fmla="*/ 99 h 392"/>
                <a:gd name="T4" fmla="*/ 101 w 397"/>
                <a:gd name="T5" fmla="*/ 0 h 392"/>
                <a:gd name="T6" fmla="*/ 396 w 397"/>
                <a:gd name="T7" fmla="*/ 292 h 392"/>
                <a:gd name="T8" fmla="*/ 292 w 397"/>
                <a:gd name="T9" fmla="*/ 391 h 392"/>
              </a:gdLst>
              <a:ahLst/>
              <a:cxnLst>
                <a:cxn ang="0">
                  <a:pos x="T0" y="T1"/>
                </a:cxn>
                <a:cxn ang="0">
                  <a:pos x="T2" y="T3"/>
                </a:cxn>
                <a:cxn ang="0">
                  <a:pos x="T4" y="T5"/>
                </a:cxn>
                <a:cxn ang="0">
                  <a:pos x="T6" y="T7"/>
                </a:cxn>
                <a:cxn ang="0">
                  <a:pos x="T8" y="T9"/>
                </a:cxn>
              </a:cxnLst>
              <a:rect l="0" t="0" r="r" b="b"/>
              <a:pathLst>
                <a:path w="397" h="392">
                  <a:moveTo>
                    <a:pt x="292" y="391"/>
                  </a:moveTo>
                  <a:lnTo>
                    <a:pt x="0" y="99"/>
                  </a:lnTo>
                  <a:lnTo>
                    <a:pt x="101" y="0"/>
                  </a:lnTo>
                  <a:lnTo>
                    <a:pt x="396" y="292"/>
                  </a:lnTo>
                  <a:lnTo>
                    <a:pt x="292" y="391"/>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7" name="Freeform 173">
              <a:extLst>
                <a:ext uri="{FF2B5EF4-FFF2-40B4-BE49-F238E27FC236}">
                  <a16:creationId xmlns:a16="http://schemas.microsoft.com/office/drawing/2014/main" id="{A62DE5F6-4E82-4664-BD45-1F107017330F}"/>
                </a:ext>
              </a:extLst>
            </p:cNvPr>
            <p:cNvSpPr>
              <a:spLocks noChangeArrowheads="1"/>
            </p:cNvSpPr>
            <p:nvPr/>
          </p:nvSpPr>
          <p:spPr bwMode="auto">
            <a:xfrm>
              <a:off x="8813800" y="3214688"/>
              <a:ext cx="449263" cy="422275"/>
            </a:xfrm>
            <a:custGeom>
              <a:avLst/>
              <a:gdLst>
                <a:gd name="T0" fmla="*/ 448 w 1247"/>
                <a:gd name="T1" fmla="*/ 1172 h 1173"/>
                <a:gd name="T2" fmla="*/ 448 w 1247"/>
                <a:gd name="T3" fmla="*/ 1172 h 1173"/>
                <a:gd name="T4" fmla="*/ 0 w 1247"/>
                <a:gd name="T5" fmla="*/ 1017 h 1173"/>
                <a:gd name="T6" fmla="*/ 90 w 1247"/>
                <a:gd name="T7" fmla="*/ 907 h 1173"/>
                <a:gd name="T8" fmla="*/ 861 w 1247"/>
                <a:gd name="T9" fmla="*/ 859 h 1173"/>
                <a:gd name="T10" fmla="*/ 908 w 1247"/>
                <a:gd name="T11" fmla="*/ 90 h 1173"/>
                <a:gd name="T12" fmla="*/ 1022 w 1247"/>
                <a:gd name="T13" fmla="*/ 0 h 1173"/>
                <a:gd name="T14" fmla="*/ 960 w 1247"/>
                <a:gd name="T15" fmla="*/ 959 h 1173"/>
                <a:gd name="T16" fmla="*/ 448 w 1247"/>
                <a:gd name="T17" fmla="*/ 1172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7" h="1173">
                  <a:moveTo>
                    <a:pt x="448" y="1172"/>
                  </a:moveTo>
                  <a:lnTo>
                    <a:pt x="448" y="1172"/>
                  </a:lnTo>
                  <a:cubicBezTo>
                    <a:pt x="290" y="1172"/>
                    <a:pt x="134" y="1120"/>
                    <a:pt x="0" y="1017"/>
                  </a:cubicBezTo>
                  <a:cubicBezTo>
                    <a:pt x="90" y="907"/>
                    <a:pt x="90" y="907"/>
                    <a:pt x="90" y="907"/>
                  </a:cubicBezTo>
                  <a:cubicBezTo>
                    <a:pt x="321" y="1087"/>
                    <a:pt x="654" y="1065"/>
                    <a:pt x="861" y="859"/>
                  </a:cubicBezTo>
                  <a:cubicBezTo>
                    <a:pt x="1067" y="650"/>
                    <a:pt x="1087" y="320"/>
                    <a:pt x="908" y="90"/>
                  </a:cubicBezTo>
                  <a:cubicBezTo>
                    <a:pt x="1022" y="0"/>
                    <a:pt x="1022" y="0"/>
                    <a:pt x="1022" y="0"/>
                  </a:cubicBezTo>
                  <a:cubicBezTo>
                    <a:pt x="1246" y="289"/>
                    <a:pt x="1217" y="701"/>
                    <a:pt x="960" y="959"/>
                  </a:cubicBezTo>
                  <a:cubicBezTo>
                    <a:pt x="819" y="1100"/>
                    <a:pt x="633" y="1172"/>
                    <a:pt x="448" y="1172"/>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8" name="Freeform 174">
              <a:extLst>
                <a:ext uri="{FF2B5EF4-FFF2-40B4-BE49-F238E27FC236}">
                  <a16:creationId xmlns:a16="http://schemas.microsoft.com/office/drawing/2014/main" id="{447B9580-9E99-41F7-83E9-C36A90D1A9EE}"/>
                </a:ext>
              </a:extLst>
            </p:cNvPr>
            <p:cNvSpPr>
              <a:spLocks noChangeArrowheads="1"/>
            </p:cNvSpPr>
            <p:nvPr/>
          </p:nvSpPr>
          <p:spPr bwMode="auto">
            <a:xfrm>
              <a:off x="8686800" y="3087688"/>
              <a:ext cx="447675" cy="447675"/>
            </a:xfrm>
            <a:custGeom>
              <a:avLst/>
              <a:gdLst>
                <a:gd name="T0" fmla="*/ 223 w 1243"/>
                <a:gd name="T1" fmla="*/ 1241 h 1242"/>
                <a:gd name="T2" fmla="*/ 223 w 1243"/>
                <a:gd name="T3" fmla="*/ 1241 h 1242"/>
                <a:gd name="T4" fmla="*/ 282 w 1243"/>
                <a:gd name="T5" fmla="*/ 282 h 1242"/>
                <a:gd name="T6" fmla="*/ 1242 w 1243"/>
                <a:gd name="T7" fmla="*/ 223 h 1242"/>
                <a:gd name="T8" fmla="*/ 1156 w 1243"/>
                <a:gd name="T9" fmla="*/ 337 h 1242"/>
                <a:gd name="T10" fmla="*/ 385 w 1243"/>
                <a:gd name="T11" fmla="*/ 386 h 1242"/>
                <a:gd name="T12" fmla="*/ 337 w 1243"/>
                <a:gd name="T13" fmla="*/ 1155 h 1242"/>
                <a:gd name="T14" fmla="*/ 223 w 1243"/>
                <a:gd name="T15" fmla="*/ 1241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3" h="1242">
                  <a:moveTo>
                    <a:pt x="223" y="1241"/>
                  </a:moveTo>
                  <a:lnTo>
                    <a:pt x="223" y="1241"/>
                  </a:lnTo>
                  <a:cubicBezTo>
                    <a:pt x="0" y="953"/>
                    <a:pt x="25" y="540"/>
                    <a:pt x="282" y="282"/>
                  </a:cubicBezTo>
                  <a:cubicBezTo>
                    <a:pt x="543" y="24"/>
                    <a:pt x="952" y="0"/>
                    <a:pt x="1242" y="223"/>
                  </a:cubicBezTo>
                  <a:cubicBezTo>
                    <a:pt x="1156" y="337"/>
                    <a:pt x="1156" y="337"/>
                    <a:pt x="1156" y="337"/>
                  </a:cubicBezTo>
                  <a:cubicBezTo>
                    <a:pt x="925" y="155"/>
                    <a:pt x="592" y="175"/>
                    <a:pt x="385" y="386"/>
                  </a:cubicBezTo>
                  <a:cubicBezTo>
                    <a:pt x="175" y="592"/>
                    <a:pt x="155" y="922"/>
                    <a:pt x="337" y="1155"/>
                  </a:cubicBezTo>
                  <a:lnTo>
                    <a:pt x="223" y="1241"/>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grpSp>
    </p:spTree>
    <p:extLst>
      <p:ext uri="{BB962C8B-B14F-4D97-AF65-F5344CB8AC3E}">
        <p14:creationId xmlns:p14="http://schemas.microsoft.com/office/powerpoint/2010/main" val="1864337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DBFF6B-3234-4D3B-93D4-288415EC7D9F}"/>
              </a:ext>
            </a:extLst>
          </p:cNvPr>
          <p:cNvSpPr>
            <a:spLocks noGrp="1"/>
          </p:cNvSpPr>
          <p:nvPr>
            <p:ph idx="1"/>
          </p:nvPr>
        </p:nvSpPr>
        <p:spPr/>
        <p:txBody>
          <a:bodyPr>
            <a:normAutofit/>
          </a:bodyPr>
          <a:lstStyle/>
          <a:p>
            <a:pPr marL="0" indent="0">
              <a:buNone/>
            </a:pPr>
            <a:r>
              <a:rPr lang="en-US" b="1" dirty="0"/>
              <a:t>EEOC – Non-Discrimination Under ADEA</a:t>
            </a:r>
          </a:p>
          <a:p>
            <a:r>
              <a:rPr lang="en-US" b="1" dirty="0"/>
              <a:t>Background</a:t>
            </a:r>
            <a:r>
              <a:rPr lang="en-US" dirty="0"/>
              <a:t>:  Employer offers ICHRA with a defined contribution model.  Industry group raised concerned regarding discrimination when older participants would be subject to potentially higher premiums on the individual market</a:t>
            </a:r>
          </a:p>
          <a:p>
            <a:r>
              <a:rPr lang="en-US" b="1" dirty="0"/>
              <a:t>Holding</a:t>
            </a:r>
            <a:r>
              <a:rPr lang="en-US" dirty="0"/>
              <a:t>:  The ICHRA established using a defined contribution structure itself is not discriminating again older employees but rather the individual market is determining price based upon various factors.</a:t>
            </a:r>
          </a:p>
        </p:txBody>
      </p:sp>
      <p:sp>
        <p:nvSpPr>
          <p:cNvPr id="3" name="Title 2">
            <a:extLst>
              <a:ext uri="{FF2B5EF4-FFF2-40B4-BE49-F238E27FC236}">
                <a16:creationId xmlns:a16="http://schemas.microsoft.com/office/drawing/2014/main" id="{BBC343BA-1B79-4CC8-9E52-154A32DB9019}"/>
              </a:ext>
            </a:extLst>
          </p:cNvPr>
          <p:cNvSpPr>
            <a:spLocks noGrp="1"/>
          </p:cNvSpPr>
          <p:nvPr>
            <p:ph type="title"/>
          </p:nvPr>
        </p:nvSpPr>
        <p:spPr/>
        <p:txBody>
          <a:bodyPr/>
          <a:lstStyle/>
          <a:p>
            <a:r>
              <a:rPr lang="en-US" dirty="0"/>
              <a:t>Guidance on New ICHRAs</a:t>
            </a:r>
          </a:p>
        </p:txBody>
      </p:sp>
    </p:spTree>
    <p:extLst>
      <p:ext uri="{BB962C8B-B14F-4D97-AF65-F5344CB8AC3E}">
        <p14:creationId xmlns:p14="http://schemas.microsoft.com/office/powerpoint/2010/main" val="507104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A9DEE-8909-7E4B-9CDA-9A29F7969D01}"/>
              </a:ext>
            </a:extLst>
          </p:cNvPr>
          <p:cNvSpPr>
            <a:spLocks noGrp="1"/>
          </p:cNvSpPr>
          <p:nvPr>
            <p:ph type="title"/>
          </p:nvPr>
        </p:nvSpPr>
        <p:spPr/>
        <p:txBody>
          <a:bodyPr/>
          <a:lstStyle/>
          <a:p>
            <a:r>
              <a:rPr lang="en-US" dirty="0"/>
              <a:t>Agency Enforcement Activity</a:t>
            </a:r>
          </a:p>
        </p:txBody>
      </p:sp>
      <p:sp>
        <p:nvSpPr>
          <p:cNvPr id="2" name="Text Placeholder 1">
            <a:extLst>
              <a:ext uri="{FF2B5EF4-FFF2-40B4-BE49-F238E27FC236}">
                <a16:creationId xmlns:a16="http://schemas.microsoft.com/office/drawing/2014/main" id="{DFA097FC-D07C-0340-BDE5-71DD66222237}"/>
              </a:ext>
            </a:extLst>
          </p:cNvPr>
          <p:cNvSpPr>
            <a:spLocks noGrp="1"/>
          </p:cNvSpPr>
          <p:nvPr>
            <p:ph type="body" sz="quarter" idx="10"/>
          </p:nvPr>
        </p:nvSpPr>
        <p:spPr/>
        <p:txBody>
          <a:bodyPr/>
          <a:lstStyle/>
          <a:p>
            <a:r>
              <a:rPr lang="en-US" dirty="0"/>
              <a:t>Overview of Each Key Agency</a:t>
            </a:r>
          </a:p>
          <a:p>
            <a:r>
              <a:rPr lang="en-US" dirty="0"/>
              <a:t>Priorities/Enforcement</a:t>
            </a:r>
          </a:p>
        </p:txBody>
      </p:sp>
    </p:spTree>
    <p:extLst>
      <p:ext uri="{BB962C8B-B14F-4D97-AF65-F5344CB8AC3E}">
        <p14:creationId xmlns:p14="http://schemas.microsoft.com/office/powerpoint/2010/main" val="103249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6A9C626-508B-46E3-9BDB-0134DFAC4FCA}"/>
              </a:ext>
            </a:extLst>
          </p:cNvPr>
          <p:cNvSpPr txBox="1">
            <a:spLocks/>
          </p:cNvSpPr>
          <p:nvPr/>
        </p:nvSpPr>
        <p:spPr>
          <a:xfrm>
            <a:off x="855519" y="912090"/>
            <a:ext cx="5776190" cy="725055"/>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US" sz="3600" dirty="0">
                <a:solidFill>
                  <a:schemeClr val="accent1"/>
                </a:solidFill>
                <a:latin typeface="Taub Sans" pitchFamily="2" charset="0"/>
                <a:ea typeface="Taub Sans" pitchFamily="2" charset="0"/>
              </a:rPr>
              <a:t>Department of Labor (DOL)</a:t>
            </a:r>
          </a:p>
        </p:txBody>
      </p:sp>
      <p:sp>
        <p:nvSpPr>
          <p:cNvPr id="6" name="TextBox 5">
            <a:extLst>
              <a:ext uri="{FF2B5EF4-FFF2-40B4-BE49-F238E27FC236}">
                <a16:creationId xmlns:a16="http://schemas.microsoft.com/office/drawing/2014/main" id="{B067B3AA-DE8C-4E81-8604-F9080EBCEC1D}"/>
              </a:ext>
            </a:extLst>
          </p:cNvPr>
          <p:cNvSpPr txBox="1"/>
          <p:nvPr/>
        </p:nvSpPr>
        <p:spPr>
          <a:xfrm>
            <a:off x="855519" y="2142837"/>
            <a:ext cx="6893791" cy="2677656"/>
          </a:xfrm>
          <a:prstGeom prst="rect">
            <a:avLst/>
          </a:prstGeom>
          <a:noFill/>
        </p:spPr>
        <p:txBody>
          <a:bodyPr wrap="square" rtlCol="0">
            <a:spAutoFit/>
          </a:bodyPr>
          <a:lstStyle/>
          <a:p>
            <a:r>
              <a:rPr lang="en-US" sz="2800" dirty="0">
                <a:latin typeface="Taub Sans" pitchFamily="2" charset="0"/>
                <a:ea typeface="Taub Sans" pitchFamily="2" charset="0"/>
              </a:rPr>
              <a:t>The DOL Focuses on:</a:t>
            </a:r>
          </a:p>
          <a:p>
            <a:pPr marL="285750" indent="-285750">
              <a:buFont typeface="Arial" panose="020B0604020202020204" pitchFamily="34" charset="0"/>
              <a:buChar char="•"/>
            </a:pPr>
            <a:r>
              <a:rPr lang="en-US" sz="2800" dirty="0">
                <a:latin typeface="Taub Sans" pitchFamily="2" charset="0"/>
                <a:ea typeface="Taub Sans" pitchFamily="2" charset="0"/>
              </a:rPr>
              <a:t>Fiduciary Duties</a:t>
            </a:r>
          </a:p>
          <a:p>
            <a:pPr marL="285750" indent="-285750">
              <a:buFont typeface="Arial" panose="020B0604020202020204" pitchFamily="34" charset="0"/>
              <a:buChar char="•"/>
            </a:pPr>
            <a:r>
              <a:rPr lang="en-US" sz="2800" dirty="0">
                <a:latin typeface="Taub Sans" pitchFamily="2" charset="0"/>
                <a:ea typeface="Taub Sans" pitchFamily="2" charset="0"/>
              </a:rPr>
              <a:t>Plan Documentation</a:t>
            </a:r>
          </a:p>
          <a:p>
            <a:pPr marL="285750" indent="-285750">
              <a:buFont typeface="Arial" panose="020B0604020202020204" pitchFamily="34" charset="0"/>
              <a:buChar char="•"/>
            </a:pPr>
            <a:r>
              <a:rPr lang="en-US" sz="2800" dirty="0">
                <a:latin typeface="Taub Sans" pitchFamily="2" charset="0"/>
                <a:ea typeface="Taub Sans" pitchFamily="2" charset="0"/>
              </a:rPr>
              <a:t>Plan Administration</a:t>
            </a:r>
          </a:p>
          <a:p>
            <a:pPr marL="285750" indent="-285750">
              <a:buFont typeface="Arial" panose="020B0604020202020204" pitchFamily="34" charset="0"/>
              <a:buChar char="•"/>
            </a:pPr>
            <a:r>
              <a:rPr lang="en-US" sz="2800" dirty="0">
                <a:latin typeface="Taub Sans" pitchFamily="2" charset="0"/>
                <a:ea typeface="Taub Sans" pitchFamily="2" charset="0"/>
              </a:rPr>
              <a:t>COBRA</a:t>
            </a:r>
          </a:p>
          <a:p>
            <a:pPr marL="285750" indent="-285750">
              <a:buFont typeface="Arial" panose="020B0604020202020204" pitchFamily="34" charset="0"/>
              <a:buChar char="•"/>
            </a:pPr>
            <a:r>
              <a:rPr lang="en-US" sz="2800" dirty="0">
                <a:latin typeface="Taub Sans" pitchFamily="2" charset="0"/>
                <a:ea typeface="Taub Sans" pitchFamily="2" charset="0"/>
              </a:rPr>
              <a:t>HIPAA Rules Related to Plan Administration</a:t>
            </a:r>
          </a:p>
        </p:txBody>
      </p:sp>
    </p:spTree>
    <p:extLst>
      <p:ext uri="{BB962C8B-B14F-4D97-AF65-F5344CB8AC3E}">
        <p14:creationId xmlns:p14="http://schemas.microsoft.com/office/powerpoint/2010/main" val="2009777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Recent DOL Enforcement</a:t>
            </a: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05" y="2096503"/>
            <a:ext cx="397894" cy="397894"/>
          </a:xfrm>
          <a:prstGeom prst="rect">
            <a:avLst/>
          </a:prstGeom>
        </p:spPr>
      </p:pic>
      <p:sp>
        <p:nvSpPr>
          <p:cNvPr id="9" name="Slide Number Placeholder 3">
            <a:extLst>
              <a:ext uri="{FF2B5EF4-FFF2-40B4-BE49-F238E27FC236}">
                <a16:creationId xmlns:a16="http://schemas.microsoft.com/office/drawing/2014/main" id="{1C562725-0919-41AD-B6C0-ECC3EB1E81C4}"/>
              </a:ext>
            </a:extLst>
          </p:cNvPr>
          <p:cNvSpPr txBox="1">
            <a:spLocks/>
          </p:cNvSpPr>
          <p:nvPr/>
        </p:nvSpPr>
        <p:spPr>
          <a:xfrm>
            <a:off x="12036425" y="6518275"/>
            <a:ext cx="155575" cy="165100"/>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0C691DA3-4ABE-49F3-91E6-D9975CC9DD5F}" type="slidenum">
              <a:rPr lang="en-US" smtClean="0"/>
              <a:pPr/>
              <a:t>37</a:t>
            </a:fld>
            <a:endParaRPr lang="en-US" dirty="0"/>
          </a:p>
        </p:txBody>
      </p:sp>
      <p:sp>
        <p:nvSpPr>
          <p:cNvPr id="10" name="Content Placeholder 2">
            <a:extLst>
              <a:ext uri="{FF2B5EF4-FFF2-40B4-BE49-F238E27FC236}">
                <a16:creationId xmlns:a16="http://schemas.microsoft.com/office/drawing/2014/main" id="{5522FB9D-F1B0-4127-A3CB-CD58DAE199D3}"/>
              </a:ext>
            </a:extLst>
          </p:cNvPr>
          <p:cNvSpPr txBox="1">
            <a:spLocks/>
          </p:cNvSpPr>
          <p:nvPr/>
        </p:nvSpPr>
        <p:spPr>
          <a:xfrm>
            <a:off x="625643" y="1909011"/>
            <a:ext cx="7560827" cy="4433173"/>
          </a:xfrm>
          <a:prstGeom prst="rect">
            <a:avLst/>
          </a:prstGeom>
        </p:spPr>
        <p:txBody>
          <a:bodyPr>
            <a:normAutofit lnSpcReduction="10000"/>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800"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800"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67" b="1" dirty="0">
                <a:solidFill>
                  <a:schemeClr val="accent1"/>
                </a:solidFill>
              </a:rPr>
              <a:t>EBSA FY19 Enforcement Activity Numbers</a:t>
            </a:r>
            <a:r>
              <a:rPr lang="en-US" sz="1867" b="1" baseline="30000" dirty="0">
                <a:solidFill>
                  <a:schemeClr val="accent1"/>
                </a:solidFill>
              </a:rPr>
              <a:t>1</a:t>
            </a:r>
            <a:endParaRPr lang="en-US" sz="1867" b="1" dirty="0">
              <a:solidFill>
                <a:schemeClr val="accent1"/>
              </a:solidFill>
            </a:endParaRPr>
          </a:p>
          <a:p>
            <a:pPr marL="380990" indent="-380990">
              <a:buClr>
                <a:schemeClr val="accent4"/>
              </a:buClr>
              <a:buFont typeface="Arial" panose="020B0604020202020204" pitchFamily="34" charset="0"/>
              <a:buChar char="•"/>
            </a:pPr>
            <a:r>
              <a:rPr lang="en-US" sz="1867" dirty="0"/>
              <a:t>Total recovery of $3.1b in benefits</a:t>
            </a:r>
          </a:p>
          <a:p>
            <a:pPr marL="380990" indent="-380990">
              <a:buClr>
                <a:schemeClr val="accent4"/>
              </a:buClr>
              <a:buFont typeface="Arial" panose="020B0604020202020204" pitchFamily="34" charset="0"/>
              <a:buChar char="•"/>
            </a:pPr>
            <a:r>
              <a:rPr lang="en-US" sz="1867" dirty="0"/>
              <a:t>1,122 civil investigations closed (754 resulting in recovery)</a:t>
            </a:r>
          </a:p>
          <a:p>
            <a:pPr marL="380990" indent="-380990">
              <a:buClr>
                <a:schemeClr val="accent4"/>
              </a:buClr>
              <a:buFont typeface="Arial" panose="020B0604020202020204" pitchFamily="34" charset="0"/>
              <a:buChar char="•"/>
            </a:pPr>
            <a:r>
              <a:rPr lang="en-US" sz="1867" dirty="0"/>
              <a:t>171,863 informal inquires from participants, etc.</a:t>
            </a:r>
          </a:p>
          <a:p>
            <a:pPr marL="380990" indent="-380990">
              <a:buClr>
                <a:schemeClr val="accent4"/>
              </a:buClr>
              <a:buFont typeface="Arial" panose="020B0604020202020204" pitchFamily="34" charset="0"/>
              <a:buChar char="•"/>
            </a:pPr>
            <a:r>
              <a:rPr lang="en-US" sz="1867" dirty="0"/>
              <a:t>$456.3m in benefit recoveries as a result of informal inquiries</a:t>
            </a:r>
          </a:p>
          <a:p>
            <a:r>
              <a:rPr lang="en-US" sz="1867" b="1" dirty="0">
                <a:solidFill>
                  <a:schemeClr val="accent1"/>
                </a:solidFill>
              </a:rPr>
              <a:t>MHPAEA Enforcement Activity Numbers</a:t>
            </a:r>
            <a:r>
              <a:rPr lang="en-US" sz="1867" b="1" baseline="30000" dirty="0">
                <a:solidFill>
                  <a:schemeClr val="accent1"/>
                </a:solidFill>
              </a:rPr>
              <a:t>2</a:t>
            </a:r>
            <a:endParaRPr lang="en-US" sz="1867" b="1" dirty="0">
              <a:solidFill>
                <a:schemeClr val="accent1"/>
              </a:solidFill>
            </a:endParaRPr>
          </a:p>
          <a:p>
            <a:pPr marL="380990" indent="-380990">
              <a:lnSpc>
                <a:spcPct val="110000"/>
              </a:lnSpc>
              <a:buClr>
                <a:schemeClr val="accent4"/>
              </a:buClr>
              <a:buFont typeface="Arial" panose="020B0604020202020204" pitchFamily="34" charset="0"/>
              <a:buChar char="•"/>
            </a:pPr>
            <a:r>
              <a:rPr lang="en-US" sz="1867" dirty="0"/>
              <a:t>180 health investigations closed (3, 938 since FY2011)</a:t>
            </a:r>
          </a:p>
          <a:p>
            <a:pPr marL="380990" indent="-380990">
              <a:lnSpc>
                <a:spcPct val="110000"/>
              </a:lnSpc>
              <a:buClr>
                <a:schemeClr val="accent4"/>
              </a:buClr>
              <a:buFont typeface="Arial" panose="020B0604020202020204" pitchFamily="34" charset="0"/>
              <a:buChar char="•"/>
            </a:pPr>
            <a:r>
              <a:rPr lang="en-US" sz="1867" dirty="0"/>
              <a:t>127 subject to MHPAEA</a:t>
            </a:r>
          </a:p>
          <a:p>
            <a:pPr marL="380990" indent="-380990">
              <a:lnSpc>
                <a:spcPct val="110000"/>
              </a:lnSpc>
              <a:buClr>
                <a:schemeClr val="accent4"/>
              </a:buClr>
              <a:buFont typeface="Arial" panose="020B0604020202020204" pitchFamily="34" charset="0"/>
              <a:buChar char="•"/>
            </a:pPr>
            <a:r>
              <a:rPr lang="en-US" sz="1867" dirty="0"/>
              <a:t>8 citations for violations of the requirements</a:t>
            </a:r>
          </a:p>
          <a:p>
            <a:r>
              <a:rPr lang="en-US" baseline="30000" dirty="0"/>
              <a:t>1</a:t>
            </a:r>
            <a:r>
              <a:rPr lang="en-US" dirty="0"/>
              <a:t>EBSA FY20 Fact Sheet</a:t>
            </a:r>
          </a:p>
          <a:p>
            <a:r>
              <a:rPr lang="en-US" baseline="30000" dirty="0"/>
              <a:t>2</a:t>
            </a:r>
            <a:r>
              <a:rPr lang="en-US" dirty="0"/>
              <a:t> EBSA FY20 MHPAEA Enforcement Fact Sheet</a:t>
            </a:r>
            <a:endParaRPr lang="en-US" baseline="30000" dirty="0"/>
          </a:p>
        </p:txBody>
      </p:sp>
      <p:pic>
        <p:nvPicPr>
          <p:cNvPr id="11" name="Picture 10">
            <a:extLst>
              <a:ext uri="{FF2B5EF4-FFF2-40B4-BE49-F238E27FC236}">
                <a16:creationId xmlns:a16="http://schemas.microsoft.com/office/drawing/2014/main" id="{D8CAEDDC-F663-4D68-A34D-06945CA4057B}"/>
              </a:ext>
            </a:extLst>
          </p:cNvPr>
          <p:cNvPicPr>
            <a:picLocks noChangeAspect="1"/>
          </p:cNvPicPr>
          <p:nvPr/>
        </p:nvPicPr>
        <p:blipFill>
          <a:blip r:embed="rId4"/>
          <a:stretch>
            <a:fillRect/>
          </a:stretch>
        </p:blipFill>
        <p:spPr>
          <a:xfrm>
            <a:off x="8376637" y="2766647"/>
            <a:ext cx="1936743" cy="1778640"/>
          </a:xfrm>
          <a:prstGeom prst="rect">
            <a:avLst/>
          </a:prstGeom>
        </p:spPr>
      </p:pic>
    </p:spTree>
    <p:extLst>
      <p:ext uri="{BB962C8B-B14F-4D97-AF65-F5344CB8AC3E}">
        <p14:creationId xmlns:p14="http://schemas.microsoft.com/office/powerpoint/2010/main" val="382456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DOL Enforcement Focus</a:t>
            </a: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05" y="2096503"/>
            <a:ext cx="397894" cy="397894"/>
          </a:xfrm>
          <a:prstGeom prst="rect">
            <a:avLst/>
          </a:prstGeom>
        </p:spPr>
      </p:pic>
      <p:sp>
        <p:nvSpPr>
          <p:cNvPr id="9" name="Slide Number Placeholder 3">
            <a:extLst>
              <a:ext uri="{FF2B5EF4-FFF2-40B4-BE49-F238E27FC236}">
                <a16:creationId xmlns:a16="http://schemas.microsoft.com/office/drawing/2014/main" id="{1C562725-0919-41AD-B6C0-ECC3EB1E81C4}"/>
              </a:ext>
            </a:extLst>
          </p:cNvPr>
          <p:cNvSpPr txBox="1">
            <a:spLocks/>
          </p:cNvSpPr>
          <p:nvPr/>
        </p:nvSpPr>
        <p:spPr>
          <a:xfrm>
            <a:off x="12036425" y="6518275"/>
            <a:ext cx="155575" cy="165100"/>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0C691DA3-4ABE-49F3-91E6-D9975CC9DD5F}" type="slidenum">
              <a:rPr lang="en-US" smtClean="0"/>
              <a:pPr/>
              <a:t>38</a:t>
            </a:fld>
            <a:endParaRPr lang="en-US" dirty="0"/>
          </a:p>
        </p:txBody>
      </p:sp>
      <p:pic>
        <p:nvPicPr>
          <p:cNvPr id="11" name="Picture 10">
            <a:extLst>
              <a:ext uri="{FF2B5EF4-FFF2-40B4-BE49-F238E27FC236}">
                <a16:creationId xmlns:a16="http://schemas.microsoft.com/office/drawing/2014/main" id="{D8CAEDDC-F663-4D68-A34D-06945CA4057B}"/>
              </a:ext>
            </a:extLst>
          </p:cNvPr>
          <p:cNvPicPr>
            <a:picLocks noChangeAspect="1"/>
          </p:cNvPicPr>
          <p:nvPr/>
        </p:nvPicPr>
        <p:blipFill>
          <a:blip r:embed="rId4"/>
          <a:stretch>
            <a:fillRect/>
          </a:stretch>
        </p:blipFill>
        <p:spPr>
          <a:xfrm>
            <a:off x="8376637" y="2766647"/>
            <a:ext cx="1936743" cy="1778640"/>
          </a:xfrm>
          <a:prstGeom prst="rect">
            <a:avLst/>
          </a:prstGeom>
        </p:spPr>
      </p:pic>
      <p:sp>
        <p:nvSpPr>
          <p:cNvPr id="7" name="Content Placeholder 2">
            <a:extLst>
              <a:ext uri="{FF2B5EF4-FFF2-40B4-BE49-F238E27FC236}">
                <a16:creationId xmlns:a16="http://schemas.microsoft.com/office/drawing/2014/main" id="{504876C4-576B-411E-B37E-7CF75B960DF9}"/>
              </a:ext>
            </a:extLst>
          </p:cNvPr>
          <p:cNvSpPr txBox="1">
            <a:spLocks/>
          </p:cNvSpPr>
          <p:nvPr/>
        </p:nvSpPr>
        <p:spPr>
          <a:xfrm>
            <a:off x="625643" y="1909011"/>
            <a:ext cx="7560827" cy="4433173"/>
          </a:xfrm>
          <a:prstGeom prst="rect">
            <a:avLst/>
          </a:prstGeom>
        </p:spPr>
        <p:txBody>
          <a:bodyPr>
            <a:norm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800"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800"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67" b="1" dirty="0">
                <a:solidFill>
                  <a:schemeClr val="accent1"/>
                </a:solidFill>
              </a:rPr>
              <a:t>Health Related Enforcement Initiatives</a:t>
            </a:r>
          </a:p>
          <a:p>
            <a:pPr marL="380990" indent="-380990">
              <a:buClr>
                <a:schemeClr val="accent4"/>
              </a:buClr>
              <a:buFont typeface="Arial" panose="020B0604020202020204" pitchFamily="34" charset="0"/>
              <a:buChar char="•"/>
            </a:pPr>
            <a:r>
              <a:rPr lang="en-US" sz="1867" dirty="0"/>
              <a:t>Mental Health Parity</a:t>
            </a:r>
          </a:p>
          <a:p>
            <a:pPr marL="380990" indent="-380990">
              <a:buClr>
                <a:schemeClr val="accent4"/>
              </a:buClr>
              <a:buFont typeface="Arial" panose="020B0604020202020204" pitchFamily="34" charset="0"/>
              <a:buChar char="•"/>
            </a:pPr>
            <a:r>
              <a:rPr lang="en-US" sz="1867" dirty="0"/>
              <a:t>Emergency Services</a:t>
            </a:r>
          </a:p>
          <a:p>
            <a:pPr marL="380990" indent="-380990">
              <a:buClr>
                <a:schemeClr val="accent4"/>
              </a:buClr>
              <a:buFont typeface="Arial" panose="020B0604020202020204" pitchFamily="34" charset="0"/>
              <a:buChar char="•"/>
            </a:pPr>
            <a:r>
              <a:rPr lang="en-US" sz="1867" dirty="0"/>
              <a:t>Service Provider Self-Dealing</a:t>
            </a:r>
          </a:p>
          <a:p>
            <a:pPr marL="380990" indent="-380990">
              <a:buClr>
                <a:schemeClr val="accent4"/>
              </a:buClr>
              <a:buFont typeface="Arial" panose="020B0604020202020204" pitchFamily="34" charset="0"/>
              <a:buChar char="•"/>
            </a:pPr>
            <a:r>
              <a:rPr lang="en-US" sz="1867" dirty="0"/>
              <a:t>MEWA Financial Solvency</a:t>
            </a:r>
          </a:p>
          <a:p>
            <a:pPr>
              <a:buClr>
                <a:schemeClr val="accent4"/>
              </a:buClr>
            </a:pPr>
            <a:endParaRPr lang="en-US" sz="1867" dirty="0"/>
          </a:p>
          <a:p>
            <a:pPr>
              <a:buClr>
                <a:schemeClr val="accent4"/>
              </a:buClr>
            </a:pPr>
            <a:r>
              <a:rPr lang="en-US" sz="1867" dirty="0"/>
              <a:t>Mental Health Parity and Addiction Equity Act Self-Compliance Tool: </a:t>
            </a:r>
            <a:r>
              <a:rPr lang="en-US" u="sng" dirty="0"/>
              <a:t>https://www.dol.gov/sites/dolgov/files/EBSA/laws-and-regulations/laws/mental-health-parity/self-compliance-tool.pdf</a:t>
            </a:r>
            <a:endParaRPr lang="en-US" sz="1867" dirty="0"/>
          </a:p>
        </p:txBody>
      </p:sp>
    </p:spTree>
    <p:extLst>
      <p:ext uri="{BB962C8B-B14F-4D97-AF65-F5344CB8AC3E}">
        <p14:creationId xmlns:p14="http://schemas.microsoft.com/office/powerpoint/2010/main" val="2479832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CF47DEC-BE64-471F-9C8B-200F65B20E74}"/>
              </a:ext>
            </a:extLst>
          </p:cNvPr>
          <p:cNvSpPr txBox="1">
            <a:spLocks/>
          </p:cNvSpPr>
          <p:nvPr/>
        </p:nvSpPr>
        <p:spPr>
          <a:xfrm>
            <a:off x="855518" y="912090"/>
            <a:ext cx="6247245" cy="725055"/>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US" sz="3600" dirty="0">
                <a:solidFill>
                  <a:schemeClr val="accent1"/>
                </a:solidFill>
                <a:latin typeface="Taub Sans" pitchFamily="2" charset="0"/>
                <a:ea typeface="Taub Sans" pitchFamily="2" charset="0"/>
              </a:rPr>
              <a:t>Internal Revenue Service (IRS)</a:t>
            </a:r>
          </a:p>
        </p:txBody>
      </p:sp>
      <p:sp>
        <p:nvSpPr>
          <p:cNvPr id="6" name="TextBox 5">
            <a:extLst>
              <a:ext uri="{FF2B5EF4-FFF2-40B4-BE49-F238E27FC236}">
                <a16:creationId xmlns:a16="http://schemas.microsoft.com/office/drawing/2014/main" id="{A3F924B9-04EB-4DE0-851A-67511C38831A}"/>
              </a:ext>
            </a:extLst>
          </p:cNvPr>
          <p:cNvSpPr txBox="1"/>
          <p:nvPr/>
        </p:nvSpPr>
        <p:spPr>
          <a:xfrm>
            <a:off x="855519" y="2142837"/>
            <a:ext cx="6893791" cy="3108543"/>
          </a:xfrm>
          <a:prstGeom prst="rect">
            <a:avLst/>
          </a:prstGeom>
          <a:noFill/>
        </p:spPr>
        <p:txBody>
          <a:bodyPr wrap="square" rtlCol="0">
            <a:spAutoFit/>
          </a:bodyPr>
          <a:lstStyle/>
          <a:p>
            <a:r>
              <a:rPr lang="en-US" sz="2800" dirty="0">
                <a:latin typeface="Taub Sans" pitchFamily="2" charset="0"/>
                <a:ea typeface="Taub Sans" pitchFamily="2" charset="0"/>
              </a:rPr>
              <a:t>The IRS Focuses on:</a:t>
            </a:r>
          </a:p>
          <a:p>
            <a:pPr marL="285750" indent="-285750">
              <a:buFont typeface="Arial" panose="020B0604020202020204" pitchFamily="34" charset="0"/>
              <a:buChar char="•"/>
            </a:pPr>
            <a:r>
              <a:rPr lang="en-US" sz="2800" dirty="0">
                <a:latin typeface="Taub Sans" pitchFamily="2" charset="0"/>
                <a:ea typeface="Taub Sans" pitchFamily="2" charset="0"/>
              </a:rPr>
              <a:t>Tax Qualification</a:t>
            </a:r>
          </a:p>
          <a:p>
            <a:pPr marL="285750" indent="-285750">
              <a:buFont typeface="Arial" panose="020B0604020202020204" pitchFamily="34" charset="0"/>
              <a:buChar char="•"/>
            </a:pPr>
            <a:r>
              <a:rPr lang="en-US" sz="2800" dirty="0">
                <a:latin typeface="Taub Sans" pitchFamily="2" charset="0"/>
                <a:ea typeface="Taub Sans" pitchFamily="2" charset="0"/>
              </a:rPr>
              <a:t>Cafeteria Plan Rules</a:t>
            </a:r>
          </a:p>
          <a:p>
            <a:pPr marL="285750" indent="-285750">
              <a:buFont typeface="Arial" panose="020B0604020202020204" pitchFamily="34" charset="0"/>
              <a:buChar char="•"/>
            </a:pPr>
            <a:r>
              <a:rPr lang="en-US" sz="2800" dirty="0">
                <a:latin typeface="Taub Sans" pitchFamily="2" charset="0"/>
                <a:ea typeface="Taub Sans" pitchFamily="2" charset="0"/>
              </a:rPr>
              <a:t>Non-Discrimination Rules</a:t>
            </a:r>
          </a:p>
          <a:p>
            <a:pPr marL="285750" indent="-285750">
              <a:buFont typeface="Arial" panose="020B0604020202020204" pitchFamily="34" charset="0"/>
              <a:buChar char="•"/>
            </a:pPr>
            <a:r>
              <a:rPr lang="en-US" sz="2800" dirty="0">
                <a:latin typeface="Taub Sans" pitchFamily="2" charset="0"/>
                <a:ea typeface="Taub Sans" pitchFamily="2" charset="0"/>
              </a:rPr>
              <a:t>ACA Reporting/Penalties</a:t>
            </a:r>
          </a:p>
          <a:p>
            <a:pPr marL="285750" indent="-285750">
              <a:buFont typeface="Arial" panose="020B0604020202020204" pitchFamily="34" charset="0"/>
              <a:buChar char="•"/>
            </a:pPr>
            <a:r>
              <a:rPr lang="en-US" sz="2800" dirty="0">
                <a:latin typeface="Taub Sans" pitchFamily="2" charset="0"/>
                <a:ea typeface="Taub Sans" pitchFamily="2" charset="0"/>
              </a:rPr>
              <a:t>Exclusions from Income</a:t>
            </a:r>
          </a:p>
          <a:p>
            <a:pPr marL="285750" indent="-285750">
              <a:buFont typeface="Arial" panose="020B0604020202020204" pitchFamily="34" charset="0"/>
              <a:buChar char="•"/>
            </a:pPr>
            <a:r>
              <a:rPr lang="en-US" sz="2800" dirty="0">
                <a:latin typeface="Taub Sans" pitchFamily="2" charset="0"/>
                <a:ea typeface="Taub Sans" pitchFamily="2" charset="0"/>
              </a:rPr>
              <a:t>Prohibited Transactions</a:t>
            </a:r>
          </a:p>
        </p:txBody>
      </p:sp>
    </p:spTree>
    <p:extLst>
      <p:ext uri="{BB962C8B-B14F-4D97-AF65-F5344CB8AC3E}">
        <p14:creationId xmlns:p14="http://schemas.microsoft.com/office/powerpoint/2010/main" val="1692817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Disclaimer</a:t>
            </a:r>
          </a:p>
        </p:txBody>
      </p:sp>
      <p:sp>
        <p:nvSpPr>
          <p:cNvPr id="6" name="Text Placeholder 2">
            <a:extLst>
              <a:ext uri="{FF2B5EF4-FFF2-40B4-BE49-F238E27FC236}">
                <a16:creationId xmlns:a16="http://schemas.microsoft.com/office/drawing/2014/main" id="{2E38B7B8-E641-4BAD-8A1C-2ABB34276EAD}"/>
              </a:ext>
            </a:extLst>
          </p:cNvPr>
          <p:cNvSpPr txBox="1">
            <a:spLocks/>
          </p:cNvSpPr>
          <p:nvPr/>
        </p:nvSpPr>
        <p:spPr>
          <a:xfrm>
            <a:off x="783771" y="2297899"/>
            <a:ext cx="5395648" cy="311308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600" b="0" i="0" kern="1200">
                <a:solidFill>
                  <a:srgbClr val="121C4C"/>
                </a:solidFill>
                <a:latin typeface="Taub Sans" pitchFamily="2" charset="0"/>
                <a:ea typeface="Taub Sans" pitchFamily="2" charset="0"/>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b="0" i="0" kern="1200">
                <a:solidFill>
                  <a:srgbClr val="121C4C"/>
                </a:solidFill>
                <a:latin typeface="Taub Sans" pitchFamily="2" charset="0"/>
                <a:ea typeface="Taub Sans" pitchFamily="2" charset="0"/>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b="0" i="0" kern="1200">
                <a:solidFill>
                  <a:srgbClr val="121C4C"/>
                </a:solidFill>
                <a:latin typeface="Taub Sans" pitchFamily="2" charset="0"/>
                <a:ea typeface="Taub Sans" pitchFamily="2" charset="0"/>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latin typeface="Taub Sans" pitchFamily="2" charset="77"/>
                <a:ea typeface="Taub Sans" pitchFamily="2" charset="77"/>
              </a:rPr>
              <a:t>This presentation is not:</a:t>
            </a:r>
          </a:p>
          <a:p>
            <a:pPr marL="342900" indent="-342900"/>
            <a:r>
              <a:rPr lang="en-US" sz="2800" dirty="0">
                <a:latin typeface="Taub Sans" pitchFamily="2" charset="77"/>
                <a:ea typeface="Taub Sans" pitchFamily="2" charset="77"/>
              </a:rPr>
              <a:t>Legal advice</a:t>
            </a:r>
          </a:p>
          <a:p>
            <a:pPr marL="342900" indent="-342900"/>
            <a:r>
              <a:rPr lang="en-US" sz="2800" dirty="0">
                <a:latin typeface="Taub Sans" pitchFamily="2" charset="77"/>
                <a:ea typeface="Taub Sans" pitchFamily="2" charset="77"/>
              </a:rPr>
              <a:t>The final word on today’s topics</a:t>
            </a:r>
          </a:p>
          <a:p>
            <a:pPr marL="342900" indent="-342900"/>
            <a:r>
              <a:rPr lang="en-US" sz="2800" dirty="0">
                <a:latin typeface="Taub Sans" pitchFamily="2" charset="77"/>
                <a:ea typeface="Taub Sans" pitchFamily="2" charset="77"/>
              </a:rPr>
              <a:t>A political opinion</a:t>
            </a:r>
            <a:endParaRPr lang="en-US" dirty="0"/>
          </a:p>
          <a:p>
            <a:pPr marL="0" indent="0">
              <a:buFont typeface="Arial" panose="020B0604020202020204" pitchFamily="34" charset="0"/>
              <a:buNone/>
            </a:pPr>
            <a:endParaRPr lang="en-US" dirty="0"/>
          </a:p>
        </p:txBody>
      </p:sp>
      <p:sp>
        <p:nvSpPr>
          <p:cNvPr id="7" name="TextBox 6">
            <a:extLst>
              <a:ext uri="{FF2B5EF4-FFF2-40B4-BE49-F238E27FC236}">
                <a16:creationId xmlns:a16="http://schemas.microsoft.com/office/drawing/2014/main" id="{00AB9480-6D90-42E0-9A7E-8C2F31D9E3DC}"/>
              </a:ext>
            </a:extLst>
          </p:cNvPr>
          <p:cNvSpPr txBox="1"/>
          <p:nvPr/>
        </p:nvSpPr>
        <p:spPr>
          <a:xfrm>
            <a:off x="7997371" y="1799772"/>
            <a:ext cx="3098800" cy="2585323"/>
          </a:xfrm>
          <a:prstGeom prst="rect">
            <a:avLst/>
          </a:prstGeom>
          <a:noFill/>
        </p:spPr>
        <p:txBody>
          <a:bodyPr wrap="square" rtlCol="0">
            <a:spAutoFit/>
          </a:bodyPr>
          <a:lstStyle/>
          <a:p>
            <a:r>
              <a:rPr lang="en-US" b="1" dirty="0">
                <a:solidFill>
                  <a:schemeClr val="bg1"/>
                </a:solidFill>
                <a:latin typeface="Taub Sans" pitchFamily="2" charset="0"/>
                <a:ea typeface="Taub Sans" pitchFamily="2" charset="0"/>
              </a:rPr>
              <a:t>Before Taking Any Action</a:t>
            </a:r>
          </a:p>
          <a:p>
            <a:endParaRPr lang="en-US" dirty="0">
              <a:solidFill>
                <a:schemeClr val="bg1"/>
              </a:solidFill>
              <a:latin typeface="Taub Sans" pitchFamily="2" charset="0"/>
              <a:ea typeface="Taub Sans" pitchFamily="2" charset="0"/>
            </a:endParaRPr>
          </a:p>
          <a:p>
            <a:r>
              <a:rPr lang="en-US" dirty="0">
                <a:solidFill>
                  <a:schemeClr val="bg1"/>
                </a:solidFill>
                <a:latin typeface="Taub Sans" pitchFamily="2" charset="0"/>
                <a:ea typeface="Taub Sans" pitchFamily="2" charset="0"/>
                <a:cs typeface="Arial"/>
              </a:rPr>
              <a:t>Before taking any actions on the information contained in this presentation, employers should review this material with internal and/or external counsel.</a:t>
            </a:r>
          </a:p>
          <a:p>
            <a:endParaRPr lang="en-US" dirty="0">
              <a:solidFill>
                <a:schemeClr val="bg1"/>
              </a:solidFill>
            </a:endParaRPr>
          </a:p>
        </p:txBody>
      </p:sp>
      <p:grpSp>
        <p:nvGrpSpPr>
          <p:cNvPr id="8" name="Group 7">
            <a:extLst>
              <a:ext uri="{FF2B5EF4-FFF2-40B4-BE49-F238E27FC236}">
                <a16:creationId xmlns:a16="http://schemas.microsoft.com/office/drawing/2014/main" id="{684A86E0-3B31-4EE2-9461-9747FF26927F}"/>
              </a:ext>
            </a:extLst>
          </p:cNvPr>
          <p:cNvGrpSpPr/>
          <p:nvPr/>
        </p:nvGrpSpPr>
        <p:grpSpPr>
          <a:xfrm>
            <a:off x="7861955" y="1630838"/>
            <a:ext cx="3846135" cy="3780148"/>
            <a:chOff x="5018366" y="3780369"/>
            <a:chExt cx="1685821" cy="1790296"/>
          </a:xfrm>
        </p:grpSpPr>
        <p:sp>
          <p:nvSpPr>
            <p:cNvPr id="9" name="Freeform 20">
              <a:extLst>
                <a:ext uri="{FF2B5EF4-FFF2-40B4-BE49-F238E27FC236}">
                  <a16:creationId xmlns:a16="http://schemas.microsoft.com/office/drawing/2014/main" id="{02D13EAD-9B80-4BBB-85E8-7202DAB0CDB2}"/>
                </a:ext>
              </a:extLst>
            </p:cNvPr>
            <p:cNvSpPr/>
            <p:nvPr/>
          </p:nvSpPr>
          <p:spPr>
            <a:xfrm>
              <a:off x="5691208" y="3780369"/>
              <a:ext cx="1012979" cy="1790296"/>
            </a:xfrm>
            <a:custGeom>
              <a:avLst/>
              <a:gdLst>
                <a:gd name="connsiteX0" fmla="*/ 470410 w 584633"/>
                <a:gd name="connsiteY0" fmla="*/ 863607 h 998975"/>
                <a:gd name="connsiteX1" fmla="*/ 343410 w 584633"/>
                <a:gd name="connsiteY1" fmla="*/ 968382 h 998975"/>
                <a:gd name="connsiteX2" fmla="*/ 222760 w 584633"/>
                <a:gd name="connsiteY2" fmla="*/ 996957 h 998975"/>
                <a:gd name="connsiteX3" fmla="*/ 92585 w 584633"/>
                <a:gd name="connsiteY3" fmla="*/ 923932 h 998975"/>
                <a:gd name="connsiteX4" fmla="*/ 6860 w 584633"/>
                <a:gd name="connsiteY4" fmla="*/ 679457 h 998975"/>
                <a:gd name="connsiteX5" fmla="*/ 10035 w 584633"/>
                <a:gd name="connsiteY5" fmla="*/ 419107 h 998975"/>
                <a:gd name="connsiteX6" fmla="*/ 48135 w 584633"/>
                <a:gd name="connsiteY6" fmla="*/ 193682 h 998975"/>
                <a:gd name="connsiteX7" fmla="*/ 98935 w 584633"/>
                <a:gd name="connsiteY7" fmla="*/ 57157 h 998975"/>
                <a:gd name="connsiteX8" fmla="*/ 241810 w 584633"/>
                <a:gd name="connsiteY8" fmla="*/ 3182 h 998975"/>
                <a:gd name="connsiteX9" fmla="*/ 435485 w 584633"/>
                <a:gd name="connsiteY9" fmla="*/ 19057 h 998975"/>
                <a:gd name="connsiteX10" fmla="*/ 540260 w 584633"/>
                <a:gd name="connsiteY10" fmla="*/ 123832 h 998975"/>
                <a:gd name="connsiteX11" fmla="*/ 581535 w 584633"/>
                <a:gd name="connsiteY11" fmla="*/ 333382 h 998975"/>
                <a:gd name="connsiteX12" fmla="*/ 568835 w 584633"/>
                <a:gd name="connsiteY12" fmla="*/ 479432 h 998975"/>
                <a:gd name="connsiteX13" fmla="*/ 470410 w 584633"/>
                <a:gd name="connsiteY13" fmla="*/ 863607 h 99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633" h="998975">
                  <a:moveTo>
                    <a:pt x="470410" y="863607"/>
                  </a:moveTo>
                  <a:cubicBezTo>
                    <a:pt x="432839" y="945099"/>
                    <a:pt x="384685" y="946157"/>
                    <a:pt x="343410" y="968382"/>
                  </a:cubicBezTo>
                  <a:cubicBezTo>
                    <a:pt x="302135" y="990607"/>
                    <a:pt x="264564" y="1004365"/>
                    <a:pt x="222760" y="996957"/>
                  </a:cubicBezTo>
                  <a:cubicBezTo>
                    <a:pt x="180956" y="989549"/>
                    <a:pt x="128568" y="976849"/>
                    <a:pt x="92585" y="923932"/>
                  </a:cubicBezTo>
                  <a:cubicBezTo>
                    <a:pt x="56602" y="871015"/>
                    <a:pt x="20618" y="763594"/>
                    <a:pt x="6860" y="679457"/>
                  </a:cubicBezTo>
                  <a:cubicBezTo>
                    <a:pt x="-6898" y="595320"/>
                    <a:pt x="3156" y="500069"/>
                    <a:pt x="10035" y="419107"/>
                  </a:cubicBezTo>
                  <a:cubicBezTo>
                    <a:pt x="16914" y="338145"/>
                    <a:pt x="33318" y="254007"/>
                    <a:pt x="48135" y="193682"/>
                  </a:cubicBezTo>
                  <a:cubicBezTo>
                    <a:pt x="62952" y="133357"/>
                    <a:pt x="66656" y="88907"/>
                    <a:pt x="98935" y="57157"/>
                  </a:cubicBezTo>
                  <a:cubicBezTo>
                    <a:pt x="131214" y="25407"/>
                    <a:pt x="185718" y="9532"/>
                    <a:pt x="241810" y="3182"/>
                  </a:cubicBezTo>
                  <a:cubicBezTo>
                    <a:pt x="297902" y="-3168"/>
                    <a:pt x="385743" y="-1051"/>
                    <a:pt x="435485" y="19057"/>
                  </a:cubicBezTo>
                  <a:cubicBezTo>
                    <a:pt x="485227" y="39165"/>
                    <a:pt x="515918" y="71445"/>
                    <a:pt x="540260" y="123832"/>
                  </a:cubicBezTo>
                  <a:cubicBezTo>
                    <a:pt x="564602" y="176219"/>
                    <a:pt x="576773" y="274115"/>
                    <a:pt x="581535" y="333382"/>
                  </a:cubicBezTo>
                  <a:cubicBezTo>
                    <a:pt x="586298" y="392649"/>
                    <a:pt x="587885" y="390003"/>
                    <a:pt x="568835" y="479432"/>
                  </a:cubicBezTo>
                  <a:cubicBezTo>
                    <a:pt x="549785" y="568861"/>
                    <a:pt x="507981" y="782115"/>
                    <a:pt x="470410" y="863607"/>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1F2125"/>
                </a:solidFill>
              </a:endParaRPr>
            </a:p>
          </p:txBody>
        </p:sp>
        <p:sp>
          <p:nvSpPr>
            <p:cNvPr id="10" name="Freeform 19">
              <a:extLst>
                <a:ext uri="{FF2B5EF4-FFF2-40B4-BE49-F238E27FC236}">
                  <a16:creationId xmlns:a16="http://schemas.microsoft.com/office/drawing/2014/main" id="{61C29889-F8D0-487E-BEB1-577D41FBE600}"/>
                </a:ext>
              </a:extLst>
            </p:cNvPr>
            <p:cNvSpPr/>
            <p:nvPr/>
          </p:nvSpPr>
          <p:spPr>
            <a:xfrm>
              <a:off x="5018366" y="3922922"/>
              <a:ext cx="1415891" cy="1635862"/>
            </a:xfrm>
            <a:custGeom>
              <a:avLst/>
              <a:gdLst>
                <a:gd name="connsiteX0" fmla="*/ 550443 w 825120"/>
                <a:gd name="connsiteY0" fmla="*/ 2787 h 953310"/>
                <a:gd name="connsiteX1" fmla="*/ 283743 w 825120"/>
                <a:gd name="connsiteY1" fmla="*/ 5962 h 953310"/>
                <a:gd name="connsiteX2" fmla="*/ 140868 w 825120"/>
                <a:gd name="connsiteY2" fmla="*/ 59937 h 953310"/>
                <a:gd name="connsiteX3" fmla="*/ 32918 w 825120"/>
                <a:gd name="connsiteY3" fmla="*/ 167887 h 953310"/>
                <a:gd name="connsiteX4" fmla="*/ 1168 w 825120"/>
                <a:gd name="connsiteY4" fmla="*/ 304412 h 953310"/>
                <a:gd name="connsiteX5" fmla="*/ 17043 w 825120"/>
                <a:gd name="connsiteY5" fmla="*/ 634612 h 953310"/>
                <a:gd name="connsiteX6" fmla="*/ 109118 w 825120"/>
                <a:gd name="connsiteY6" fmla="*/ 834637 h 953310"/>
                <a:gd name="connsiteX7" fmla="*/ 217068 w 825120"/>
                <a:gd name="connsiteY7" fmla="*/ 929887 h 953310"/>
                <a:gd name="connsiteX8" fmla="*/ 407568 w 825120"/>
                <a:gd name="connsiteY8" fmla="*/ 952112 h 953310"/>
                <a:gd name="connsiteX9" fmla="*/ 632993 w 825120"/>
                <a:gd name="connsiteY9" fmla="*/ 904487 h 953310"/>
                <a:gd name="connsiteX10" fmla="*/ 772693 w 825120"/>
                <a:gd name="connsiteY10" fmla="*/ 733037 h 953310"/>
                <a:gd name="connsiteX11" fmla="*/ 823493 w 825120"/>
                <a:gd name="connsiteY11" fmla="*/ 475862 h 953310"/>
                <a:gd name="connsiteX12" fmla="*/ 804443 w 825120"/>
                <a:gd name="connsiteY12" fmla="*/ 247262 h 953310"/>
                <a:gd name="connsiteX13" fmla="*/ 725068 w 825120"/>
                <a:gd name="connsiteY13" fmla="*/ 88512 h 953310"/>
                <a:gd name="connsiteX14" fmla="*/ 642518 w 825120"/>
                <a:gd name="connsiteY14" fmla="*/ 18662 h 953310"/>
                <a:gd name="connsiteX15" fmla="*/ 550443 w 825120"/>
                <a:gd name="connsiteY15" fmla="*/ 2787 h 9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5120" h="953310">
                  <a:moveTo>
                    <a:pt x="550443" y="2787"/>
                  </a:moveTo>
                  <a:cubicBezTo>
                    <a:pt x="490647" y="670"/>
                    <a:pt x="352005" y="-3563"/>
                    <a:pt x="283743" y="5962"/>
                  </a:cubicBezTo>
                  <a:cubicBezTo>
                    <a:pt x="215481" y="15487"/>
                    <a:pt x="182672" y="32950"/>
                    <a:pt x="140868" y="59937"/>
                  </a:cubicBezTo>
                  <a:cubicBezTo>
                    <a:pt x="99064" y="86925"/>
                    <a:pt x="56201" y="127141"/>
                    <a:pt x="32918" y="167887"/>
                  </a:cubicBezTo>
                  <a:cubicBezTo>
                    <a:pt x="9635" y="208633"/>
                    <a:pt x="3814" y="226625"/>
                    <a:pt x="1168" y="304412"/>
                  </a:cubicBezTo>
                  <a:cubicBezTo>
                    <a:pt x="-1478" y="382199"/>
                    <a:pt x="-949" y="546241"/>
                    <a:pt x="17043" y="634612"/>
                  </a:cubicBezTo>
                  <a:cubicBezTo>
                    <a:pt x="35035" y="722983"/>
                    <a:pt x="75780" y="785424"/>
                    <a:pt x="109118" y="834637"/>
                  </a:cubicBezTo>
                  <a:cubicBezTo>
                    <a:pt x="142456" y="883850"/>
                    <a:pt x="167326" y="910308"/>
                    <a:pt x="217068" y="929887"/>
                  </a:cubicBezTo>
                  <a:cubicBezTo>
                    <a:pt x="266810" y="949466"/>
                    <a:pt x="338247" y="956345"/>
                    <a:pt x="407568" y="952112"/>
                  </a:cubicBezTo>
                  <a:cubicBezTo>
                    <a:pt x="476889" y="947879"/>
                    <a:pt x="572139" y="940999"/>
                    <a:pt x="632993" y="904487"/>
                  </a:cubicBezTo>
                  <a:cubicBezTo>
                    <a:pt x="693847" y="867975"/>
                    <a:pt x="740943" y="804474"/>
                    <a:pt x="772693" y="733037"/>
                  </a:cubicBezTo>
                  <a:cubicBezTo>
                    <a:pt x="804443" y="661600"/>
                    <a:pt x="818201" y="556824"/>
                    <a:pt x="823493" y="475862"/>
                  </a:cubicBezTo>
                  <a:cubicBezTo>
                    <a:pt x="828785" y="394900"/>
                    <a:pt x="820847" y="311820"/>
                    <a:pt x="804443" y="247262"/>
                  </a:cubicBezTo>
                  <a:cubicBezTo>
                    <a:pt x="788039" y="182704"/>
                    <a:pt x="752055" y="126612"/>
                    <a:pt x="725068" y="88512"/>
                  </a:cubicBezTo>
                  <a:cubicBezTo>
                    <a:pt x="698081" y="50412"/>
                    <a:pt x="673739" y="32950"/>
                    <a:pt x="642518" y="18662"/>
                  </a:cubicBezTo>
                  <a:cubicBezTo>
                    <a:pt x="611297" y="4375"/>
                    <a:pt x="610239" y="4904"/>
                    <a:pt x="550443" y="2787"/>
                  </a:cubicBezTo>
                  <a:close/>
                </a:path>
              </a:pathLst>
            </a:custGeom>
            <a:solidFill>
              <a:srgbClr val="FBC9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1F2125"/>
                </a:solidFill>
              </a:endParaRPr>
            </a:p>
          </p:txBody>
        </p:sp>
      </p:grpSp>
      <p:sp>
        <p:nvSpPr>
          <p:cNvPr id="11" name="TextBox 10">
            <a:extLst>
              <a:ext uri="{FF2B5EF4-FFF2-40B4-BE49-F238E27FC236}">
                <a16:creationId xmlns:a16="http://schemas.microsoft.com/office/drawing/2014/main" id="{D54CC792-E666-4EE7-A618-9A259C5521E3}"/>
              </a:ext>
            </a:extLst>
          </p:cNvPr>
          <p:cNvSpPr txBox="1"/>
          <p:nvPr/>
        </p:nvSpPr>
        <p:spPr>
          <a:xfrm>
            <a:off x="8119257" y="2437277"/>
            <a:ext cx="3098800" cy="2585323"/>
          </a:xfrm>
          <a:prstGeom prst="rect">
            <a:avLst/>
          </a:prstGeom>
          <a:noFill/>
        </p:spPr>
        <p:txBody>
          <a:bodyPr wrap="square" rtlCol="0">
            <a:spAutoFit/>
          </a:bodyPr>
          <a:lstStyle/>
          <a:p>
            <a:r>
              <a:rPr lang="en-US" b="1" dirty="0">
                <a:solidFill>
                  <a:schemeClr val="bg1"/>
                </a:solidFill>
                <a:latin typeface="Taub Sans" pitchFamily="2" charset="0"/>
                <a:ea typeface="Taub Sans" pitchFamily="2" charset="0"/>
              </a:rPr>
              <a:t>Before Taking Any Action</a:t>
            </a:r>
          </a:p>
          <a:p>
            <a:endParaRPr lang="en-US" dirty="0">
              <a:solidFill>
                <a:schemeClr val="bg1"/>
              </a:solidFill>
              <a:latin typeface="Taub Sans" pitchFamily="2" charset="0"/>
              <a:ea typeface="Taub Sans" pitchFamily="2" charset="0"/>
            </a:endParaRPr>
          </a:p>
          <a:p>
            <a:r>
              <a:rPr lang="en-US" dirty="0">
                <a:solidFill>
                  <a:schemeClr val="bg1"/>
                </a:solidFill>
                <a:latin typeface="Taub Sans" pitchFamily="2" charset="0"/>
                <a:ea typeface="Taub Sans" pitchFamily="2" charset="0"/>
                <a:cs typeface="Arial"/>
              </a:rPr>
              <a:t>Before taking any actions on the information contained in this presentation, employers should review this material with internal and/or external counsel.</a:t>
            </a:r>
          </a:p>
          <a:p>
            <a:endParaRPr lang="en-US" dirty="0">
              <a:solidFill>
                <a:schemeClr val="bg1"/>
              </a:solidFill>
            </a:endParaRPr>
          </a:p>
        </p:txBody>
      </p:sp>
    </p:spTree>
    <p:extLst>
      <p:ext uri="{BB962C8B-B14F-4D97-AF65-F5344CB8AC3E}">
        <p14:creationId xmlns:p14="http://schemas.microsoft.com/office/powerpoint/2010/main" val="3803093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IRS Guidance Priorities</a:t>
            </a:r>
          </a:p>
        </p:txBody>
      </p:sp>
      <p:pic>
        <p:nvPicPr>
          <p:cNvPr id="4" name="Graphic 12" descr="Stethoscope">
            <a:extLst>
              <a:ext uri="{FF2B5EF4-FFF2-40B4-BE49-F238E27FC236}">
                <a16:creationId xmlns:a16="http://schemas.microsoft.com/office/drawing/2014/main" id="{D5342998-34FB-4D38-B5A0-E37E485568F1}"/>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305" y="2096503"/>
            <a:ext cx="397894" cy="397894"/>
          </a:xfrm>
          <a:prstGeom prst="rect">
            <a:avLst/>
          </a:prstGeom>
        </p:spPr>
      </p:pic>
      <p:sp>
        <p:nvSpPr>
          <p:cNvPr id="9" name="Slide Number Placeholder 3">
            <a:extLst>
              <a:ext uri="{FF2B5EF4-FFF2-40B4-BE49-F238E27FC236}">
                <a16:creationId xmlns:a16="http://schemas.microsoft.com/office/drawing/2014/main" id="{1C562725-0919-41AD-B6C0-ECC3EB1E81C4}"/>
              </a:ext>
            </a:extLst>
          </p:cNvPr>
          <p:cNvSpPr txBox="1">
            <a:spLocks/>
          </p:cNvSpPr>
          <p:nvPr/>
        </p:nvSpPr>
        <p:spPr>
          <a:xfrm>
            <a:off x="12036425" y="6518275"/>
            <a:ext cx="155575" cy="165100"/>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0C691DA3-4ABE-49F3-91E6-D9975CC9DD5F}" type="slidenum">
              <a:rPr lang="en-US" smtClean="0"/>
              <a:pPr/>
              <a:t>40</a:t>
            </a:fld>
            <a:endParaRPr lang="en-US" dirty="0"/>
          </a:p>
        </p:txBody>
      </p:sp>
      <p:sp>
        <p:nvSpPr>
          <p:cNvPr id="8" name="Slide Number Placeholder 3">
            <a:extLst>
              <a:ext uri="{FF2B5EF4-FFF2-40B4-BE49-F238E27FC236}">
                <a16:creationId xmlns:a16="http://schemas.microsoft.com/office/drawing/2014/main" id="{1B77CE1C-DE2A-4241-86F9-D689989CDACA}"/>
              </a:ext>
            </a:extLst>
          </p:cNvPr>
          <p:cNvSpPr txBox="1">
            <a:spLocks/>
          </p:cNvSpPr>
          <p:nvPr/>
        </p:nvSpPr>
        <p:spPr>
          <a:xfrm>
            <a:off x="12036425" y="6518275"/>
            <a:ext cx="155575" cy="165100"/>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0C691DA3-4ABE-49F3-91E6-D9975CC9DD5F}" type="slidenum">
              <a:rPr lang="en-US" smtClean="0"/>
              <a:pPr/>
              <a:t>40</a:t>
            </a:fld>
            <a:endParaRPr lang="en-US" dirty="0"/>
          </a:p>
        </p:txBody>
      </p:sp>
      <p:sp>
        <p:nvSpPr>
          <p:cNvPr id="10" name="Content Placeholder 2">
            <a:extLst>
              <a:ext uri="{FF2B5EF4-FFF2-40B4-BE49-F238E27FC236}">
                <a16:creationId xmlns:a16="http://schemas.microsoft.com/office/drawing/2014/main" id="{4EB3F728-018E-44C3-BDF7-E64291597544}"/>
              </a:ext>
            </a:extLst>
          </p:cNvPr>
          <p:cNvSpPr txBox="1">
            <a:spLocks/>
          </p:cNvSpPr>
          <p:nvPr/>
        </p:nvSpPr>
        <p:spPr>
          <a:xfrm>
            <a:off x="1866881" y="1754909"/>
            <a:ext cx="8997571" cy="4682836"/>
          </a:xfrm>
          <a:prstGeom prst="rect">
            <a:avLst/>
          </a:prstGeom>
        </p:spPr>
        <p:txBody>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800"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800"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30000"/>
              </a:lnSpc>
            </a:pPr>
            <a:r>
              <a:rPr lang="en-US" sz="2400" b="1" dirty="0">
                <a:solidFill>
                  <a:schemeClr val="accent1"/>
                </a:solidFill>
                <a:latin typeface="Taub Sans" pitchFamily="2" charset="0"/>
                <a:ea typeface="Taub Sans" pitchFamily="2" charset="0"/>
              </a:rPr>
              <a:t>Priority Guidance Plan</a:t>
            </a:r>
            <a:r>
              <a:rPr lang="en-US" sz="2400" b="1" baseline="30000" dirty="0">
                <a:solidFill>
                  <a:schemeClr val="accent1"/>
                </a:solidFill>
                <a:latin typeface="Taub Sans" pitchFamily="2" charset="0"/>
                <a:ea typeface="Taub Sans" pitchFamily="2" charset="0"/>
              </a:rPr>
              <a:t>1</a:t>
            </a:r>
            <a:endParaRPr lang="en-US" sz="2400" b="1" dirty="0">
              <a:solidFill>
                <a:schemeClr val="accent1"/>
              </a:solidFill>
              <a:latin typeface="Taub Sans" pitchFamily="2" charset="0"/>
              <a:ea typeface="Taub Sans" pitchFamily="2" charset="0"/>
            </a:endParaRPr>
          </a:p>
          <a:p>
            <a:pPr marL="287338" lvl="1" indent="-171450">
              <a:lnSpc>
                <a:spcPct val="130000"/>
              </a:lnSpc>
            </a:pPr>
            <a:r>
              <a:rPr lang="en-US" sz="2000" dirty="0">
                <a:latin typeface="Taub Sans" pitchFamily="2" charset="0"/>
                <a:ea typeface="Taub Sans" pitchFamily="2" charset="0"/>
              </a:rPr>
              <a:t>Final regulations regarding qualified transportation fringe benefits</a:t>
            </a:r>
          </a:p>
          <a:p>
            <a:pPr marL="287338" lvl="1" indent="-171450">
              <a:lnSpc>
                <a:spcPct val="130000"/>
              </a:lnSpc>
            </a:pPr>
            <a:r>
              <a:rPr lang="en-US" sz="2000" dirty="0">
                <a:latin typeface="Taub Sans" pitchFamily="2" charset="0"/>
                <a:ea typeface="Taub Sans" pitchFamily="2" charset="0"/>
              </a:rPr>
              <a:t>Guidance on COVID-related legislation</a:t>
            </a:r>
          </a:p>
          <a:p>
            <a:pPr marL="287338" lvl="1" indent="-171450">
              <a:lnSpc>
                <a:spcPct val="130000"/>
              </a:lnSpc>
            </a:pPr>
            <a:r>
              <a:rPr lang="en-US" sz="2000" dirty="0">
                <a:latin typeface="Taub Sans" pitchFamily="2" charset="0"/>
                <a:ea typeface="Taub Sans" pitchFamily="2" charset="0"/>
              </a:rPr>
              <a:t>Final regulations under 4980H and 105(h) related to HRAs</a:t>
            </a:r>
          </a:p>
          <a:p>
            <a:pPr>
              <a:lnSpc>
                <a:spcPct val="130000"/>
              </a:lnSpc>
            </a:pPr>
            <a:r>
              <a:rPr lang="en-US" sz="2400" b="1" dirty="0">
                <a:solidFill>
                  <a:schemeClr val="accent1"/>
                </a:solidFill>
                <a:latin typeface="Taub Sans" pitchFamily="2" charset="0"/>
                <a:ea typeface="Taub Sans" pitchFamily="2" charset="0"/>
              </a:rPr>
              <a:t>Enforcement Priorities</a:t>
            </a:r>
          </a:p>
          <a:p>
            <a:pPr marL="458788" lvl="1" indent="-342900">
              <a:lnSpc>
                <a:spcPct val="130000"/>
              </a:lnSpc>
            </a:pPr>
            <a:r>
              <a:rPr lang="en-US" sz="2000" dirty="0">
                <a:latin typeface="Taub Sans" pitchFamily="2" charset="0"/>
                <a:ea typeface="Taub Sans" pitchFamily="2" charset="0"/>
              </a:rPr>
              <a:t>TE/GE continues to focus on retirement plans, HOWEVER,</a:t>
            </a:r>
          </a:p>
          <a:p>
            <a:pPr marL="458788" lvl="1" indent="-342900">
              <a:lnSpc>
                <a:spcPct val="130000"/>
              </a:lnSpc>
            </a:pPr>
            <a:r>
              <a:rPr lang="en-US" sz="2000" dirty="0">
                <a:latin typeface="Taub Sans" pitchFamily="2" charset="0"/>
                <a:ea typeface="Taub Sans" pitchFamily="2" charset="0"/>
              </a:rPr>
              <a:t>Recent guidance points to areas that may be ripe for review in the welfare plan space – for example, transportation</a:t>
            </a:r>
          </a:p>
          <a:p>
            <a:pPr lvl="1" indent="0">
              <a:lnSpc>
                <a:spcPct val="130000"/>
              </a:lnSpc>
              <a:buNone/>
            </a:pPr>
            <a:r>
              <a:rPr lang="en-US" u="sng" baseline="30000" dirty="0"/>
              <a:t>1</a:t>
            </a:r>
            <a:r>
              <a:rPr lang="en-US" u="sng" dirty="0"/>
              <a:t> https://www.irs.gov/pub/irs-utl/2020-2021_pgp_initial.pdf</a:t>
            </a:r>
            <a:endParaRPr lang="en-US" dirty="0">
              <a:solidFill>
                <a:schemeClr val="accent1"/>
              </a:solidFill>
              <a:latin typeface="Taub Sans" pitchFamily="2" charset="0"/>
              <a:ea typeface="Taub Sans" pitchFamily="2" charset="0"/>
            </a:endParaRPr>
          </a:p>
        </p:txBody>
      </p:sp>
      <p:pic>
        <p:nvPicPr>
          <p:cNvPr id="12" name="Picture 11">
            <a:extLst>
              <a:ext uri="{FF2B5EF4-FFF2-40B4-BE49-F238E27FC236}">
                <a16:creationId xmlns:a16="http://schemas.microsoft.com/office/drawing/2014/main" id="{94E6FFCB-ADE4-4EF0-ACCC-C7BA4044D60D}"/>
              </a:ext>
            </a:extLst>
          </p:cNvPr>
          <p:cNvPicPr>
            <a:picLocks noChangeAspect="1"/>
          </p:cNvPicPr>
          <p:nvPr/>
        </p:nvPicPr>
        <p:blipFill>
          <a:blip r:embed="rId4"/>
          <a:stretch>
            <a:fillRect/>
          </a:stretch>
        </p:blipFill>
        <p:spPr>
          <a:xfrm>
            <a:off x="625643" y="3304754"/>
            <a:ext cx="977215" cy="977215"/>
          </a:xfrm>
          <a:prstGeom prst="rect">
            <a:avLst/>
          </a:prstGeom>
        </p:spPr>
      </p:pic>
    </p:spTree>
    <p:extLst>
      <p:ext uri="{BB962C8B-B14F-4D97-AF65-F5344CB8AC3E}">
        <p14:creationId xmlns:p14="http://schemas.microsoft.com/office/powerpoint/2010/main" val="2822662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IRS Enforcement – ACA Penalties</a:t>
            </a:r>
          </a:p>
        </p:txBody>
      </p:sp>
      <p:sp>
        <p:nvSpPr>
          <p:cNvPr id="11" name="Content Placeholder 2">
            <a:extLst>
              <a:ext uri="{FF2B5EF4-FFF2-40B4-BE49-F238E27FC236}">
                <a16:creationId xmlns:a16="http://schemas.microsoft.com/office/drawing/2014/main" id="{FFD7996D-9F0E-4DE2-BFBE-62D28F2615B6}"/>
              </a:ext>
            </a:extLst>
          </p:cNvPr>
          <p:cNvSpPr>
            <a:spLocks noGrp="1"/>
          </p:cNvSpPr>
          <p:nvPr>
            <p:ph idx="1"/>
          </p:nvPr>
        </p:nvSpPr>
        <p:spPr>
          <a:xfrm>
            <a:off x="625642" y="1909011"/>
            <a:ext cx="9786049" cy="4221714"/>
          </a:xfrm>
        </p:spPr>
        <p:txBody>
          <a:bodyPr>
            <a:normAutofit/>
          </a:bodyPr>
          <a:lstStyle/>
          <a:p>
            <a:r>
              <a:rPr lang="en-US" dirty="0"/>
              <a:t>Employer mandate penalties (IRC 4980H) for tax years 2017 and 2018</a:t>
            </a:r>
          </a:p>
          <a:p>
            <a:pPr lvl="1"/>
            <a:r>
              <a:rPr lang="en-US" dirty="0"/>
              <a:t>IRS Letter 226J</a:t>
            </a:r>
          </a:p>
          <a:p>
            <a:pPr lvl="2"/>
            <a:r>
              <a:rPr lang="en-US" dirty="0"/>
              <a:t>A penalty (failure to offer health coverage to at least 95% (2016 onward) of ACA full-time employees)</a:t>
            </a:r>
          </a:p>
          <a:p>
            <a:pPr lvl="2"/>
            <a:r>
              <a:rPr lang="en-US" dirty="0"/>
              <a:t>B penalty (failure of offer health coverage that is affordable and provides minimum value)</a:t>
            </a:r>
          </a:p>
          <a:p>
            <a:pPr lvl="2"/>
            <a:r>
              <a:rPr lang="en-US" dirty="0"/>
              <a:t>Combined A and B penalties</a:t>
            </a:r>
          </a:p>
          <a:p>
            <a:pPr lvl="1"/>
            <a:r>
              <a:rPr lang="en-US" dirty="0"/>
              <a:t>30 days to respond or request extension</a:t>
            </a:r>
          </a:p>
          <a:p>
            <a:pPr lvl="1"/>
            <a:r>
              <a:rPr lang="en-US" dirty="0"/>
              <a:t>No need to file corrected forms </a:t>
            </a:r>
          </a:p>
          <a:p>
            <a:r>
              <a:rPr lang="en-US" dirty="0"/>
              <a:t>Other ACA-related penalties</a:t>
            </a:r>
          </a:p>
        </p:txBody>
      </p:sp>
    </p:spTree>
    <p:extLst>
      <p:ext uri="{BB962C8B-B14F-4D97-AF65-F5344CB8AC3E}">
        <p14:creationId xmlns:p14="http://schemas.microsoft.com/office/powerpoint/2010/main" val="1805251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DF48A93-BB64-4F89-9C15-AFC20FFFC1EE}"/>
              </a:ext>
            </a:extLst>
          </p:cNvPr>
          <p:cNvSpPr txBox="1">
            <a:spLocks/>
          </p:cNvSpPr>
          <p:nvPr/>
        </p:nvSpPr>
        <p:spPr>
          <a:xfrm>
            <a:off x="855519" y="1114433"/>
            <a:ext cx="6247245" cy="1129146"/>
          </a:xfrm>
          <a:prstGeom prst="rect">
            <a:avLst/>
          </a:prstGeom>
        </p:spPr>
        <p:txBody>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US" sz="3600" dirty="0">
                <a:solidFill>
                  <a:schemeClr val="accent1"/>
                </a:solidFill>
                <a:latin typeface="Taub Sans" pitchFamily="2" charset="0"/>
                <a:ea typeface="Taub Sans" pitchFamily="2" charset="0"/>
              </a:rPr>
              <a:t>Department of Health and Human Services (HHS)</a:t>
            </a:r>
          </a:p>
        </p:txBody>
      </p:sp>
      <p:sp>
        <p:nvSpPr>
          <p:cNvPr id="6" name="TextBox 5">
            <a:extLst>
              <a:ext uri="{FF2B5EF4-FFF2-40B4-BE49-F238E27FC236}">
                <a16:creationId xmlns:a16="http://schemas.microsoft.com/office/drawing/2014/main" id="{E65443BB-C6FE-49B6-92F5-86A39D742BC9}"/>
              </a:ext>
            </a:extLst>
          </p:cNvPr>
          <p:cNvSpPr txBox="1"/>
          <p:nvPr/>
        </p:nvSpPr>
        <p:spPr>
          <a:xfrm>
            <a:off x="855519" y="2557617"/>
            <a:ext cx="6893791" cy="2246769"/>
          </a:xfrm>
          <a:prstGeom prst="rect">
            <a:avLst/>
          </a:prstGeom>
          <a:noFill/>
        </p:spPr>
        <p:txBody>
          <a:bodyPr wrap="square" rtlCol="0">
            <a:spAutoFit/>
          </a:bodyPr>
          <a:lstStyle/>
          <a:p>
            <a:r>
              <a:rPr lang="en-US" sz="2800" dirty="0">
                <a:latin typeface="Taub Sans" pitchFamily="2" charset="0"/>
                <a:ea typeface="Taub Sans" pitchFamily="2" charset="0"/>
              </a:rPr>
              <a:t>Enforcement activity focuses on:</a:t>
            </a:r>
          </a:p>
          <a:p>
            <a:pPr marL="285750" indent="-285750">
              <a:buFont typeface="Arial" panose="020B0604020202020204" pitchFamily="34" charset="0"/>
              <a:buChar char="•"/>
            </a:pPr>
            <a:r>
              <a:rPr lang="en-US" sz="2800" dirty="0">
                <a:latin typeface="Taub Sans" pitchFamily="2" charset="0"/>
                <a:ea typeface="Taub Sans" pitchFamily="2" charset="0"/>
              </a:rPr>
              <a:t>Health Insurance Portability and Accountability Act (HIPAA) Privacy/Security</a:t>
            </a:r>
          </a:p>
          <a:p>
            <a:pPr marL="285750" indent="-285750">
              <a:buFont typeface="Arial" panose="020B0604020202020204" pitchFamily="34" charset="0"/>
              <a:buChar char="•"/>
            </a:pPr>
            <a:r>
              <a:rPr lang="en-US" sz="2800" dirty="0">
                <a:latin typeface="Taub Sans" pitchFamily="2" charset="0"/>
                <a:ea typeface="Taub Sans" pitchFamily="2" charset="0"/>
              </a:rPr>
              <a:t>Medicare Secondary Payer Rules</a:t>
            </a:r>
          </a:p>
        </p:txBody>
      </p:sp>
    </p:spTree>
    <p:extLst>
      <p:ext uri="{BB962C8B-B14F-4D97-AF65-F5344CB8AC3E}">
        <p14:creationId xmlns:p14="http://schemas.microsoft.com/office/powerpoint/2010/main" val="478969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Recent HHS Enforcement</a:t>
            </a:r>
          </a:p>
        </p:txBody>
      </p:sp>
      <p:sp>
        <p:nvSpPr>
          <p:cNvPr id="6" name="Content Placeholder 2">
            <a:extLst>
              <a:ext uri="{FF2B5EF4-FFF2-40B4-BE49-F238E27FC236}">
                <a16:creationId xmlns:a16="http://schemas.microsoft.com/office/drawing/2014/main" id="{6B3A2D52-AEB2-4E93-8BF1-753731F91D97}"/>
              </a:ext>
            </a:extLst>
          </p:cNvPr>
          <p:cNvSpPr txBox="1">
            <a:spLocks/>
          </p:cNvSpPr>
          <p:nvPr/>
        </p:nvSpPr>
        <p:spPr>
          <a:xfrm>
            <a:off x="1866881" y="1668544"/>
            <a:ext cx="8997571" cy="5052767"/>
          </a:xfrm>
          <a:prstGeom prst="rect">
            <a:avLst/>
          </a:prstGeom>
        </p:spPr>
        <p:txBody>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800"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800"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30000"/>
              </a:lnSpc>
            </a:pPr>
            <a:r>
              <a:rPr lang="en-US" sz="2400" b="1" dirty="0">
                <a:solidFill>
                  <a:schemeClr val="accent1"/>
                </a:solidFill>
              </a:rPr>
              <a:t>Office for Civil Rights/HHS Enforcement Activity Numbers</a:t>
            </a:r>
            <a:r>
              <a:rPr lang="en-US" sz="2400" baseline="30000" dirty="0">
                <a:solidFill>
                  <a:schemeClr val="accent1"/>
                </a:solidFill>
              </a:rPr>
              <a:t>1</a:t>
            </a:r>
          </a:p>
          <a:p>
            <a:pPr>
              <a:buClr>
                <a:schemeClr val="accent1"/>
              </a:buClr>
            </a:pPr>
            <a:r>
              <a:rPr lang="en-US" sz="1867" dirty="0"/>
              <a:t>HHS Enforcement Highlights as of December 2020 (since 2003)</a:t>
            </a:r>
          </a:p>
          <a:p>
            <a:pPr marL="496878" lvl="1" indent="-380990"/>
            <a:r>
              <a:rPr lang="en-US" sz="1867" dirty="0"/>
              <a:t>252,539 Complaints; 1,063 compliance reviews initiated </a:t>
            </a:r>
          </a:p>
          <a:p>
            <a:pPr marL="496878" lvl="1" indent="-380990"/>
            <a:r>
              <a:rPr lang="en-US" sz="1867" dirty="0"/>
              <a:t>$129.7m in fines</a:t>
            </a:r>
          </a:p>
          <a:p>
            <a:pPr marL="496878" lvl="1" indent="-380990"/>
            <a:r>
              <a:rPr lang="en-US" sz="1867" dirty="0"/>
              <a:t>Top issues:</a:t>
            </a:r>
          </a:p>
          <a:p>
            <a:pPr marL="609590" lvl="2" indent="-380990"/>
            <a:r>
              <a:rPr lang="en-US" sz="1867" dirty="0"/>
              <a:t>Impermissible use/disclosure</a:t>
            </a:r>
          </a:p>
          <a:p>
            <a:pPr marL="609590" lvl="2" indent="-380990"/>
            <a:r>
              <a:rPr lang="en-US" sz="1867" dirty="0"/>
              <a:t>Lack of safeguards</a:t>
            </a:r>
          </a:p>
          <a:p>
            <a:pPr marL="609590" lvl="2" indent="-380990"/>
            <a:r>
              <a:rPr lang="en-US" sz="1867" dirty="0"/>
              <a:t>Lack of access*</a:t>
            </a:r>
          </a:p>
          <a:p>
            <a:pPr marL="609590" lvl="2" indent="-380990"/>
            <a:r>
              <a:rPr lang="en-US" sz="1867" dirty="0"/>
              <a:t>Lack of administrative safeguards for ePHI</a:t>
            </a:r>
          </a:p>
          <a:p>
            <a:pPr marL="609590" lvl="2" indent="-380990"/>
            <a:r>
              <a:rPr lang="en-US" sz="1867" dirty="0"/>
              <a:t>Minimum necessary rules violations</a:t>
            </a:r>
          </a:p>
          <a:p>
            <a:pPr marL="496878" lvl="1" indent="-380990"/>
            <a:r>
              <a:rPr lang="en-US" sz="1867" dirty="0"/>
              <a:t>Health Plans listed as common types of entities violating HIPAA</a:t>
            </a:r>
            <a:endParaRPr lang="en-US" sz="1600" dirty="0"/>
          </a:p>
          <a:p>
            <a:r>
              <a:rPr lang="en-US" baseline="30000" dirty="0"/>
              <a:t>1</a:t>
            </a:r>
            <a:r>
              <a:rPr lang="en-US" dirty="0"/>
              <a:t>HHS Website – Enforcement Highlights</a:t>
            </a:r>
          </a:p>
          <a:p>
            <a:r>
              <a:rPr lang="en-US" dirty="0"/>
              <a:t>* Area of particular enforcement activity in 2020</a:t>
            </a:r>
          </a:p>
        </p:txBody>
      </p:sp>
      <p:pic>
        <p:nvPicPr>
          <p:cNvPr id="7" name="Picture 6">
            <a:extLst>
              <a:ext uri="{FF2B5EF4-FFF2-40B4-BE49-F238E27FC236}">
                <a16:creationId xmlns:a16="http://schemas.microsoft.com/office/drawing/2014/main" id="{6F7E2CC9-C06B-4668-BC9A-A9301EDFF040}"/>
              </a:ext>
            </a:extLst>
          </p:cNvPr>
          <p:cNvPicPr>
            <a:picLocks noChangeAspect="1"/>
          </p:cNvPicPr>
          <p:nvPr/>
        </p:nvPicPr>
        <p:blipFill>
          <a:blip r:embed="rId2"/>
          <a:stretch>
            <a:fillRect/>
          </a:stretch>
        </p:blipFill>
        <p:spPr>
          <a:xfrm>
            <a:off x="625643" y="3304754"/>
            <a:ext cx="977215" cy="977215"/>
          </a:xfrm>
          <a:prstGeom prst="rect">
            <a:avLst/>
          </a:prstGeom>
        </p:spPr>
      </p:pic>
    </p:spTree>
    <p:extLst>
      <p:ext uri="{BB962C8B-B14F-4D97-AF65-F5344CB8AC3E}">
        <p14:creationId xmlns:p14="http://schemas.microsoft.com/office/powerpoint/2010/main" val="576755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Recent HHS Enforcement</a:t>
            </a:r>
          </a:p>
        </p:txBody>
      </p:sp>
      <p:pic>
        <p:nvPicPr>
          <p:cNvPr id="7" name="Picture 6">
            <a:extLst>
              <a:ext uri="{FF2B5EF4-FFF2-40B4-BE49-F238E27FC236}">
                <a16:creationId xmlns:a16="http://schemas.microsoft.com/office/drawing/2014/main" id="{6F7E2CC9-C06B-4668-BC9A-A9301EDFF040}"/>
              </a:ext>
            </a:extLst>
          </p:cNvPr>
          <p:cNvPicPr>
            <a:picLocks noChangeAspect="1"/>
          </p:cNvPicPr>
          <p:nvPr/>
        </p:nvPicPr>
        <p:blipFill>
          <a:blip r:embed="rId2"/>
          <a:stretch>
            <a:fillRect/>
          </a:stretch>
        </p:blipFill>
        <p:spPr>
          <a:xfrm>
            <a:off x="625643" y="3304754"/>
            <a:ext cx="977215" cy="977215"/>
          </a:xfrm>
          <a:prstGeom prst="rect">
            <a:avLst/>
          </a:prstGeom>
        </p:spPr>
      </p:pic>
      <p:sp>
        <p:nvSpPr>
          <p:cNvPr id="5" name="Content Placeholder 2">
            <a:extLst>
              <a:ext uri="{FF2B5EF4-FFF2-40B4-BE49-F238E27FC236}">
                <a16:creationId xmlns:a16="http://schemas.microsoft.com/office/drawing/2014/main" id="{E14E20C0-6643-4C09-8BDD-B50FD88DD70C}"/>
              </a:ext>
            </a:extLst>
          </p:cNvPr>
          <p:cNvSpPr txBox="1">
            <a:spLocks/>
          </p:cNvSpPr>
          <p:nvPr/>
        </p:nvSpPr>
        <p:spPr>
          <a:xfrm>
            <a:off x="1866881" y="1834485"/>
            <a:ext cx="8997571" cy="3917755"/>
          </a:xfrm>
          <a:prstGeom prst="rect">
            <a:avLst/>
          </a:prstGeom>
        </p:spPr>
        <p:txBody>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800"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800"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30000"/>
              </a:lnSpc>
            </a:pPr>
            <a:r>
              <a:rPr lang="en-US" sz="2400" b="1" dirty="0">
                <a:solidFill>
                  <a:schemeClr val="accent1"/>
                </a:solidFill>
              </a:rPr>
              <a:t>Office for Civil Rights/HHS Enforcement Activity Numbers</a:t>
            </a:r>
            <a:r>
              <a:rPr lang="en-US" sz="2400" baseline="30000" dirty="0">
                <a:solidFill>
                  <a:schemeClr val="accent1"/>
                </a:solidFill>
              </a:rPr>
              <a:t>1</a:t>
            </a:r>
          </a:p>
          <a:p>
            <a:pPr>
              <a:buClr>
                <a:schemeClr val="accent1"/>
              </a:buClr>
            </a:pPr>
            <a:r>
              <a:rPr lang="en-US" sz="1867" dirty="0"/>
              <a:t>2019 Enforcement Numbers</a:t>
            </a:r>
          </a:p>
          <a:p>
            <a:pPr marL="342900" indent="-342900">
              <a:buClr>
                <a:schemeClr val="accent1"/>
              </a:buClr>
              <a:buFont typeface="Arial" panose="020B0604020202020204" pitchFamily="34" charset="0"/>
              <a:buChar char="•"/>
            </a:pPr>
            <a:r>
              <a:rPr lang="en-US" sz="1867" dirty="0"/>
              <a:t>28,261 Complaints (2019)</a:t>
            </a:r>
          </a:p>
          <a:p>
            <a:pPr marL="380990" indent="-380990">
              <a:buClr>
                <a:schemeClr val="accent1"/>
              </a:buClr>
              <a:buFont typeface="Arial" panose="020B0604020202020204" pitchFamily="34" charset="0"/>
              <a:buChar char="•"/>
            </a:pPr>
            <a:r>
              <a:rPr lang="en-US" sz="1867" dirty="0"/>
              <a:t>338 OCR initiated reviews  (2019)</a:t>
            </a:r>
          </a:p>
          <a:p>
            <a:pPr marL="380990" indent="-380990">
              <a:buClr>
                <a:schemeClr val="accent1"/>
              </a:buClr>
              <a:buFont typeface="Arial" panose="020B0604020202020204" pitchFamily="34" charset="0"/>
              <a:buChar char="•"/>
            </a:pPr>
            <a:r>
              <a:rPr lang="en-US" sz="1867" dirty="0"/>
              <a:t>10 Settlements (2019)</a:t>
            </a:r>
          </a:p>
          <a:p>
            <a:endParaRPr lang="en-US" sz="1600" dirty="0"/>
          </a:p>
          <a:p>
            <a:r>
              <a:rPr lang="en-US" baseline="30000" dirty="0"/>
              <a:t>1</a:t>
            </a:r>
            <a:r>
              <a:rPr lang="en-US" dirty="0"/>
              <a:t>HHS Website</a:t>
            </a:r>
          </a:p>
        </p:txBody>
      </p:sp>
    </p:spTree>
    <p:extLst>
      <p:ext uri="{BB962C8B-B14F-4D97-AF65-F5344CB8AC3E}">
        <p14:creationId xmlns:p14="http://schemas.microsoft.com/office/powerpoint/2010/main" val="268525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Recent HHS Enforcement</a:t>
            </a:r>
          </a:p>
        </p:txBody>
      </p:sp>
      <p:sp>
        <p:nvSpPr>
          <p:cNvPr id="6" name="Content Placeholder 2">
            <a:extLst>
              <a:ext uri="{FF2B5EF4-FFF2-40B4-BE49-F238E27FC236}">
                <a16:creationId xmlns:a16="http://schemas.microsoft.com/office/drawing/2014/main" id="{846C5F37-FD77-4841-9BBB-7BDB7E2CCB37}"/>
              </a:ext>
            </a:extLst>
          </p:cNvPr>
          <p:cNvSpPr txBox="1">
            <a:spLocks/>
          </p:cNvSpPr>
          <p:nvPr/>
        </p:nvSpPr>
        <p:spPr>
          <a:xfrm>
            <a:off x="3316748" y="2000244"/>
            <a:ext cx="7463013" cy="4221715"/>
          </a:xfrm>
          <a:prstGeom prst="rect">
            <a:avLst/>
          </a:prstGeom>
        </p:spPr>
        <p:txBody>
          <a:bodyPr>
            <a:normAutofit fontScale="85000" lnSpcReduction="10000"/>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8" indent="-115888"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600" indent="-114300" algn="l" defTabSz="685800"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800"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800"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33" b="1" dirty="0">
                <a:solidFill>
                  <a:schemeClr val="accent1"/>
                </a:solidFill>
              </a:rPr>
              <a:t>Failure to provide timely access </a:t>
            </a:r>
          </a:p>
          <a:p>
            <a:r>
              <a:rPr lang="en-US" sz="2133" b="1" dirty="0">
                <a:solidFill>
                  <a:schemeClr val="accent1"/>
                </a:solidFill>
              </a:rPr>
              <a:t>Case I – Banner Health ACE (2020)</a:t>
            </a:r>
          </a:p>
          <a:p>
            <a:pPr marL="380990" indent="-380990">
              <a:buClr>
                <a:schemeClr val="accent1"/>
              </a:buClr>
              <a:buFont typeface="Arial" panose="020B0604020202020204" pitchFamily="34" charset="0"/>
              <a:buChar char="•"/>
            </a:pPr>
            <a:r>
              <a:rPr lang="en-US" sz="2133" dirty="0"/>
              <a:t>$200k fine and required corrective action</a:t>
            </a:r>
          </a:p>
          <a:p>
            <a:pPr marL="380990" indent="-380990">
              <a:buClr>
                <a:schemeClr val="accent1"/>
              </a:buClr>
              <a:buFont typeface="Arial" panose="020B0604020202020204" pitchFamily="34" charset="0"/>
              <a:buChar char="•"/>
            </a:pPr>
            <a:r>
              <a:rPr lang="en-US" sz="2133" dirty="0"/>
              <a:t>Bayfront failed to provide two individuals with timely access to records</a:t>
            </a:r>
          </a:p>
          <a:p>
            <a:pPr marL="380990" indent="-380990">
              <a:buClr>
                <a:schemeClr val="accent1"/>
              </a:buClr>
              <a:buFont typeface="Arial" panose="020B0604020202020204" pitchFamily="34" charset="0"/>
              <a:buChar char="•"/>
            </a:pPr>
            <a:r>
              <a:rPr lang="en-US" sz="2133" dirty="0"/>
              <a:t>Fourteenth case settling HIPAA Right of Access</a:t>
            </a:r>
          </a:p>
          <a:p>
            <a:r>
              <a:rPr lang="en-US" sz="2133" b="1" dirty="0">
                <a:solidFill>
                  <a:schemeClr val="accent1"/>
                </a:solidFill>
              </a:rPr>
              <a:t>Case II – City of New Haven (2020)</a:t>
            </a:r>
          </a:p>
          <a:p>
            <a:pPr marL="380990" indent="-380990">
              <a:buClr>
                <a:schemeClr val="accent1"/>
              </a:buClr>
              <a:buFont typeface="Arial" panose="020B0604020202020204" pitchFamily="34" charset="0"/>
              <a:buChar char="•"/>
            </a:pPr>
            <a:r>
              <a:rPr lang="en-US" sz="2133" dirty="0"/>
              <a:t>$202.4k fine and required corrective action</a:t>
            </a:r>
          </a:p>
          <a:p>
            <a:pPr marL="380990" indent="-380990">
              <a:buClr>
                <a:schemeClr val="accent1"/>
              </a:buClr>
              <a:buFont typeface="Arial" panose="020B0604020202020204" pitchFamily="34" charset="0"/>
              <a:buChar char="•"/>
            </a:pPr>
            <a:r>
              <a:rPr lang="en-US" sz="2133" dirty="0"/>
              <a:t>City operated public health clinic and failed to terminate former employee’s access to PHI</a:t>
            </a:r>
          </a:p>
          <a:p>
            <a:pPr marL="380990" indent="-380990">
              <a:buClr>
                <a:schemeClr val="accent1"/>
              </a:buClr>
              <a:buFont typeface="Arial" panose="020B0604020202020204" pitchFamily="34" charset="0"/>
              <a:buChar char="•"/>
            </a:pPr>
            <a:r>
              <a:rPr lang="en-US" sz="2133" dirty="0"/>
              <a:t>Failure (a) to complete enterprise-wide risk assessment and (b) to implement termination procedures for access</a:t>
            </a:r>
          </a:p>
        </p:txBody>
      </p:sp>
      <p:grpSp>
        <p:nvGrpSpPr>
          <p:cNvPr id="8" name="Group 7">
            <a:extLst>
              <a:ext uri="{FF2B5EF4-FFF2-40B4-BE49-F238E27FC236}">
                <a16:creationId xmlns:a16="http://schemas.microsoft.com/office/drawing/2014/main" id="{6A34335E-B1CF-4368-8339-2F90385342F2}"/>
              </a:ext>
            </a:extLst>
          </p:cNvPr>
          <p:cNvGrpSpPr/>
          <p:nvPr/>
        </p:nvGrpSpPr>
        <p:grpSpPr>
          <a:xfrm>
            <a:off x="789224" y="2582608"/>
            <a:ext cx="1799216" cy="1922912"/>
            <a:chOff x="791685" y="2184704"/>
            <a:chExt cx="1117600" cy="1194435"/>
          </a:xfrm>
        </p:grpSpPr>
        <p:sp>
          <p:nvSpPr>
            <p:cNvPr id="9" name="Freeform 5">
              <a:extLst>
                <a:ext uri="{FF2B5EF4-FFF2-40B4-BE49-F238E27FC236}">
                  <a16:creationId xmlns:a16="http://schemas.microsoft.com/office/drawing/2014/main" id="{C808B571-FB00-449D-ACA4-0BEEA914DD52}"/>
                </a:ext>
              </a:extLst>
            </p:cNvPr>
            <p:cNvSpPr>
              <a:spLocks noChangeArrowheads="1"/>
            </p:cNvSpPr>
            <p:nvPr/>
          </p:nvSpPr>
          <p:spPr bwMode="auto">
            <a:xfrm>
              <a:off x="791685" y="2184704"/>
              <a:ext cx="1117600" cy="1194435"/>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accent1"/>
            </a:solidFill>
            <a:ln>
              <a:noFill/>
            </a:ln>
            <a:effectLst/>
          </p:spPr>
          <p:txBody>
            <a:bodyPr wrap="none" anchor="ctr"/>
            <a:lstStyle/>
            <a:p>
              <a:endParaRPr lang="en-US" sz="2400" dirty="0"/>
            </a:p>
          </p:txBody>
        </p:sp>
        <p:grpSp>
          <p:nvGrpSpPr>
            <p:cNvPr id="10" name="Group 9">
              <a:extLst>
                <a:ext uri="{FF2B5EF4-FFF2-40B4-BE49-F238E27FC236}">
                  <a16:creationId xmlns:a16="http://schemas.microsoft.com/office/drawing/2014/main" id="{B887EA05-DD9A-4D0B-9A11-7F6EBC874295}"/>
                </a:ext>
              </a:extLst>
            </p:cNvPr>
            <p:cNvGrpSpPr>
              <a:grpSpLocks noChangeAspect="1"/>
            </p:cNvGrpSpPr>
            <p:nvPr/>
          </p:nvGrpSpPr>
          <p:grpSpPr>
            <a:xfrm>
              <a:off x="1007976" y="2438400"/>
              <a:ext cx="679614" cy="695743"/>
              <a:chOff x="361950" y="3122613"/>
              <a:chExt cx="534988" cy="547687"/>
            </a:xfrm>
            <a:solidFill>
              <a:schemeClr val="bg1"/>
            </a:solidFill>
          </p:grpSpPr>
          <p:sp>
            <p:nvSpPr>
              <p:cNvPr id="11" name="Freeform 83">
                <a:extLst>
                  <a:ext uri="{FF2B5EF4-FFF2-40B4-BE49-F238E27FC236}">
                    <a16:creationId xmlns:a16="http://schemas.microsoft.com/office/drawing/2014/main" id="{FBD749F7-3F3A-467F-A015-A8166C72CE35}"/>
                  </a:ext>
                </a:extLst>
              </p:cNvPr>
              <p:cNvSpPr>
                <a:spLocks noChangeArrowheads="1"/>
              </p:cNvSpPr>
              <p:nvPr/>
            </p:nvSpPr>
            <p:spPr bwMode="auto">
              <a:xfrm>
                <a:off x="361950" y="3621088"/>
                <a:ext cx="534988" cy="49212"/>
              </a:xfrm>
              <a:custGeom>
                <a:avLst/>
                <a:gdLst>
                  <a:gd name="T0" fmla="*/ 1485 w 1486"/>
                  <a:gd name="T1" fmla="*/ 134 h 135"/>
                  <a:gd name="T2" fmla="*/ 0 w 1486"/>
                  <a:gd name="T3" fmla="*/ 134 h 135"/>
                  <a:gd name="T4" fmla="*/ 0 w 1486"/>
                  <a:gd name="T5" fmla="*/ 0 h 135"/>
                  <a:gd name="T6" fmla="*/ 1485 w 1486"/>
                  <a:gd name="T7" fmla="*/ 0 h 135"/>
                  <a:gd name="T8" fmla="*/ 1485 w 1486"/>
                  <a:gd name="T9" fmla="*/ 134 h 135"/>
                </a:gdLst>
                <a:ahLst/>
                <a:cxnLst>
                  <a:cxn ang="0">
                    <a:pos x="T0" y="T1"/>
                  </a:cxn>
                  <a:cxn ang="0">
                    <a:pos x="T2" y="T3"/>
                  </a:cxn>
                  <a:cxn ang="0">
                    <a:pos x="T4" y="T5"/>
                  </a:cxn>
                  <a:cxn ang="0">
                    <a:pos x="T6" y="T7"/>
                  </a:cxn>
                  <a:cxn ang="0">
                    <a:pos x="T8" y="T9"/>
                  </a:cxn>
                </a:cxnLst>
                <a:rect l="0" t="0" r="r" b="b"/>
                <a:pathLst>
                  <a:path w="1486" h="135">
                    <a:moveTo>
                      <a:pt x="1485" y="134"/>
                    </a:moveTo>
                    <a:lnTo>
                      <a:pt x="0" y="134"/>
                    </a:lnTo>
                    <a:lnTo>
                      <a:pt x="0" y="0"/>
                    </a:lnTo>
                    <a:lnTo>
                      <a:pt x="1485" y="0"/>
                    </a:lnTo>
                    <a:lnTo>
                      <a:pt x="1485" y="1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2" name="Freeform 84">
                <a:extLst>
                  <a:ext uri="{FF2B5EF4-FFF2-40B4-BE49-F238E27FC236}">
                    <a16:creationId xmlns:a16="http://schemas.microsoft.com/office/drawing/2014/main" id="{7B644990-854E-43F7-9A7C-B02BA53BFBB4}"/>
                  </a:ext>
                </a:extLst>
              </p:cNvPr>
              <p:cNvSpPr>
                <a:spLocks noChangeArrowheads="1"/>
              </p:cNvSpPr>
              <p:nvPr/>
            </p:nvSpPr>
            <p:spPr bwMode="auto">
              <a:xfrm>
                <a:off x="414338" y="3527425"/>
                <a:ext cx="428625" cy="47625"/>
              </a:xfrm>
              <a:custGeom>
                <a:avLst/>
                <a:gdLst>
                  <a:gd name="T0" fmla="*/ 1189 w 1190"/>
                  <a:gd name="T1" fmla="*/ 130 h 131"/>
                  <a:gd name="T2" fmla="*/ 0 w 1190"/>
                  <a:gd name="T3" fmla="*/ 130 h 131"/>
                  <a:gd name="T4" fmla="*/ 0 w 1190"/>
                  <a:gd name="T5" fmla="*/ 0 h 131"/>
                  <a:gd name="T6" fmla="*/ 1189 w 1190"/>
                  <a:gd name="T7" fmla="*/ 0 h 131"/>
                  <a:gd name="T8" fmla="*/ 1189 w 1190"/>
                  <a:gd name="T9" fmla="*/ 130 h 131"/>
                </a:gdLst>
                <a:ahLst/>
                <a:cxnLst>
                  <a:cxn ang="0">
                    <a:pos x="T0" y="T1"/>
                  </a:cxn>
                  <a:cxn ang="0">
                    <a:pos x="T2" y="T3"/>
                  </a:cxn>
                  <a:cxn ang="0">
                    <a:pos x="T4" y="T5"/>
                  </a:cxn>
                  <a:cxn ang="0">
                    <a:pos x="T6" y="T7"/>
                  </a:cxn>
                  <a:cxn ang="0">
                    <a:pos x="T8" y="T9"/>
                  </a:cxn>
                </a:cxnLst>
                <a:rect l="0" t="0" r="r" b="b"/>
                <a:pathLst>
                  <a:path w="1190" h="131">
                    <a:moveTo>
                      <a:pt x="1189" y="130"/>
                    </a:moveTo>
                    <a:lnTo>
                      <a:pt x="0" y="130"/>
                    </a:lnTo>
                    <a:lnTo>
                      <a:pt x="0" y="0"/>
                    </a:lnTo>
                    <a:lnTo>
                      <a:pt x="1189" y="0"/>
                    </a:lnTo>
                    <a:lnTo>
                      <a:pt x="1189"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3" name="Freeform 85">
                <a:extLst>
                  <a:ext uri="{FF2B5EF4-FFF2-40B4-BE49-F238E27FC236}">
                    <a16:creationId xmlns:a16="http://schemas.microsoft.com/office/drawing/2014/main" id="{07DDAADC-3B25-47F5-917E-F03BC483101D}"/>
                  </a:ext>
                </a:extLst>
              </p:cNvPr>
              <p:cNvSpPr>
                <a:spLocks noChangeArrowheads="1"/>
              </p:cNvSpPr>
              <p:nvPr/>
            </p:nvSpPr>
            <p:spPr bwMode="auto">
              <a:xfrm>
                <a:off x="461963" y="3311525"/>
                <a:ext cx="49212" cy="239713"/>
              </a:xfrm>
              <a:custGeom>
                <a:avLst/>
                <a:gdLst>
                  <a:gd name="T0" fmla="*/ 134 w 135"/>
                  <a:gd name="T1" fmla="*/ 663 h 664"/>
                  <a:gd name="T2" fmla="*/ 0 w 135"/>
                  <a:gd name="T3" fmla="*/ 663 h 664"/>
                  <a:gd name="T4" fmla="*/ 0 w 135"/>
                  <a:gd name="T5" fmla="*/ 0 h 664"/>
                  <a:gd name="T6" fmla="*/ 134 w 135"/>
                  <a:gd name="T7" fmla="*/ 0 h 664"/>
                  <a:gd name="T8" fmla="*/ 134 w 135"/>
                  <a:gd name="T9" fmla="*/ 663 h 664"/>
                </a:gdLst>
                <a:ahLst/>
                <a:cxnLst>
                  <a:cxn ang="0">
                    <a:pos x="T0" y="T1"/>
                  </a:cxn>
                  <a:cxn ang="0">
                    <a:pos x="T2" y="T3"/>
                  </a:cxn>
                  <a:cxn ang="0">
                    <a:pos x="T4" y="T5"/>
                  </a:cxn>
                  <a:cxn ang="0">
                    <a:pos x="T6" y="T7"/>
                  </a:cxn>
                  <a:cxn ang="0">
                    <a:pos x="T8" y="T9"/>
                  </a:cxn>
                </a:cxnLst>
                <a:rect l="0" t="0" r="r" b="b"/>
                <a:pathLst>
                  <a:path w="135" h="664">
                    <a:moveTo>
                      <a:pt x="134" y="663"/>
                    </a:moveTo>
                    <a:lnTo>
                      <a:pt x="0" y="663"/>
                    </a:lnTo>
                    <a:lnTo>
                      <a:pt x="0" y="0"/>
                    </a:lnTo>
                    <a:lnTo>
                      <a:pt x="134" y="0"/>
                    </a:lnTo>
                    <a:lnTo>
                      <a:pt x="134" y="66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4" name="Freeform 86">
                <a:extLst>
                  <a:ext uri="{FF2B5EF4-FFF2-40B4-BE49-F238E27FC236}">
                    <a16:creationId xmlns:a16="http://schemas.microsoft.com/office/drawing/2014/main" id="{36E162AC-D533-4B63-ACF7-278DB293237D}"/>
                  </a:ext>
                </a:extLst>
              </p:cNvPr>
              <p:cNvSpPr>
                <a:spLocks noChangeArrowheads="1"/>
              </p:cNvSpPr>
              <p:nvPr/>
            </p:nvSpPr>
            <p:spPr bwMode="auto">
              <a:xfrm>
                <a:off x="557213" y="3311525"/>
                <a:ext cx="49212" cy="239713"/>
              </a:xfrm>
              <a:custGeom>
                <a:avLst/>
                <a:gdLst>
                  <a:gd name="T0" fmla="*/ 134 w 135"/>
                  <a:gd name="T1" fmla="*/ 663 h 664"/>
                  <a:gd name="T2" fmla="*/ 0 w 135"/>
                  <a:gd name="T3" fmla="*/ 663 h 664"/>
                  <a:gd name="T4" fmla="*/ 0 w 135"/>
                  <a:gd name="T5" fmla="*/ 0 h 664"/>
                  <a:gd name="T6" fmla="*/ 134 w 135"/>
                  <a:gd name="T7" fmla="*/ 0 h 664"/>
                  <a:gd name="T8" fmla="*/ 134 w 135"/>
                  <a:gd name="T9" fmla="*/ 663 h 664"/>
                </a:gdLst>
                <a:ahLst/>
                <a:cxnLst>
                  <a:cxn ang="0">
                    <a:pos x="T0" y="T1"/>
                  </a:cxn>
                  <a:cxn ang="0">
                    <a:pos x="T2" y="T3"/>
                  </a:cxn>
                  <a:cxn ang="0">
                    <a:pos x="T4" y="T5"/>
                  </a:cxn>
                  <a:cxn ang="0">
                    <a:pos x="T6" y="T7"/>
                  </a:cxn>
                  <a:cxn ang="0">
                    <a:pos x="T8" y="T9"/>
                  </a:cxn>
                </a:cxnLst>
                <a:rect l="0" t="0" r="r" b="b"/>
                <a:pathLst>
                  <a:path w="135" h="664">
                    <a:moveTo>
                      <a:pt x="134" y="663"/>
                    </a:moveTo>
                    <a:lnTo>
                      <a:pt x="0" y="663"/>
                    </a:lnTo>
                    <a:lnTo>
                      <a:pt x="0" y="0"/>
                    </a:lnTo>
                    <a:lnTo>
                      <a:pt x="134" y="0"/>
                    </a:lnTo>
                    <a:lnTo>
                      <a:pt x="134" y="66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5" name="Freeform 87">
                <a:extLst>
                  <a:ext uri="{FF2B5EF4-FFF2-40B4-BE49-F238E27FC236}">
                    <a16:creationId xmlns:a16="http://schemas.microsoft.com/office/drawing/2014/main" id="{7584B0EC-719C-46EE-B667-5F1FC7AD4144}"/>
                  </a:ext>
                </a:extLst>
              </p:cNvPr>
              <p:cNvSpPr>
                <a:spLocks noChangeArrowheads="1"/>
              </p:cNvSpPr>
              <p:nvPr/>
            </p:nvSpPr>
            <p:spPr bwMode="auto">
              <a:xfrm>
                <a:off x="652463" y="3311525"/>
                <a:ext cx="49212" cy="239713"/>
              </a:xfrm>
              <a:custGeom>
                <a:avLst/>
                <a:gdLst>
                  <a:gd name="T0" fmla="*/ 134 w 135"/>
                  <a:gd name="T1" fmla="*/ 663 h 664"/>
                  <a:gd name="T2" fmla="*/ 0 w 135"/>
                  <a:gd name="T3" fmla="*/ 663 h 664"/>
                  <a:gd name="T4" fmla="*/ 0 w 135"/>
                  <a:gd name="T5" fmla="*/ 0 h 664"/>
                  <a:gd name="T6" fmla="*/ 134 w 135"/>
                  <a:gd name="T7" fmla="*/ 0 h 664"/>
                  <a:gd name="T8" fmla="*/ 134 w 135"/>
                  <a:gd name="T9" fmla="*/ 663 h 664"/>
                </a:gdLst>
                <a:ahLst/>
                <a:cxnLst>
                  <a:cxn ang="0">
                    <a:pos x="T0" y="T1"/>
                  </a:cxn>
                  <a:cxn ang="0">
                    <a:pos x="T2" y="T3"/>
                  </a:cxn>
                  <a:cxn ang="0">
                    <a:pos x="T4" y="T5"/>
                  </a:cxn>
                  <a:cxn ang="0">
                    <a:pos x="T6" y="T7"/>
                  </a:cxn>
                  <a:cxn ang="0">
                    <a:pos x="T8" y="T9"/>
                  </a:cxn>
                </a:cxnLst>
                <a:rect l="0" t="0" r="r" b="b"/>
                <a:pathLst>
                  <a:path w="135" h="664">
                    <a:moveTo>
                      <a:pt x="134" y="663"/>
                    </a:moveTo>
                    <a:lnTo>
                      <a:pt x="0" y="663"/>
                    </a:lnTo>
                    <a:lnTo>
                      <a:pt x="0" y="0"/>
                    </a:lnTo>
                    <a:lnTo>
                      <a:pt x="134" y="0"/>
                    </a:lnTo>
                    <a:lnTo>
                      <a:pt x="134" y="66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6" name="Freeform 88">
                <a:extLst>
                  <a:ext uri="{FF2B5EF4-FFF2-40B4-BE49-F238E27FC236}">
                    <a16:creationId xmlns:a16="http://schemas.microsoft.com/office/drawing/2014/main" id="{BBF4C8BF-531E-4CE6-9E19-5BEEE1F6FB75}"/>
                  </a:ext>
                </a:extLst>
              </p:cNvPr>
              <p:cNvSpPr>
                <a:spLocks noChangeArrowheads="1"/>
              </p:cNvSpPr>
              <p:nvPr/>
            </p:nvSpPr>
            <p:spPr bwMode="auto">
              <a:xfrm>
                <a:off x="747713" y="3311525"/>
                <a:ext cx="47625" cy="239713"/>
              </a:xfrm>
              <a:custGeom>
                <a:avLst/>
                <a:gdLst>
                  <a:gd name="T0" fmla="*/ 130 w 131"/>
                  <a:gd name="T1" fmla="*/ 663 h 664"/>
                  <a:gd name="T2" fmla="*/ 0 w 131"/>
                  <a:gd name="T3" fmla="*/ 663 h 664"/>
                  <a:gd name="T4" fmla="*/ 0 w 131"/>
                  <a:gd name="T5" fmla="*/ 0 h 664"/>
                  <a:gd name="T6" fmla="*/ 130 w 131"/>
                  <a:gd name="T7" fmla="*/ 0 h 664"/>
                  <a:gd name="T8" fmla="*/ 130 w 131"/>
                  <a:gd name="T9" fmla="*/ 663 h 664"/>
                </a:gdLst>
                <a:ahLst/>
                <a:cxnLst>
                  <a:cxn ang="0">
                    <a:pos x="T0" y="T1"/>
                  </a:cxn>
                  <a:cxn ang="0">
                    <a:pos x="T2" y="T3"/>
                  </a:cxn>
                  <a:cxn ang="0">
                    <a:pos x="T4" y="T5"/>
                  </a:cxn>
                  <a:cxn ang="0">
                    <a:pos x="T6" y="T7"/>
                  </a:cxn>
                  <a:cxn ang="0">
                    <a:pos x="T8" y="T9"/>
                  </a:cxn>
                </a:cxnLst>
                <a:rect l="0" t="0" r="r" b="b"/>
                <a:pathLst>
                  <a:path w="131" h="664">
                    <a:moveTo>
                      <a:pt x="130" y="663"/>
                    </a:moveTo>
                    <a:lnTo>
                      <a:pt x="0" y="663"/>
                    </a:lnTo>
                    <a:lnTo>
                      <a:pt x="0" y="0"/>
                    </a:lnTo>
                    <a:lnTo>
                      <a:pt x="130" y="0"/>
                    </a:lnTo>
                    <a:lnTo>
                      <a:pt x="130" y="66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7" name="Freeform 89">
                <a:extLst>
                  <a:ext uri="{FF2B5EF4-FFF2-40B4-BE49-F238E27FC236}">
                    <a16:creationId xmlns:a16="http://schemas.microsoft.com/office/drawing/2014/main" id="{165A0E8E-769C-443D-A3D4-378E6277195B}"/>
                  </a:ext>
                </a:extLst>
              </p:cNvPr>
              <p:cNvSpPr>
                <a:spLocks noChangeArrowheads="1"/>
              </p:cNvSpPr>
              <p:nvPr/>
            </p:nvSpPr>
            <p:spPr bwMode="auto">
              <a:xfrm>
                <a:off x="368300" y="3122613"/>
                <a:ext cx="520700" cy="177800"/>
              </a:xfrm>
              <a:custGeom>
                <a:avLst/>
                <a:gdLst>
                  <a:gd name="T0" fmla="*/ 1382 w 1445"/>
                  <a:gd name="T1" fmla="*/ 492 h 493"/>
                  <a:gd name="T2" fmla="*/ 723 w 1445"/>
                  <a:gd name="T3" fmla="*/ 151 h 493"/>
                  <a:gd name="T4" fmla="*/ 62 w 1445"/>
                  <a:gd name="T5" fmla="*/ 492 h 493"/>
                  <a:gd name="T6" fmla="*/ 0 w 1445"/>
                  <a:gd name="T7" fmla="*/ 375 h 493"/>
                  <a:gd name="T8" fmla="*/ 723 w 1445"/>
                  <a:gd name="T9" fmla="*/ 0 h 493"/>
                  <a:gd name="T10" fmla="*/ 1444 w 1445"/>
                  <a:gd name="T11" fmla="*/ 375 h 493"/>
                  <a:gd name="T12" fmla="*/ 1382 w 1445"/>
                  <a:gd name="T13" fmla="*/ 492 h 493"/>
                </a:gdLst>
                <a:ahLst/>
                <a:cxnLst>
                  <a:cxn ang="0">
                    <a:pos x="T0" y="T1"/>
                  </a:cxn>
                  <a:cxn ang="0">
                    <a:pos x="T2" y="T3"/>
                  </a:cxn>
                  <a:cxn ang="0">
                    <a:pos x="T4" y="T5"/>
                  </a:cxn>
                  <a:cxn ang="0">
                    <a:pos x="T6" y="T7"/>
                  </a:cxn>
                  <a:cxn ang="0">
                    <a:pos x="T8" y="T9"/>
                  </a:cxn>
                  <a:cxn ang="0">
                    <a:pos x="T10" y="T11"/>
                  </a:cxn>
                  <a:cxn ang="0">
                    <a:pos x="T12" y="T13"/>
                  </a:cxn>
                </a:cxnLst>
                <a:rect l="0" t="0" r="r" b="b"/>
                <a:pathLst>
                  <a:path w="1445" h="493">
                    <a:moveTo>
                      <a:pt x="1382" y="492"/>
                    </a:moveTo>
                    <a:lnTo>
                      <a:pt x="723" y="151"/>
                    </a:lnTo>
                    <a:lnTo>
                      <a:pt x="62" y="492"/>
                    </a:lnTo>
                    <a:lnTo>
                      <a:pt x="0" y="375"/>
                    </a:lnTo>
                    <a:lnTo>
                      <a:pt x="723" y="0"/>
                    </a:lnTo>
                    <a:lnTo>
                      <a:pt x="1444" y="375"/>
                    </a:lnTo>
                    <a:lnTo>
                      <a:pt x="1382" y="4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sp>
            <p:nvSpPr>
              <p:cNvPr id="18" name="Freeform 90">
                <a:extLst>
                  <a:ext uri="{FF2B5EF4-FFF2-40B4-BE49-F238E27FC236}">
                    <a16:creationId xmlns:a16="http://schemas.microsoft.com/office/drawing/2014/main" id="{026CB894-9208-4C75-BF1C-0A15FBD3CBF3}"/>
                  </a:ext>
                </a:extLst>
              </p:cNvPr>
              <p:cNvSpPr>
                <a:spLocks noChangeArrowheads="1"/>
              </p:cNvSpPr>
              <p:nvPr/>
            </p:nvSpPr>
            <p:spPr bwMode="auto">
              <a:xfrm>
                <a:off x="604838" y="3221038"/>
                <a:ext cx="47625" cy="47625"/>
              </a:xfrm>
              <a:custGeom>
                <a:avLst/>
                <a:gdLst>
                  <a:gd name="T0" fmla="*/ 130 w 131"/>
                  <a:gd name="T1" fmla="*/ 65 h 132"/>
                  <a:gd name="T2" fmla="*/ 130 w 131"/>
                  <a:gd name="T3" fmla="*/ 65 h 132"/>
                  <a:gd name="T4" fmla="*/ 66 w 131"/>
                  <a:gd name="T5" fmla="*/ 131 h 132"/>
                  <a:gd name="T6" fmla="*/ 0 w 131"/>
                  <a:gd name="T7" fmla="*/ 65 h 132"/>
                  <a:gd name="T8" fmla="*/ 66 w 131"/>
                  <a:gd name="T9" fmla="*/ 0 h 132"/>
                  <a:gd name="T10" fmla="*/ 130 w 131"/>
                  <a:gd name="T11" fmla="*/ 65 h 132"/>
                </a:gdLst>
                <a:ahLst/>
                <a:cxnLst>
                  <a:cxn ang="0">
                    <a:pos x="T0" y="T1"/>
                  </a:cxn>
                  <a:cxn ang="0">
                    <a:pos x="T2" y="T3"/>
                  </a:cxn>
                  <a:cxn ang="0">
                    <a:pos x="T4" y="T5"/>
                  </a:cxn>
                  <a:cxn ang="0">
                    <a:pos x="T6" y="T7"/>
                  </a:cxn>
                  <a:cxn ang="0">
                    <a:pos x="T8" y="T9"/>
                  </a:cxn>
                  <a:cxn ang="0">
                    <a:pos x="T10" y="T11"/>
                  </a:cxn>
                </a:cxnLst>
                <a:rect l="0" t="0" r="r" b="b"/>
                <a:pathLst>
                  <a:path w="131" h="132">
                    <a:moveTo>
                      <a:pt x="130" y="65"/>
                    </a:moveTo>
                    <a:lnTo>
                      <a:pt x="130" y="65"/>
                    </a:lnTo>
                    <a:cubicBezTo>
                      <a:pt x="130" y="100"/>
                      <a:pt x="103" y="131"/>
                      <a:pt x="66" y="131"/>
                    </a:cubicBezTo>
                    <a:cubicBezTo>
                      <a:pt x="31" y="131"/>
                      <a:pt x="0" y="100"/>
                      <a:pt x="0" y="65"/>
                    </a:cubicBezTo>
                    <a:cubicBezTo>
                      <a:pt x="0" y="28"/>
                      <a:pt x="31" y="0"/>
                      <a:pt x="66" y="0"/>
                    </a:cubicBezTo>
                    <a:cubicBezTo>
                      <a:pt x="103" y="0"/>
                      <a:pt x="130" y="28"/>
                      <a:pt x="130" y="6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00" dirty="0"/>
              </a:p>
            </p:txBody>
          </p:sp>
        </p:grpSp>
      </p:grpSp>
    </p:spTree>
    <p:extLst>
      <p:ext uri="{BB962C8B-B14F-4D97-AF65-F5344CB8AC3E}">
        <p14:creationId xmlns:p14="http://schemas.microsoft.com/office/powerpoint/2010/main" val="2807247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82E8B1-5D7A-4512-9A2F-23F20325D8DE}"/>
              </a:ext>
            </a:extLst>
          </p:cNvPr>
          <p:cNvSpPr>
            <a:spLocks noGrp="1"/>
          </p:cNvSpPr>
          <p:nvPr>
            <p:ph type="body" sz="quarter" idx="10"/>
          </p:nvPr>
        </p:nvSpPr>
        <p:spPr>
          <a:xfrm>
            <a:off x="479426" y="2562390"/>
            <a:ext cx="9121773" cy="2037892"/>
          </a:xfrm>
        </p:spPr>
        <p:txBody>
          <a:bodyPr>
            <a:normAutofit/>
          </a:bodyPr>
          <a:lstStyle/>
          <a:p>
            <a:pPr marL="0" indent="0">
              <a:buNone/>
            </a:pPr>
            <a:r>
              <a:rPr lang="en-US" sz="4000" dirty="0"/>
              <a:t>Applicable Limits and Fines/Penalties</a:t>
            </a:r>
          </a:p>
        </p:txBody>
      </p:sp>
    </p:spTree>
    <p:extLst>
      <p:ext uri="{BB962C8B-B14F-4D97-AF65-F5344CB8AC3E}">
        <p14:creationId xmlns:p14="http://schemas.microsoft.com/office/powerpoint/2010/main" val="1505321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73DC685-95B2-4625-92E7-10E09E8E364B}"/>
              </a:ext>
            </a:extLst>
          </p:cNvPr>
          <p:cNvSpPr>
            <a:spLocks noGrp="1"/>
          </p:cNvSpPr>
          <p:nvPr>
            <p:ph type="title"/>
          </p:nvPr>
        </p:nvSpPr>
        <p:spPr>
          <a:xfrm>
            <a:off x="512064" y="377952"/>
            <a:ext cx="9997440" cy="492443"/>
          </a:xfrm>
        </p:spPr>
        <p:txBody>
          <a:bodyPr>
            <a:normAutofit fontScale="90000"/>
          </a:bodyPr>
          <a:lstStyle/>
          <a:p>
            <a:r>
              <a:rPr lang="en-US" dirty="0"/>
              <a:t>Benefits changes to date for 2021</a:t>
            </a:r>
          </a:p>
        </p:txBody>
      </p:sp>
      <p:sp>
        <p:nvSpPr>
          <p:cNvPr id="20" name="Text Placeholder 2">
            <a:extLst>
              <a:ext uri="{FF2B5EF4-FFF2-40B4-BE49-F238E27FC236}">
                <a16:creationId xmlns:a16="http://schemas.microsoft.com/office/drawing/2014/main" id="{A03727A3-95C7-4668-9FC7-35490B58ED95}"/>
              </a:ext>
            </a:extLst>
          </p:cNvPr>
          <p:cNvSpPr txBox="1">
            <a:spLocks/>
          </p:cNvSpPr>
          <p:nvPr/>
        </p:nvSpPr>
        <p:spPr>
          <a:xfrm>
            <a:off x="512064" y="1058842"/>
            <a:ext cx="9997440" cy="366255"/>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600" b="0" i="0" kern="1200">
                <a:solidFill>
                  <a:srgbClr val="121C4C"/>
                </a:solidFill>
                <a:latin typeface="Taub Sans" pitchFamily="2" charset="0"/>
                <a:ea typeface="Taub Sans" pitchFamily="2" charset="0"/>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b="0" i="0" kern="1200">
                <a:solidFill>
                  <a:srgbClr val="121C4C"/>
                </a:solidFill>
                <a:latin typeface="Taub Sans" pitchFamily="2" charset="0"/>
                <a:ea typeface="Taub Sans" pitchFamily="2" charset="0"/>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b="0" i="0" kern="1200">
                <a:solidFill>
                  <a:srgbClr val="121C4C"/>
                </a:solidFill>
                <a:latin typeface="Taub Sans" pitchFamily="2" charset="0"/>
                <a:ea typeface="Taub Sans" pitchFamily="2" charset="0"/>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Summary of changes to contribution limits</a:t>
            </a:r>
          </a:p>
        </p:txBody>
      </p:sp>
      <p:sp>
        <p:nvSpPr>
          <p:cNvPr id="21" name="Slide Number Placeholder 4">
            <a:extLst>
              <a:ext uri="{FF2B5EF4-FFF2-40B4-BE49-F238E27FC236}">
                <a16:creationId xmlns:a16="http://schemas.microsoft.com/office/drawing/2014/main" id="{E9CEF9C1-A0FA-4053-B2CB-694D26DCF166}"/>
              </a:ext>
            </a:extLst>
          </p:cNvPr>
          <p:cNvSpPr txBox="1">
            <a:spLocks/>
          </p:cNvSpPr>
          <p:nvPr/>
        </p:nvSpPr>
        <p:spPr>
          <a:xfrm>
            <a:off x="10313379" y="6518858"/>
            <a:ext cx="156027" cy="164148"/>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0C691DA3-4ABE-49F3-91E6-D9975CC9DD5F}" type="slidenum">
              <a:rPr lang="en-US" smtClean="0"/>
              <a:pPr/>
              <a:t>47</a:t>
            </a:fld>
            <a:endParaRPr lang="en-US" dirty="0"/>
          </a:p>
        </p:txBody>
      </p:sp>
      <p:graphicFrame>
        <p:nvGraphicFramePr>
          <p:cNvPr id="22" name="Table 21">
            <a:extLst>
              <a:ext uri="{FF2B5EF4-FFF2-40B4-BE49-F238E27FC236}">
                <a16:creationId xmlns:a16="http://schemas.microsoft.com/office/drawing/2014/main" id="{08A4EDCB-DD79-4DE8-AB73-4303B1B42097}"/>
              </a:ext>
            </a:extLst>
          </p:cNvPr>
          <p:cNvGraphicFramePr>
            <a:graphicFrameLocks noGrp="1"/>
          </p:cNvGraphicFramePr>
          <p:nvPr>
            <p:extLst>
              <p:ext uri="{D42A27DB-BD31-4B8C-83A1-F6EECF244321}">
                <p14:modId xmlns:p14="http://schemas.microsoft.com/office/powerpoint/2010/main" val="1822877023"/>
              </p:ext>
            </p:extLst>
          </p:nvPr>
        </p:nvGraphicFramePr>
        <p:xfrm>
          <a:off x="465171" y="1819812"/>
          <a:ext cx="11386860" cy="4273988"/>
        </p:xfrm>
        <a:graphic>
          <a:graphicData uri="http://schemas.openxmlformats.org/drawingml/2006/table">
            <a:tbl>
              <a:tblPr firstRow="1" firstCol="1" bandRow="1">
                <a:tableStyleId>{ED083AE6-46FA-4A59-8FB0-9F97EB10719F}</a:tableStyleId>
              </a:tblPr>
              <a:tblGrid>
                <a:gridCol w="6788957">
                  <a:extLst>
                    <a:ext uri="{9D8B030D-6E8A-4147-A177-3AD203B41FA5}">
                      <a16:colId xmlns:a16="http://schemas.microsoft.com/office/drawing/2014/main" val="20000"/>
                    </a:ext>
                  </a:extLst>
                </a:gridCol>
                <a:gridCol w="2307251">
                  <a:extLst>
                    <a:ext uri="{9D8B030D-6E8A-4147-A177-3AD203B41FA5}">
                      <a16:colId xmlns:a16="http://schemas.microsoft.com/office/drawing/2014/main" val="20001"/>
                    </a:ext>
                  </a:extLst>
                </a:gridCol>
                <a:gridCol w="2290652">
                  <a:extLst>
                    <a:ext uri="{9D8B030D-6E8A-4147-A177-3AD203B41FA5}">
                      <a16:colId xmlns:a16="http://schemas.microsoft.com/office/drawing/2014/main" val="20002"/>
                    </a:ext>
                  </a:extLst>
                </a:gridCol>
              </a:tblGrid>
              <a:tr h="436559">
                <a:tc>
                  <a:txBody>
                    <a:bodyPr/>
                    <a:lstStyle/>
                    <a:p>
                      <a:pPr marL="0" marR="0">
                        <a:spcBef>
                          <a:spcPts val="0"/>
                        </a:spcBef>
                        <a:spcAft>
                          <a:spcPts val="0"/>
                        </a:spcAft>
                      </a:pPr>
                      <a:r>
                        <a:rPr lang="en-US" sz="1900" dirty="0">
                          <a:effectLst/>
                        </a:rPr>
                        <a:t> </a:t>
                      </a:r>
                      <a:endParaRPr lang="en-US" sz="1900" dirty="0">
                        <a:solidFill>
                          <a:schemeClr val="bg2"/>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rPr>
                        <a:t>2021</a:t>
                      </a:r>
                      <a:endParaRPr lang="en-US" sz="1900" dirty="0">
                        <a:solidFill>
                          <a:schemeClr val="bg2"/>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rPr>
                        <a:t>2020</a:t>
                      </a:r>
                      <a:endParaRPr lang="en-US" sz="1900" dirty="0">
                        <a:solidFill>
                          <a:schemeClr val="bg2"/>
                        </a:solidFill>
                        <a:effectLst/>
                        <a:latin typeface="Taub Sans" pitchFamily="2" charset="0"/>
                        <a:ea typeface="Taub Sans"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60565">
                <a:tc>
                  <a:txBody>
                    <a:bodyPr/>
                    <a:lstStyle/>
                    <a:p>
                      <a:pPr marL="0" marR="0" algn="ctr">
                        <a:spcBef>
                          <a:spcPts val="0"/>
                        </a:spcBef>
                        <a:spcAft>
                          <a:spcPts val="0"/>
                        </a:spcAft>
                      </a:pPr>
                      <a:r>
                        <a:rPr lang="en-US" sz="1500" dirty="0">
                          <a:effectLst/>
                        </a:rPr>
                        <a:t>Health Flexible Spending Accounts</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dirty="0">
                          <a:effectLst/>
                        </a:rPr>
                        <a:t>$2,750/plan year</a:t>
                      </a:r>
                      <a:endParaRPr lang="en-US" sz="1500" dirty="0">
                        <a:solidFill>
                          <a:schemeClr val="bg1"/>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$2,750/plan year</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719301">
                <a:tc>
                  <a:txBody>
                    <a:bodyPr/>
                    <a:lstStyle/>
                    <a:p>
                      <a:pPr marL="0" marR="0" algn="ctr">
                        <a:spcBef>
                          <a:spcPts val="0"/>
                        </a:spcBef>
                        <a:spcAft>
                          <a:spcPts val="0"/>
                        </a:spcAft>
                      </a:pPr>
                      <a:r>
                        <a:rPr lang="en-US" sz="1500" dirty="0">
                          <a:effectLst/>
                        </a:rPr>
                        <a:t>HSA contribution limit (employer + employee)</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Self-only: $3,600</a:t>
                      </a:r>
                    </a:p>
                    <a:p>
                      <a:pPr marL="0" marR="0" algn="ctr">
                        <a:spcBef>
                          <a:spcPts val="0"/>
                        </a:spcBef>
                        <a:spcAft>
                          <a:spcPts val="0"/>
                        </a:spcAft>
                      </a:pPr>
                      <a:r>
                        <a:rPr lang="en-US" sz="1500" dirty="0">
                          <a:effectLst/>
                        </a:rPr>
                        <a:t>Family: $7,200</a:t>
                      </a:r>
                    </a:p>
                    <a:p>
                      <a:pPr marL="0" marR="0" algn="ctr">
                        <a:spcBef>
                          <a:spcPts val="0"/>
                        </a:spcBef>
                        <a:spcAft>
                          <a:spcPts val="0"/>
                        </a:spcAft>
                      </a:pPr>
                      <a:endParaRPr lang="en-US" sz="1500" dirty="0">
                        <a:solidFill>
                          <a:srgbClr val="000000"/>
                        </a:solidFill>
                        <a:effectLst/>
                        <a:latin typeface="Taub Sans" pitchFamily="2" charset="0"/>
                        <a:ea typeface="Taub Sans" pitchFamily="2" charset="0"/>
                      </a:endParaRPr>
                    </a:p>
                  </a:txBody>
                  <a:tcPr marL="68580" marR="68580" marT="0" marB="0" anchor="ctr"/>
                </a:tc>
                <a:tc>
                  <a:txBody>
                    <a:bodyPr/>
                    <a:lstStyle/>
                    <a:p>
                      <a:pPr marL="0" marR="0" algn="ctr">
                        <a:spcBef>
                          <a:spcPts val="0"/>
                        </a:spcBef>
                        <a:spcAft>
                          <a:spcPts val="0"/>
                        </a:spcAft>
                      </a:pPr>
                      <a:r>
                        <a:rPr lang="en-US" sz="1500" dirty="0">
                          <a:effectLst/>
                        </a:rPr>
                        <a:t>Self-only: $3,550</a:t>
                      </a:r>
                    </a:p>
                    <a:p>
                      <a:pPr marL="0" marR="0" algn="ctr">
                        <a:spcBef>
                          <a:spcPts val="0"/>
                        </a:spcBef>
                        <a:spcAft>
                          <a:spcPts val="0"/>
                        </a:spcAft>
                      </a:pPr>
                      <a:r>
                        <a:rPr lang="en-US" sz="1500" dirty="0">
                          <a:effectLst/>
                        </a:rPr>
                        <a:t>Family: $7,100</a:t>
                      </a:r>
                    </a:p>
                    <a:p>
                      <a:pPr marL="0" marR="0" algn="ctr">
                        <a:spcBef>
                          <a:spcPts val="0"/>
                        </a:spcBef>
                        <a:spcAft>
                          <a:spcPts val="0"/>
                        </a:spcAft>
                      </a:pP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24688">
                <a:tc>
                  <a:txBody>
                    <a:bodyPr/>
                    <a:lstStyle/>
                    <a:p>
                      <a:pPr marL="0" marR="0" algn="ctr">
                        <a:spcBef>
                          <a:spcPts val="0"/>
                        </a:spcBef>
                        <a:spcAft>
                          <a:spcPts val="0"/>
                        </a:spcAft>
                      </a:pPr>
                      <a:r>
                        <a:rPr lang="en-US" sz="1500" dirty="0">
                          <a:effectLst/>
                        </a:rPr>
                        <a:t>HSA catch-up contributions (age 55 or older)*</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500" u="none" strike="noStrike" cap="none" spc="-18" baseline="0" dirty="0">
                          <a:ln>
                            <a:noFill/>
                          </a:ln>
                          <a:effectLst/>
                          <a:uFillTx/>
                          <a:sym typeface="Taub Sans"/>
                        </a:rPr>
                        <a:t>$1,000</a:t>
                      </a:r>
                    </a:p>
                    <a:p>
                      <a:pPr marL="0" marR="0" algn="ctr">
                        <a:spcBef>
                          <a:spcPts val="0"/>
                        </a:spcBef>
                        <a:spcAft>
                          <a:spcPts val="0"/>
                        </a:spcAft>
                      </a:pP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$1,000</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670560">
                <a:tc>
                  <a:txBody>
                    <a:bodyPr/>
                    <a:lstStyle/>
                    <a:p>
                      <a:pPr marL="0" marR="0" algn="ctr">
                        <a:spcBef>
                          <a:spcPts val="0"/>
                        </a:spcBef>
                        <a:spcAft>
                          <a:spcPts val="0"/>
                        </a:spcAft>
                      </a:pPr>
                      <a:r>
                        <a:rPr lang="en-US" sz="1500" dirty="0">
                          <a:effectLst/>
                        </a:rPr>
                        <a:t>HDHP minimum deductibles</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Self-only: $1,400</a:t>
                      </a:r>
                    </a:p>
                    <a:p>
                      <a:pPr marL="0" marR="0" algn="ctr">
                        <a:spcBef>
                          <a:spcPts val="0"/>
                        </a:spcBef>
                        <a:spcAft>
                          <a:spcPts val="0"/>
                        </a:spcAft>
                      </a:pPr>
                      <a:r>
                        <a:rPr lang="en-US" sz="1500" dirty="0">
                          <a:effectLst/>
                        </a:rPr>
                        <a:t>Family: $2,800</a:t>
                      </a:r>
                    </a:p>
                    <a:p>
                      <a:pPr marL="0" marR="0" algn="ctr">
                        <a:spcBef>
                          <a:spcPts val="0"/>
                        </a:spcBef>
                        <a:spcAft>
                          <a:spcPts val="0"/>
                        </a:spcAft>
                      </a:pP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Self-only: $1,400</a:t>
                      </a:r>
                    </a:p>
                    <a:p>
                      <a:pPr marL="0" marR="0" algn="ctr">
                        <a:spcBef>
                          <a:spcPts val="0"/>
                        </a:spcBef>
                        <a:spcAft>
                          <a:spcPts val="0"/>
                        </a:spcAft>
                      </a:pPr>
                      <a:r>
                        <a:rPr lang="en-US" sz="1500" dirty="0">
                          <a:effectLst/>
                        </a:rPr>
                        <a:t>Family: $2,800</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670560">
                <a:tc>
                  <a:txBody>
                    <a:bodyPr/>
                    <a:lstStyle/>
                    <a:p>
                      <a:pPr marL="0" marR="0" algn="ctr">
                        <a:spcBef>
                          <a:spcPts val="0"/>
                        </a:spcBef>
                        <a:spcAft>
                          <a:spcPts val="0"/>
                        </a:spcAft>
                      </a:pPr>
                      <a:r>
                        <a:rPr lang="en-US" sz="1500" dirty="0">
                          <a:effectLst/>
                        </a:rPr>
                        <a:t>HDHP maximum out-of-pocket amounts (deductibles, co-payments and other amounts, but not premiums)</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Self-only: $7,000</a:t>
                      </a:r>
                    </a:p>
                    <a:p>
                      <a:pPr marL="0" marR="0" algn="ctr">
                        <a:spcBef>
                          <a:spcPts val="0"/>
                        </a:spcBef>
                        <a:spcAft>
                          <a:spcPts val="0"/>
                        </a:spcAft>
                      </a:pPr>
                      <a:r>
                        <a:rPr lang="en-US" sz="1500" dirty="0">
                          <a:effectLst/>
                        </a:rPr>
                        <a:t>Family: $14,000</a:t>
                      </a:r>
                    </a:p>
                    <a:p>
                      <a:pPr marL="0" marR="0" algn="ctr">
                        <a:spcBef>
                          <a:spcPts val="0"/>
                        </a:spcBef>
                        <a:spcAft>
                          <a:spcPts val="0"/>
                        </a:spcAft>
                      </a:pP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Self-only: $6,900</a:t>
                      </a:r>
                    </a:p>
                    <a:p>
                      <a:pPr marL="0" marR="0" algn="ctr">
                        <a:spcBef>
                          <a:spcPts val="0"/>
                        </a:spcBef>
                        <a:spcAft>
                          <a:spcPts val="0"/>
                        </a:spcAft>
                      </a:pPr>
                      <a:r>
                        <a:rPr lang="en-US" sz="1500" dirty="0">
                          <a:effectLst/>
                        </a:rPr>
                        <a:t>Family: $13,800</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515064">
                <a:tc>
                  <a:txBody>
                    <a:bodyPr/>
                    <a:lstStyle/>
                    <a:p>
                      <a:pPr marL="0" marR="0" algn="ctr">
                        <a:spcBef>
                          <a:spcPts val="0"/>
                        </a:spcBef>
                        <a:spcAft>
                          <a:spcPts val="0"/>
                        </a:spcAft>
                      </a:pPr>
                      <a:r>
                        <a:rPr lang="en-US" sz="1500" dirty="0">
                          <a:effectLst/>
                        </a:rPr>
                        <a:t>Qualified Transportation</a:t>
                      </a:r>
                    </a:p>
                    <a:p>
                      <a:pPr marL="0" marR="0" algn="ctr">
                        <a:spcBef>
                          <a:spcPts val="0"/>
                        </a:spcBef>
                        <a:spcAft>
                          <a:spcPts val="0"/>
                        </a:spcAft>
                      </a:pPr>
                      <a:r>
                        <a:rPr lang="en-US" sz="1500" dirty="0">
                          <a:effectLst/>
                        </a:rPr>
                        <a:t>Parking Benefits</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$270/month</a:t>
                      </a:r>
                    </a:p>
                    <a:p>
                      <a:pPr marL="0" marR="0" algn="ctr">
                        <a:spcBef>
                          <a:spcPts val="0"/>
                        </a:spcBef>
                        <a:spcAft>
                          <a:spcPts val="0"/>
                        </a:spcAft>
                      </a:pPr>
                      <a:r>
                        <a:rPr lang="en-US" sz="1500" dirty="0">
                          <a:effectLst/>
                        </a:rPr>
                        <a:t>$270/month</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$270/month</a:t>
                      </a:r>
                    </a:p>
                    <a:p>
                      <a:pPr marL="0" marR="0" algn="ctr">
                        <a:spcBef>
                          <a:spcPts val="0"/>
                        </a:spcBef>
                        <a:spcAft>
                          <a:spcPts val="0"/>
                        </a:spcAft>
                      </a:pPr>
                      <a:r>
                        <a:rPr lang="en-US" sz="1500" dirty="0">
                          <a:effectLst/>
                        </a:rPr>
                        <a:t>$270/month</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436559">
                <a:tc>
                  <a:txBody>
                    <a:bodyPr/>
                    <a:lstStyle/>
                    <a:p>
                      <a:pPr marL="0" marR="0" algn="ctr">
                        <a:spcBef>
                          <a:spcPts val="0"/>
                        </a:spcBef>
                        <a:spcAft>
                          <a:spcPts val="0"/>
                        </a:spcAft>
                      </a:pPr>
                      <a:r>
                        <a:rPr lang="en-US" sz="1500" dirty="0">
                          <a:effectLst/>
                        </a:rPr>
                        <a:t>Adoption Assistance Programs</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dirty="0">
                          <a:effectLst/>
                        </a:rPr>
                        <a:t>$14,440/year</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500" dirty="0">
                          <a:effectLst/>
                        </a:rPr>
                        <a:t>$14,300/year</a:t>
                      </a:r>
                      <a:endParaRPr lang="en-US" sz="15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23" name="Rectangle 22">
            <a:extLst>
              <a:ext uri="{FF2B5EF4-FFF2-40B4-BE49-F238E27FC236}">
                <a16:creationId xmlns:a16="http://schemas.microsoft.com/office/drawing/2014/main" id="{463E8B45-7443-4668-9C9C-2C5EA24F4801}"/>
              </a:ext>
            </a:extLst>
          </p:cNvPr>
          <p:cNvSpPr/>
          <p:nvPr/>
        </p:nvSpPr>
        <p:spPr>
          <a:xfrm>
            <a:off x="465169" y="6053668"/>
            <a:ext cx="10107195" cy="461665"/>
          </a:xfrm>
          <a:prstGeom prst="rect">
            <a:avLst/>
          </a:prstGeom>
        </p:spPr>
        <p:txBody>
          <a:bodyPr wrap="square">
            <a:spAutoFit/>
          </a:bodyPr>
          <a:lstStyle/>
          <a:p>
            <a:pPr defTabSz="457178">
              <a:defRPr/>
            </a:pPr>
            <a:r>
              <a:rPr lang="en-US" sz="1200" i="1" dirty="0">
                <a:latin typeface="Taub Sans" pitchFamily="2" charset="0"/>
                <a:ea typeface="Taub Sans" pitchFamily="2" charset="0"/>
                <a:cs typeface="Helvetica"/>
              </a:rPr>
              <a:t>*Catch-up contributions can be made any time during the year in which the HSA participant turns 55. Unlike other limits, the HSA catch-up contribution amount is not indexed; any increase would require statutory change. </a:t>
            </a:r>
          </a:p>
        </p:txBody>
      </p:sp>
    </p:spTree>
    <p:extLst>
      <p:ext uri="{BB962C8B-B14F-4D97-AF65-F5344CB8AC3E}">
        <p14:creationId xmlns:p14="http://schemas.microsoft.com/office/powerpoint/2010/main" val="3091259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F4B79A1-1B3F-4C30-8771-A6D1507AC4C0}"/>
              </a:ext>
            </a:extLst>
          </p:cNvPr>
          <p:cNvSpPr>
            <a:spLocks noGrp="1"/>
          </p:cNvSpPr>
          <p:nvPr>
            <p:ph type="title"/>
          </p:nvPr>
        </p:nvSpPr>
        <p:spPr>
          <a:xfrm>
            <a:off x="512064" y="377952"/>
            <a:ext cx="9997440" cy="492443"/>
          </a:xfrm>
        </p:spPr>
        <p:txBody>
          <a:bodyPr>
            <a:normAutofit fontScale="90000"/>
          </a:bodyPr>
          <a:lstStyle/>
          <a:p>
            <a:r>
              <a:rPr lang="en-US" dirty="0"/>
              <a:t>Benefits changes to date for 2021</a:t>
            </a:r>
          </a:p>
        </p:txBody>
      </p:sp>
      <p:sp>
        <p:nvSpPr>
          <p:cNvPr id="10" name="Text Placeholder 2">
            <a:extLst>
              <a:ext uri="{FF2B5EF4-FFF2-40B4-BE49-F238E27FC236}">
                <a16:creationId xmlns:a16="http://schemas.microsoft.com/office/drawing/2014/main" id="{54B6DF13-7801-4BBA-BD2F-307310976B4B}"/>
              </a:ext>
            </a:extLst>
          </p:cNvPr>
          <p:cNvSpPr txBox="1">
            <a:spLocks/>
          </p:cNvSpPr>
          <p:nvPr/>
        </p:nvSpPr>
        <p:spPr>
          <a:xfrm>
            <a:off x="512064" y="1058842"/>
            <a:ext cx="9997440" cy="366255"/>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600" b="0" i="0" kern="1200">
                <a:solidFill>
                  <a:srgbClr val="121C4C"/>
                </a:solidFill>
                <a:latin typeface="Taub Sans" pitchFamily="2" charset="0"/>
                <a:ea typeface="Taub Sans" pitchFamily="2" charset="0"/>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b="0" i="0" kern="1200">
                <a:solidFill>
                  <a:srgbClr val="121C4C"/>
                </a:solidFill>
                <a:latin typeface="Taub Sans" pitchFamily="2" charset="0"/>
                <a:ea typeface="Taub Sans" pitchFamily="2" charset="0"/>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b="0" i="0" kern="1200">
                <a:solidFill>
                  <a:srgbClr val="121C4C"/>
                </a:solidFill>
                <a:latin typeface="Taub Sans" pitchFamily="2" charset="0"/>
                <a:ea typeface="Taub Sans" pitchFamily="2" charset="0"/>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Summary of changes to the pension contribution limits</a:t>
            </a:r>
          </a:p>
        </p:txBody>
      </p:sp>
      <p:sp>
        <p:nvSpPr>
          <p:cNvPr id="11" name="Slide Number Placeholder 4">
            <a:extLst>
              <a:ext uri="{FF2B5EF4-FFF2-40B4-BE49-F238E27FC236}">
                <a16:creationId xmlns:a16="http://schemas.microsoft.com/office/drawing/2014/main" id="{4D093C66-3D6F-4D37-B490-ED2F1E6E2736}"/>
              </a:ext>
            </a:extLst>
          </p:cNvPr>
          <p:cNvSpPr txBox="1">
            <a:spLocks/>
          </p:cNvSpPr>
          <p:nvPr/>
        </p:nvSpPr>
        <p:spPr>
          <a:xfrm>
            <a:off x="10313379" y="6518858"/>
            <a:ext cx="156027" cy="164148"/>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0C691DA3-4ABE-49F3-91E6-D9975CC9DD5F}" type="slidenum">
              <a:rPr lang="en-US" smtClean="0"/>
              <a:pPr/>
              <a:t>48</a:t>
            </a:fld>
            <a:endParaRPr lang="en-US" dirty="0"/>
          </a:p>
        </p:txBody>
      </p:sp>
      <p:graphicFrame>
        <p:nvGraphicFramePr>
          <p:cNvPr id="12" name="Table 11">
            <a:extLst>
              <a:ext uri="{FF2B5EF4-FFF2-40B4-BE49-F238E27FC236}">
                <a16:creationId xmlns:a16="http://schemas.microsoft.com/office/drawing/2014/main" id="{B35E5FA0-F175-4557-AB48-4B77F7814298}"/>
              </a:ext>
            </a:extLst>
          </p:cNvPr>
          <p:cNvGraphicFramePr>
            <a:graphicFrameLocks noGrp="1"/>
          </p:cNvGraphicFramePr>
          <p:nvPr>
            <p:extLst>
              <p:ext uri="{D42A27DB-BD31-4B8C-83A1-F6EECF244321}">
                <p14:modId xmlns:p14="http://schemas.microsoft.com/office/powerpoint/2010/main" val="1898154060"/>
              </p:ext>
            </p:extLst>
          </p:nvPr>
        </p:nvGraphicFramePr>
        <p:xfrm>
          <a:off x="425054" y="1622880"/>
          <a:ext cx="11450423" cy="4931527"/>
        </p:xfrm>
        <a:graphic>
          <a:graphicData uri="http://schemas.openxmlformats.org/drawingml/2006/table">
            <a:tbl>
              <a:tblPr firstRow="1" firstCol="1" bandRow="1">
                <a:tableStyleId>{ED083AE6-46FA-4A59-8FB0-9F97EB10719F}</a:tableStyleId>
              </a:tblPr>
              <a:tblGrid>
                <a:gridCol w="7210716">
                  <a:extLst>
                    <a:ext uri="{9D8B030D-6E8A-4147-A177-3AD203B41FA5}">
                      <a16:colId xmlns:a16="http://schemas.microsoft.com/office/drawing/2014/main" val="20000"/>
                    </a:ext>
                  </a:extLst>
                </a:gridCol>
                <a:gridCol w="2264388">
                  <a:extLst>
                    <a:ext uri="{9D8B030D-6E8A-4147-A177-3AD203B41FA5}">
                      <a16:colId xmlns:a16="http://schemas.microsoft.com/office/drawing/2014/main" val="20001"/>
                    </a:ext>
                  </a:extLst>
                </a:gridCol>
                <a:gridCol w="1975319">
                  <a:extLst>
                    <a:ext uri="{9D8B030D-6E8A-4147-A177-3AD203B41FA5}">
                      <a16:colId xmlns:a16="http://schemas.microsoft.com/office/drawing/2014/main" val="20002"/>
                    </a:ext>
                  </a:extLst>
                </a:gridCol>
              </a:tblGrid>
              <a:tr h="307813">
                <a:tc>
                  <a:txBody>
                    <a:bodyPr/>
                    <a:lstStyle/>
                    <a:p>
                      <a:pPr marL="0" marR="0" algn="ctr">
                        <a:spcBef>
                          <a:spcPts val="0"/>
                        </a:spcBef>
                        <a:spcAft>
                          <a:spcPts val="0"/>
                        </a:spcAft>
                      </a:pPr>
                      <a:r>
                        <a:rPr lang="en-US" sz="1600" dirty="0">
                          <a:effectLst/>
                        </a:rPr>
                        <a:t>Plan maximum contribution limits</a:t>
                      </a:r>
                      <a:endParaRPr lang="en-US" sz="1600" dirty="0">
                        <a:solidFill>
                          <a:schemeClr val="bg2"/>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rPr>
                        <a:t>2021</a:t>
                      </a:r>
                      <a:endParaRPr lang="en-US" sz="1600" dirty="0">
                        <a:solidFill>
                          <a:schemeClr val="bg2"/>
                        </a:solidFill>
                        <a:effectLst/>
                        <a:latin typeface="Taub Sans" pitchFamily="2" charset="0"/>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600" dirty="0">
                          <a:effectLst/>
                        </a:rPr>
                        <a:t>2020</a:t>
                      </a:r>
                      <a:endParaRPr lang="en-US" sz="1600" dirty="0">
                        <a:solidFill>
                          <a:schemeClr val="bg2"/>
                        </a:solidFill>
                        <a:effectLst/>
                        <a:latin typeface="Taub Sans" pitchFamily="2" charset="0"/>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214677">
                <a:tc>
                  <a:txBody>
                    <a:bodyPr/>
                    <a:lstStyle/>
                    <a:p>
                      <a:pPr marL="0" marR="0" algn="ctr">
                        <a:spcBef>
                          <a:spcPts val="0"/>
                        </a:spcBef>
                        <a:spcAft>
                          <a:spcPts val="0"/>
                        </a:spcAft>
                      </a:pPr>
                      <a:r>
                        <a:rPr lang="en-US" sz="1200" dirty="0">
                          <a:effectLst/>
                        </a:rPr>
                        <a:t>Section 401(k) Plan or SAR SEP</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effectLst/>
                          <a:latin typeface="+mn-lt"/>
                        </a:rPr>
                        <a:t>$19,500</a:t>
                      </a:r>
                      <a:endParaRPr lang="en-US" sz="1200" dirty="0">
                        <a:solidFill>
                          <a:schemeClr val="bg1"/>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200" dirty="0">
                          <a:effectLst/>
                          <a:latin typeface="+mn-lt"/>
                        </a:rPr>
                        <a:t>$19,500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214677">
                <a:tc>
                  <a:txBody>
                    <a:bodyPr/>
                    <a:lstStyle/>
                    <a:p>
                      <a:pPr marL="0" marR="0" algn="ctr">
                        <a:spcBef>
                          <a:spcPts val="0"/>
                        </a:spcBef>
                        <a:spcAft>
                          <a:spcPts val="0"/>
                        </a:spcAft>
                      </a:pPr>
                      <a:r>
                        <a:rPr lang="en-US" sz="1200" b="1" kern="1200" dirty="0">
                          <a:solidFill>
                            <a:schemeClr val="tx1"/>
                          </a:solidFill>
                          <a:effectLst/>
                          <a:latin typeface="+mn-lt"/>
                          <a:ea typeface="+mn-ea"/>
                          <a:cs typeface="+mn-cs"/>
                        </a:rPr>
                        <a:t>Section 401(k) Catch-up Contribution </a:t>
                      </a:r>
                    </a:p>
                  </a:txBody>
                  <a:tcPr marL="68580" marR="68580" marT="0" marB="0" anchor="ctr"/>
                </a:tc>
                <a:tc>
                  <a:txBody>
                    <a:bodyPr/>
                    <a:lstStyle/>
                    <a:p>
                      <a:pPr marL="0" marR="0" algn="ctr">
                        <a:spcBef>
                          <a:spcPts val="0"/>
                        </a:spcBef>
                        <a:spcAft>
                          <a:spcPts val="0"/>
                        </a:spcAft>
                      </a:pPr>
                      <a:r>
                        <a:rPr lang="en-US" sz="1200" kern="1200" dirty="0">
                          <a:solidFill>
                            <a:schemeClr val="tx1"/>
                          </a:solidFill>
                          <a:effectLst/>
                          <a:latin typeface="+mn-lt"/>
                          <a:ea typeface="+mn-ea"/>
                          <a:cs typeface="+mn-cs"/>
                        </a:rPr>
                        <a:t>$6,500</a:t>
                      </a:r>
                    </a:p>
                  </a:txBody>
                  <a:tcPr marL="0" marR="0" marT="0" marB="0" anchor="ctr"/>
                </a:tc>
                <a:tc>
                  <a:txBody>
                    <a:bodyPr/>
                    <a:lstStyle/>
                    <a:p>
                      <a:pPr marL="0" marR="0" algn="ctr">
                        <a:spcBef>
                          <a:spcPts val="0"/>
                        </a:spcBef>
                        <a:spcAft>
                          <a:spcPts val="0"/>
                        </a:spcAft>
                      </a:pPr>
                      <a:r>
                        <a:rPr lang="en-US" sz="1200" kern="1200" dirty="0">
                          <a:solidFill>
                            <a:schemeClr val="tx1"/>
                          </a:solidFill>
                          <a:effectLst/>
                          <a:latin typeface="+mn-lt"/>
                          <a:ea typeface="+mn-ea"/>
                          <a:cs typeface="+mn-cs"/>
                        </a:rPr>
                        <a:t>$6,500</a:t>
                      </a:r>
                    </a:p>
                  </a:txBody>
                  <a:tcPr marL="0" marR="0" marT="0" marB="0" anchor="ctr"/>
                </a:tc>
                <a:extLst>
                  <a:ext uri="{0D108BD9-81ED-4DB2-BD59-A6C34878D82A}">
                    <a16:rowId xmlns:a16="http://schemas.microsoft.com/office/drawing/2014/main" val="10011"/>
                  </a:ext>
                </a:extLst>
              </a:tr>
              <a:tr h="214677">
                <a:tc>
                  <a:txBody>
                    <a:bodyPr/>
                    <a:lstStyle/>
                    <a:p>
                      <a:pPr marL="0" marR="0" algn="ctr">
                        <a:spcBef>
                          <a:spcPts val="0"/>
                        </a:spcBef>
                        <a:spcAft>
                          <a:spcPts val="0"/>
                        </a:spcAft>
                      </a:pPr>
                      <a:r>
                        <a:rPr lang="en-US" sz="1200" dirty="0">
                          <a:effectLst/>
                        </a:rPr>
                        <a:t>Section 403(b) Plan</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mn-lt"/>
                        </a:rPr>
                        <a:t>$19,500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200" dirty="0">
                          <a:effectLst/>
                          <a:latin typeface="+mn-lt"/>
                        </a:rPr>
                        <a:t>$19,500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214677">
                <a:tc>
                  <a:txBody>
                    <a:bodyPr/>
                    <a:lstStyle/>
                    <a:p>
                      <a:pPr marL="0" marR="0" algn="ctr">
                        <a:spcBef>
                          <a:spcPts val="0"/>
                        </a:spcBef>
                        <a:spcAft>
                          <a:spcPts val="0"/>
                        </a:spcAft>
                      </a:pPr>
                      <a:r>
                        <a:rPr lang="en-US" sz="1200" dirty="0">
                          <a:effectLst/>
                        </a:rPr>
                        <a:t>Section 408(p)(2)(E) SIMPLE Plan Contributions</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mn-lt"/>
                        </a:rPr>
                        <a:t>$13,500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200" dirty="0">
                          <a:effectLst/>
                          <a:latin typeface="+mn-lt"/>
                        </a:rPr>
                        <a:t>$13,500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14677">
                <a:tc>
                  <a:txBody>
                    <a:bodyPr/>
                    <a:lstStyle/>
                    <a:p>
                      <a:pPr marL="0" marR="0" algn="ctr">
                        <a:spcBef>
                          <a:spcPts val="0"/>
                        </a:spcBef>
                        <a:spcAft>
                          <a:spcPts val="0"/>
                        </a:spcAft>
                      </a:pPr>
                      <a:r>
                        <a:rPr lang="en-US" sz="1200" dirty="0">
                          <a:effectLst/>
                        </a:rPr>
                        <a:t>Section 457(e)(15) Limit</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mn-lt"/>
                        </a:rPr>
                        <a:t>$19,500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200" dirty="0">
                          <a:effectLst/>
                          <a:latin typeface="+mn-lt"/>
                        </a:rPr>
                        <a:t>$19,500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644031">
                <a:tc>
                  <a:txBody>
                    <a:bodyPr/>
                    <a:lstStyle/>
                    <a:p>
                      <a:pPr marL="0" marR="0" algn="ctr">
                        <a:spcBef>
                          <a:spcPts val="0"/>
                        </a:spcBef>
                        <a:spcAft>
                          <a:spcPts val="0"/>
                        </a:spcAft>
                      </a:pPr>
                      <a:r>
                        <a:rPr lang="en-US" sz="1200" dirty="0">
                          <a:effectLst/>
                        </a:rPr>
                        <a:t>Section 415 Limit for:</a:t>
                      </a:r>
                    </a:p>
                    <a:p>
                      <a:pPr marL="0" marR="0" algn="ctr">
                        <a:spcBef>
                          <a:spcPts val="0"/>
                        </a:spcBef>
                        <a:spcAft>
                          <a:spcPts val="0"/>
                        </a:spcAft>
                      </a:pPr>
                      <a:r>
                        <a:rPr lang="en-US" sz="1200" dirty="0">
                          <a:effectLst/>
                        </a:rPr>
                        <a:t>Defined Contribution Plans</a:t>
                      </a:r>
                    </a:p>
                    <a:p>
                      <a:pPr marL="0" marR="0" algn="ctr">
                        <a:spcBef>
                          <a:spcPts val="0"/>
                        </a:spcBef>
                        <a:spcAft>
                          <a:spcPts val="0"/>
                        </a:spcAft>
                      </a:pPr>
                      <a:r>
                        <a:rPr lang="en-US" sz="1200" dirty="0">
                          <a:effectLst/>
                        </a:rPr>
                        <a:t>Defined Benefit Plans</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$58,000</a:t>
                      </a:r>
                    </a:p>
                    <a:p>
                      <a:pPr marL="0" marR="0" algn="ctr">
                        <a:spcBef>
                          <a:spcPts val="0"/>
                        </a:spcBef>
                        <a:spcAft>
                          <a:spcPts val="0"/>
                        </a:spcAft>
                      </a:pPr>
                      <a:r>
                        <a:rPr lang="en-US" sz="1200" dirty="0">
                          <a:effectLst/>
                          <a:latin typeface="+mn-lt"/>
                        </a:rPr>
                        <a:t>$230,000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$57,000</a:t>
                      </a:r>
                    </a:p>
                    <a:p>
                      <a:pPr marL="0" marR="0" algn="ctr">
                        <a:spcBef>
                          <a:spcPts val="0"/>
                        </a:spcBef>
                        <a:spcAft>
                          <a:spcPts val="0"/>
                        </a:spcAft>
                      </a:pPr>
                      <a:r>
                        <a:rPr lang="en-US" sz="1200" dirty="0">
                          <a:effectLst/>
                          <a:latin typeface="+mn-lt"/>
                        </a:rPr>
                        <a:t>$230,000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14677">
                <a:tc>
                  <a:txBody>
                    <a:bodyPr/>
                    <a:lstStyle/>
                    <a:p>
                      <a:pPr marL="0" marR="0" algn="ctr">
                        <a:spcBef>
                          <a:spcPts val="0"/>
                        </a:spcBef>
                        <a:spcAft>
                          <a:spcPts val="0"/>
                        </a:spcAft>
                      </a:pPr>
                      <a:r>
                        <a:rPr lang="en-US" sz="1200" dirty="0">
                          <a:effectLst/>
                        </a:rPr>
                        <a:t>Highly Compensated Employees Section 414(q)(1)(B)</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mn-lt"/>
                        </a:rPr>
                        <a:t>$130,000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200" dirty="0">
                          <a:effectLst/>
                          <a:latin typeface="+mn-lt"/>
                        </a:rPr>
                        <a:t> $130,000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214677">
                <a:tc>
                  <a:txBody>
                    <a:bodyPr/>
                    <a:lstStyle/>
                    <a:p>
                      <a:pPr marL="0" marR="0" algn="ctr">
                        <a:spcBef>
                          <a:spcPts val="0"/>
                        </a:spcBef>
                        <a:spcAft>
                          <a:spcPts val="0"/>
                        </a:spcAft>
                      </a:pPr>
                      <a:r>
                        <a:rPr lang="en-US" sz="1200" dirty="0">
                          <a:effectLst/>
                        </a:rPr>
                        <a:t>Key Employee Section 416(i)(1)(A)(i)</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mn-lt"/>
                        </a:rPr>
                        <a:t>$185,000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200" dirty="0">
                          <a:effectLst/>
                          <a:latin typeface="+mn-lt"/>
                        </a:rPr>
                        <a:t>$185,000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r h="1269499">
                <a:tc>
                  <a:txBody>
                    <a:bodyPr/>
                    <a:lstStyle/>
                    <a:p>
                      <a:pPr marL="0" marR="0" algn="ctr">
                        <a:spcBef>
                          <a:spcPts val="0"/>
                        </a:spcBef>
                        <a:spcAft>
                          <a:spcPts val="0"/>
                        </a:spcAft>
                      </a:pPr>
                      <a:r>
                        <a:rPr lang="en-US" sz="1200" dirty="0">
                          <a:effectLst/>
                        </a:rPr>
                        <a:t>Includible Compensation – </a:t>
                      </a:r>
                    </a:p>
                    <a:p>
                      <a:pPr marL="0" marR="0" algn="ctr">
                        <a:spcBef>
                          <a:spcPts val="0"/>
                        </a:spcBef>
                        <a:spcAft>
                          <a:spcPts val="0"/>
                        </a:spcAft>
                      </a:pPr>
                      <a:r>
                        <a:rPr lang="en-US" sz="1200" dirty="0">
                          <a:effectLst/>
                        </a:rPr>
                        <a:t>        Section 401(a)(17)</a:t>
                      </a:r>
                    </a:p>
                    <a:p>
                      <a:pPr marL="0" marR="0" algn="ctr">
                        <a:spcBef>
                          <a:spcPts val="0"/>
                        </a:spcBef>
                        <a:spcAft>
                          <a:spcPts val="0"/>
                        </a:spcAft>
                      </a:pPr>
                      <a:r>
                        <a:rPr lang="en-US" sz="1200" dirty="0">
                          <a:effectLst/>
                        </a:rPr>
                        <a:t>--------------------------------------------------------------------------</a:t>
                      </a:r>
                    </a:p>
                    <a:p>
                      <a:pPr marL="0" marR="0" algn="ctr">
                        <a:spcBef>
                          <a:spcPts val="0"/>
                        </a:spcBef>
                        <a:spcAft>
                          <a:spcPts val="0"/>
                        </a:spcAft>
                      </a:pPr>
                      <a:r>
                        <a:rPr lang="en-US" sz="1200" dirty="0">
                          <a:effectLst/>
                        </a:rPr>
                        <a:t>        SEP Compensation</a:t>
                      </a:r>
                    </a:p>
                    <a:p>
                      <a:pPr marL="0" marR="0" algn="ctr">
                        <a:spcBef>
                          <a:spcPts val="0"/>
                        </a:spcBef>
                        <a:spcAft>
                          <a:spcPts val="0"/>
                        </a:spcAft>
                      </a:pPr>
                      <a:r>
                        <a:rPr lang="en-US" sz="1200" dirty="0">
                          <a:effectLst/>
                        </a:rPr>
                        <a:t>        SEP Earnings Threshold</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1200" dirty="0">
                        <a:effectLst/>
                        <a:latin typeface="+mn-lt"/>
                      </a:endParaRPr>
                    </a:p>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$290,000</a:t>
                      </a:r>
                    </a:p>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$290,000</a:t>
                      </a:r>
                    </a:p>
                    <a:p>
                      <a:pPr marL="0" marR="0" algn="ctr">
                        <a:spcBef>
                          <a:spcPts val="0"/>
                        </a:spcBef>
                        <a:spcAft>
                          <a:spcPts val="0"/>
                        </a:spcAft>
                      </a:pPr>
                      <a:r>
                        <a:rPr lang="en-US" sz="1200" dirty="0">
                          <a:effectLst/>
                          <a:latin typeface="+mn-lt"/>
                        </a:rPr>
                        <a:t>       $650</a:t>
                      </a:r>
                      <a:endParaRPr lang="en-US" sz="1200" dirty="0">
                        <a:solidFill>
                          <a:srgbClr val="000000"/>
                        </a:solidFill>
                        <a:effectLst/>
                        <a:latin typeface="+mn-lt"/>
                        <a:ea typeface="Taub Sans" pitchFamily="2" charset="0"/>
                        <a:cs typeface="Arial" panose="020B0604020202020204" pitchFamily="34" charset="0"/>
                      </a:endParaRPr>
                    </a:p>
                    <a:p>
                      <a:pPr marL="0" marR="0" algn="ctr">
                        <a:spcBef>
                          <a:spcPts val="0"/>
                        </a:spcBef>
                        <a:spcAft>
                          <a:spcPts val="0"/>
                        </a:spcAft>
                      </a:pP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$285,000</a:t>
                      </a:r>
                    </a:p>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$285,000</a:t>
                      </a:r>
                    </a:p>
                    <a:p>
                      <a:pPr marL="0" marR="0" algn="ctr">
                        <a:spcBef>
                          <a:spcPts val="0"/>
                        </a:spcBef>
                        <a:spcAft>
                          <a:spcPts val="0"/>
                        </a:spcAft>
                      </a:pPr>
                      <a:r>
                        <a:rPr lang="en-US" sz="1200" dirty="0">
                          <a:effectLst/>
                          <a:latin typeface="+mn-lt"/>
                        </a:rPr>
                        <a:t>       $600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8"/>
                  </a:ext>
                </a:extLst>
              </a:tr>
              <a:tr h="214677">
                <a:tc>
                  <a:txBody>
                    <a:bodyPr/>
                    <a:lstStyle/>
                    <a:p>
                      <a:pPr marL="0" marR="0" algn="ctr">
                        <a:spcBef>
                          <a:spcPts val="0"/>
                        </a:spcBef>
                        <a:spcAft>
                          <a:spcPts val="0"/>
                        </a:spcAft>
                      </a:pPr>
                      <a:r>
                        <a:rPr lang="en-US" sz="1200" dirty="0">
                          <a:effectLst/>
                        </a:rPr>
                        <a:t>Limited Governmental Plans (pre 7/1/93)</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mn-lt"/>
                        </a:rPr>
                        <a:t>$430,000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200" dirty="0">
                          <a:effectLst/>
                          <a:latin typeface="+mn-lt"/>
                        </a:rPr>
                        <a:t>$425,000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09"/>
                  </a:ext>
                </a:extLst>
              </a:tr>
              <a:tr h="982107">
                <a:tc>
                  <a:txBody>
                    <a:bodyPr/>
                    <a:lstStyle/>
                    <a:p>
                      <a:pPr marL="0" marR="0" algn="ctr">
                        <a:spcBef>
                          <a:spcPts val="0"/>
                        </a:spcBef>
                        <a:spcAft>
                          <a:spcPts val="0"/>
                        </a:spcAft>
                      </a:pPr>
                      <a:r>
                        <a:rPr lang="en-US" sz="1200" dirty="0">
                          <a:effectLst/>
                        </a:rPr>
                        <a:t>Section 409 Employee Stock Ownership Plan Subject to 5-Year Distribution Period </a:t>
                      </a:r>
                    </a:p>
                    <a:p>
                      <a:pPr marL="0" marR="0" algn="ctr">
                        <a:spcBef>
                          <a:spcPts val="0"/>
                        </a:spcBef>
                        <a:spcAft>
                          <a:spcPts val="0"/>
                        </a:spcAft>
                      </a:pPr>
                      <a:r>
                        <a:rPr lang="en-US" sz="1200" dirty="0">
                          <a:effectLst/>
                        </a:rPr>
                        <a:t>Maximum Balance</a:t>
                      </a:r>
                    </a:p>
                    <a:p>
                      <a:pPr marL="0" marR="0" algn="ctr">
                        <a:spcBef>
                          <a:spcPts val="0"/>
                        </a:spcBef>
                        <a:spcAft>
                          <a:spcPts val="0"/>
                        </a:spcAft>
                      </a:pPr>
                      <a:r>
                        <a:rPr lang="en-US" sz="1200" dirty="0">
                          <a:effectLst/>
                        </a:rPr>
                        <a:t>Amount Used to Determine the Lengthening of the 5-Year Period</a:t>
                      </a:r>
                      <a:endParaRPr lang="en-US" sz="1200" dirty="0">
                        <a:solidFill>
                          <a:srgbClr val="000000"/>
                        </a:solidFill>
                        <a:effectLst/>
                        <a:latin typeface="Taub Sans" pitchFamily="2" charset="0"/>
                        <a:ea typeface="Taub Sans" pitchFamily="2"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$1,165,000</a:t>
                      </a:r>
                    </a:p>
                    <a:p>
                      <a:pPr marL="0" marR="0" algn="ctr">
                        <a:spcBef>
                          <a:spcPts val="0"/>
                        </a:spcBef>
                        <a:spcAft>
                          <a:spcPts val="0"/>
                        </a:spcAft>
                      </a:pPr>
                      <a:endParaRPr lang="en-US" sz="1200" dirty="0">
                        <a:solidFill>
                          <a:srgbClr val="000000"/>
                        </a:solidFill>
                        <a:effectLst/>
                        <a:latin typeface="+mn-lt"/>
                        <a:ea typeface="Taub Sans" pitchFamily="2" charset="0"/>
                        <a:cs typeface="Arial" panose="020B0604020202020204" pitchFamily="34" charset="0"/>
                      </a:endParaRPr>
                    </a:p>
                    <a:p>
                      <a:pPr marL="0" marR="0" algn="ctr">
                        <a:spcBef>
                          <a:spcPts val="0"/>
                        </a:spcBef>
                        <a:spcAft>
                          <a:spcPts val="0"/>
                        </a:spcAft>
                      </a:pPr>
                      <a:r>
                        <a:rPr lang="en-US" sz="1200" dirty="0">
                          <a:solidFill>
                            <a:srgbClr val="000000"/>
                          </a:solidFill>
                          <a:effectLst/>
                          <a:latin typeface="+mn-lt"/>
                          <a:ea typeface="Taub Sans" pitchFamily="2" charset="0"/>
                          <a:cs typeface="Arial" panose="020B0604020202020204" pitchFamily="34" charset="0"/>
                        </a:rPr>
                        <a:t>$230,000</a:t>
                      </a:r>
                    </a:p>
                  </a:txBody>
                  <a:tcPr marL="0" marR="0" marT="0" marB="0" anchor="ctr"/>
                </a:tc>
                <a:tc>
                  <a:txBody>
                    <a:bodyPr/>
                    <a:lstStyle/>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$1,150,000</a:t>
                      </a:r>
                    </a:p>
                    <a:p>
                      <a:pPr marL="0" marR="0" algn="ctr">
                        <a:spcBef>
                          <a:spcPts val="0"/>
                        </a:spcBef>
                        <a:spcAft>
                          <a:spcPts val="0"/>
                        </a:spcAft>
                      </a:pPr>
                      <a:endParaRPr lang="en-US" sz="1200" dirty="0">
                        <a:effectLst/>
                        <a:latin typeface="+mn-lt"/>
                      </a:endParaRPr>
                    </a:p>
                    <a:p>
                      <a:pPr marL="0" marR="0" algn="ctr">
                        <a:spcBef>
                          <a:spcPts val="0"/>
                        </a:spcBef>
                        <a:spcAft>
                          <a:spcPts val="0"/>
                        </a:spcAft>
                      </a:pPr>
                      <a:r>
                        <a:rPr lang="en-US" sz="1200" dirty="0">
                          <a:effectLst/>
                          <a:latin typeface="+mn-lt"/>
                        </a:rPr>
                        <a:t>$230,000</a:t>
                      </a:r>
                      <a:endParaRPr lang="en-US" sz="1200" dirty="0">
                        <a:solidFill>
                          <a:srgbClr val="000000"/>
                        </a:solidFill>
                        <a:effectLst/>
                        <a:latin typeface="+mn-lt"/>
                        <a:ea typeface="Taub Sans" pitchFamily="2" charset="0"/>
                        <a:cs typeface="Arial" panose="020B0604020202020204" pitchFamily="34" charset="0"/>
                      </a:endParaRPr>
                    </a:p>
                  </a:txBody>
                  <a:tcPr marL="0" marR="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30952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5124CF8-2D2B-438F-A249-CCCC7DE97E52}"/>
              </a:ext>
            </a:extLst>
          </p:cNvPr>
          <p:cNvSpPr>
            <a:spLocks noGrp="1"/>
          </p:cNvSpPr>
          <p:nvPr>
            <p:ph type="title"/>
          </p:nvPr>
        </p:nvSpPr>
        <p:spPr>
          <a:xfrm>
            <a:off x="625643" y="383056"/>
            <a:ext cx="9043013" cy="1044692"/>
          </a:xfrm>
        </p:spPr>
        <p:txBody>
          <a:bodyPr>
            <a:normAutofit fontScale="90000"/>
          </a:bodyPr>
          <a:lstStyle/>
          <a:p>
            <a:r>
              <a:rPr lang="en-US" dirty="0"/>
              <a:t>Updated DOL employee benefit plan penalties</a:t>
            </a:r>
          </a:p>
        </p:txBody>
      </p:sp>
      <p:graphicFrame>
        <p:nvGraphicFramePr>
          <p:cNvPr id="13" name="Content Placeholder 3">
            <a:extLst>
              <a:ext uri="{FF2B5EF4-FFF2-40B4-BE49-F238E27FC236}">
                <a16:creationId xmlns:a16="http://schemas.microsoft.com/office/drawing/2014/main" id="{4AE02453-102A-419A-8C0E-E7802506C9A0}"/>
              </a:ext>
            </a:extLst>
          </p:cNvPr>
          <p:cNvGraphicFramePr>
            <a:graphicFrameLocks/>
          </p:cNvGraphicFramePr>
          <p:nvPr>
            <p:extLst>
              <p:ext uri="{D42A27DB-BD31-4B8C-83A1-F6EECF244321}">
                <p14:modId xmlns:p14="http://schemas.microsoft.com/office/powerpoint/2010/main" val="2037621119"/>
              </p:ext>
            </p:extLst>
          </p:nvPr>
        </p:nvGraphicFramePr>
        <p:xfrm>
          <a:off x="428175" y="2095129"/>
          <a:ext cx="9787383" cy="3769359"/>
        </p:xfrm>
        <a:graphic>
          <a:graphicData uri="http://schemas.openxmlformats.org/drawingml/2006/table">
            <a:tbl>
              <a:tblPr firstRow="1" bandRow="1">
                <a:tableStyleId>{5FD0F851-EC5A-4D38-B0AD-8093EC10F338}</a:tableStyleId>
              </a:tblPr>
              <a:tblGrid>
                <a:gridCol w="3262461">
                  <a:extLst>
                    <a:ext uri="{9D8B030D-6E8A-4147-A177-3AD203B41FA5}">
                      <a16:colId xmlns:a16="http://schemas.microsoft.com/office/drawing/2014/main" val="20000"/>
                    </a:ext>
                  </a:extLst>
                </a:gridCol>
                <a:gridCol w="3262461">
                  <a:extLst>
                    <a:ext uri="{9D8B030D-6E8A-4147-A177-3AD203B41FA5}">
                      <a16:colId xmlns:a16="http://schemas.microsoft.com/office/drawing/2014/main" val="20001"/>
                    </a:ext>
                  </a:extLst>
                </a:gridCol>
                <a:gridCol w="3262461">
                  <a:extLst>
                    <a:ext uri="{9D8B030D-6E8A-4147-A177-3AD203B41FA5}">
                      <a16:colId xmlns:a16="http://schemas.microsoft.com/office/drawing/2014/main" val="20002"/>
                    </a:ext>
                  </a:extLst>
                </a:gridCol>
              </a:tblGrid>
              <a:tr h="1584960">
                <a:tc>
                  <a:txBody>
                    <a:bodyPr/>
                    <a:lstStyle/>
                    <a:p>
                      <a:r>
                        <a:rPr lang="en-US" sz="2400" dirty="0">
                          <a:latin typeface="Taub Sans" panose="020B0604020202020204" charset="0"/>
                          <a:ea typeface="Taub Sans" panose="020B0604020202020204" charset="0"/>
                        </a:rPr>
                        <a:t>Requirement</a:t>
                      </a:r>
                      <a:endParaRPr lang="en-US" sz="2400" dirty="0">
                        <a:solidFill>
                          <a:schemeClr val="tx1"/>
                        </a:solidFill>
                        <a:latin typeface="Taub Sans" panose="020B0604020202020204" charset="0"/>
                        <a:ea typeface="Taub Sans" panose="020B0604020202020204" charset="0"/>
                      </a:endParaRPr>
                    </a:p>
                  </a:txBody>
                  <a:tcPr marL="130355" marR="130355"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latin typeface="Taub Sans" panose="020B0604020202020204" charset="0"/>
                          <a:ea typeface="Taub Sans" panose="020B0604020202020204" charset="0"/>
                        </a:rPr>
                        <a:t>Assessments</a:t>
                      </a:r>
                      <a:r>
                        <a:rPr lang="en-US" sz="2400" baseline="0" dirty="0">
                          <a:latin typeface="Taub Sans" panose="020B0604020202020204" charset="0"/>
                          <a:ea typeface="Taub Sans" panose="020B0604020202020204" charset="0"/>
                        </a:rPr>
                        <a:t> after</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baseline="0" dirty="0">
                          <a:latin typeface="Taub Sans"/>
                          <a:ea typeface="Taub Sans"/>
                        </a:rPr>
                        <a:t>January 15, 2021</a:t>
                      </a:r>
                      <a:endParaRPr lang="en-US" sz="2400" dirty="0">
                        <a:latin typeface="Taub Sans" panose="020B0604020202020204" charset="0"/>
                        <a:ea typeface="Taub Sans" panose="020B0604020202020204" charset="0"/>
                      </a:endParaRPr>
                    </a:p>
                  </a:txBody>
                  <a:tcPr marL="130355" marR="130355"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latin typeface="Taub Sans"/>
                          <a:ea typeface="Taub Sans"/>
                        </a:rPr>
                        <a:t>Assessments</a:t>
                      </a:r>
                      <a:r>
                        <a:rPr lang="en-US" sz="2400" baseline="0" dirty="0">
                          <a:latin typeface="Taub Sans"/>
                          <a:ea typeface="Taub Sans"/>
                        </a:rPr>
                        <a:t> after January 15, 2020</a:t>
                      </a:r>
                      <a:endParaRPr lang="en-US" sz="2400" dirty="0">
                        <a:latin typeface="Taub Sans"/>
                        <a:ea typeface="Taub Sans"/>
                      </a:endParaRPr>
                    </a:p>
                    <a:p>
                      <a:endParaRPr lang="en-US" sz="2400" dirty="0">
                        <a:solidFill>
                          <a:schemeClr val="tx1"/>
                        </a:solidFill>
                        <a:latin typeface="Taub Sans" panose="020B0604020202020204" charset="0"/>
                        <a:ea typeface="Taub Sans" panose="020B0604020202020204" charset="0"/>
                      </a:endParaRPr>
                    </a:p>
                  </a:txBody>
                  <a:tcPr marL="130355" marR="130355" marT="60960" marB="60960"/>
                </a:tc>
                <a:extLst>
                  <a:ext uri="{0D108BD9-81ED-4DB2-BD59-A6C34878D82A}">
                    <a16:rowId xmlns:a16="http://schemas.microsoft.com/office/drawing/2014/main" val="10000"/>
                  </a:ext>
                </a:extLst>
              </a:tr>
              <a:tr h="494453">
                <a:tc>
                  <a:txBody>
                    <a:bodyPr/>
                    <a:lstStyle/>
                    <a:p>
                      <a:r>
                        <a:rPr lang="en-US" sz="1900" dirty="0">
                          <a:latin typeface="Taub Sans" panose="020B0604020202020204" charset="0"/>
                          <a:ea typeface="Taub Sans" panose="020B0604020202020204" charset="0"/>
                        </a:rPr>
                        <a:t>Late</a:t>
                      </a:r>
                      <a:r>
                        <a:rPr lang="en-US" sz="1900" baseline="0" dirty="0">
                          <a:latin typeface="Taub Sans" panose="020B0604020202020204" charset="0"/>
                          <a:ea typeface="Taub Sans" panose="020B0604020202020204" charset="0"/>
                        </a:rPr>
                        <a:t> Filed </a:t>
                      </a:r>
                      <a:r>
                        <a:rPr lang="en-US" sz="1900" dirty="0">
                          <a:latin typeface="Taub Sans" panose="020B0604020202020204" charset="0"/>
                          <a:ea typeface="Taub Sans" panose="020B0604020202020204" charset="0"/>
                        </a:rPr>
                        <a:t>Form 5500</a:t>
                      </a:r>
                      <a:endParaRPr lang="en-US" sz="1900" dirty="0">
                        <a:solidFill>
                          <a:schemeClr val="tx1"/>
                        </a:solidFill>
                        <a:latin typeface="Taub Sans" panose="020B0604020202020204" charset="0"/>
                        <a:ea typeface="Taub Sans" panose="020B0604020202020204" charset="0"/>
                      </a:endParaRPr>
                    </a:p>
                  </a:txBody>
                  <a:tcPr marL="130355" marR="130355" marT="60960" marB="60960"/>
                </a:tc>
                <a:tc>
                  <a:txBody>
                    <a:bodyPr/>
                    <a:lstStyle/>
                    <a:p>
                      <a:r>
                        <a:rPr lang="en-US" sz="1900" dirty="0">
                          <a:solidFill>
                            <a:schemeClr val="tx1"/>
                          </a:solidFill>
                          <a:latin typeface="Taub Sans"/>
                          <a:ea typeface="Taub Sans"/>
                        </a:rPr>
                        <a:t>$2,259/day</a:t>
                      </a:r>
                    </a:p>
                  </a:txBody>
                  <a:tcPr marL="130355" marR="130355" marT="60960" marB="60960"/>
                </a:tc>
                <a:tc>
                  <a:txBody>
                    <a:bodyPr/>
                    <a:lstStyle/>
                    <a:p>
                      <a:r>
                        <a:rPr lang="en-US" sz="1900" dirty="0">
                          <a:latin typeface="Taub Sans"/>
                          <a:ea typeface="Taub Sans"/>
                        </a:rPr>
                        <a:t>$2,233/day</a:t>
                      </a:r>
                      <a:endParaRPr lang="en-US" sz="1900" dirty="0">
                        <a:solidFill>
                          <a:schemeClr val="tx1"/>
                        </a:solidFill>
                        <a:latin typeface="Taub Sans"/>
                        <a:ea typeface="Taub Sans"/>
                      </a:endParaRPr>
                    </a:p>
                  </a:txBody>
                  <a:tcPr marL="130355" marR="130355" marT="60960" marB="60960"/>
                </a:tc>
                <a:extLst>
                  <a:ext uri="{0D108BD9-81ED-4DB2-BD59-A6C34878D82A}">
                    <a16:rowId xmlns:a16="http://schemas.microsoft.com/office/drawing/2014/main" val="10001"/>
                  </a:ext>
                </a:extLst>
              </a:tr>
              <a:tr h="494453">
                <a:tc>
                  <a:txBody>
                    <a:bodyPr/>
                    <a:lstStyle/>
                    <a:p>
                      <a:r>
                        <a:rPr lang="en-US" sz="1900" dirty="0">
                          <a:latin typeface="Taub Sans" panose="020B0604020202020204" charset="0"/>
                          <a:ea typeface="Taub Sans" panose="020B0604020202020204" charset="0"/>
                        </a:rPr>
                        <a:t>Failure</a:t>
                      </a:r>
                      <a:r>
                        <a:rPr lang="en-US" sz="1900" baseline="0" dirty="0">
                          <a:latin typeface="Taub Sans" panose="020B0604020202020204" charset="0"/>
                          <a:ea typeface="Taub Sans" panose="020B0604020202020204" charset="0"/>
                        </a:rPr>
                        <a:t> to Provide SBC</a:t>
                      </a:r>
                      <a:endParaRPr lang="en-US" sz="1900" dirty="0">
                        <a:solidFill>
                          <a:schemeClr val="tx1"/>
                        </a:solidFill>
                        <a:latin typeface="Taub Sans" panose="020B0604020202020204" charset="0"/>
                        <a:ea typeface="Taub Sans" panose="020B0604020202020204" charset="0"/>
                      </a:endParaRPr>
                    </a:p>
                  </a:txBody>
                  <a:tcPr marL="130355" marR="130355" marT="60960" marB="60960"/>
                </a:tc>
                <a:tc>
                  <a:txBody>
                    <a:bodyPr/>
                    <a:lstStyle/>
                    <a:p>
                      <a:r>
                        <a:rPr lang="en-US" sz="1900" dirty="0">
                          <a:solidFill>
                            <a:schemeClr val="tx1"/>
                          </a:solidFill>
                          <a:latin typeface="Taub Sans"/>
                          <a:ea typeface="Taub Sans"/>
                        </a:rPr>
                        <a:t>$1,190/day</a:t>
                      </a:r>
                    </a:p>
                  </a:txBody>
                  <a:tcPr marL="130355" marR="130355" marT="60960" marB="60960"/>
                </a:tc>
                <a:tc>
                  <a:txBody>
                    <a:bodyPr/>
                    <a:lstStyle/>
                    <a:p>
                      <a:r>
                        <a:rPr lang="en-US" sz="1900" dirty="0">
                          <a:latin typeface="Taub Sans"/>
                          <a:ea typeface="Taub Sans"/>
                        </a:rPr>
                        <a:t>$1,176</a:t>
                      </a:r>
                      <a:r>
                        <a:rPr lang="en-US" sz="1900" baseline="0" dirty="0">
                          <a:latin typeface="Taub Sans"/>
                          <a:ea typeface="Taub Sans"/>
                        </a:rPr>
                        <a:t> per failure</a:t>
                      </a:r>
                      <a:endParaRPr lang="en-US" sz="1900" dirty="0">
                        <a:solidFill>
                          <a:schemeClr val="tx1"/>
                        </a:solidFill>
                        <a:latin typeface="Taub Sans"/>
                        <a:ea typeface="Taub Sans"/>
                      </a:endParaRPr>
                    </a:p>
                  </a:txBody>
                  <a:tcPr marL="130355" marR="130355" marT="60960" marB="60960"/>
                </a:tc>
                <a:extLst>
                  <a:ext uri="{0D108BD9-81ED-4DB2-BD59-A6C34878D82A}">
                    <a16:rowId xmlns:a16="http://schemas.microsoft.com/office/drawing/2014/main" val="10002"/>
                  </a:ext>
                </a:extLst>
              </a:tr>
              <a:tr h="494453">
                <a:tc>
                  <a:txBody>
                    <a:bodyPr/>
                    <a:lstStyle/>
                    <a:p>
                      <a:r>
                        <a:rPr lang="en-US" sz="1900" dirty="0">
                          <a:latin typeface="Taub Sans" panose="020B0604020202020204" charset="0"/>
                          <a:ea typeface="Taub Sans" panose="020B0604020202020204" charset="0"/>
                        </a:rPr>
                        <a:t>GINA Violations</a:t>
                      </a:r>
                      <a:endParaRPr lang="en-US" sz="1900" dirty="0">
                        <a:solidFill>
                          <a:schemeClr val="tx1"/>
                        </a:solidFill>
                        <a:latin typeface="Taub Sans" panose="020B0604020202020204" charset="0"/>
                        <a:ea typeface="Taub Sans" panose="020B0604020202020204" charset="0"/>
                      </a:endParaRPr>
                    </a:p>
                  </a:txBody>
                  <a:tcPr marL="130355" marR="130355" marT="60960" marB="60960"/>
                </a:tc>
                <a:tc>
                  <a:txBody>
                    <a:bodyPr/>
                    <a:lstStyle/>
                    <a:p>
                      <a:r>
                        <a:rPr lang="en-US" sz="1900" dirty="0">
                          <a:latin typeface="Taub Sans"/>
                          <a:ea typeface="Taub Sans"/>
                        </a:rPr>
                        <a:t>$120/participant per day</a:t>
                      </a:r>
                      <a:endParaRPr lang="en-US" sz="1900" dirty="0">
                        <a:solidFill>
                          <a:schemeClr val="tx1"/>
                        </a:solidFill>
                        <a:latin typeface="Taub Sans"/>
                        <a:ea typeface="Taub Sans"/>
                      </a:endParaRPr>
                    </a:p>
                  </a:txBody>
                  <a:tcPr marL="130355" marR="130355" marT="60960" marB="60960"/>
                </a:tc>
                <a:tc>
                  <a:txBody>
                    <a:bodyPr/>
                    <a:lstStyle/>
                    <a:p>
                      <a:r>
                        <a:rPr lang="en-US" sz="1900" dirty="0">
                          <a:latin typeface="Taub Sans"/>
                          <a:ea typeface="Taub Sans"/>
                        </a:rPr>
                        <a:t>$119/participant per day</a:t>
                      </a:r>
                      <a:endParaRPr lang="en-US" sz="1900" dirty="0">
                        <a:solidFill>
                          <a:schemeClr val="tx1"/>
                        </a:solidFill>
                        <a:latin typeface="Taub Sans"/>
                        <a:ea typeface="Taub Sans"/>
                      </a:endParaRPr>
                    </a:p>
                  </a:txBody>
                  <a:tcPr marL="130355" marR="130355" marT="60960" marB="60960"/>
                </a:tc>
                <a:extLst>
                  <a:ext uri="{0D108BD9-81ED-4DB2-BD59-A6C34878D82A}">
                    <a16:rowId xmlns:a16="http://schemas.microsoft.com/office/drawing/2014/main" val="10003"/>
                  </a:ext>
                </a:extLst>
              </a:tr>
              <a:tr h="701040">
                <a:tc>
                  <a:txBody>
                    <a:bodyPr/>
                    <a:lstStyle/>
                    <a:p>
                      <a:r>
                        <a:rPr lang="en-US" sz="1900" dirty="0">
                          <a:latin typeface="Taub Sans" panose="020B0604020202020204" charset="0"/>
                          <a:ea typeface="Taub Sans" panose="020B0604020202020204" charset="0"/>
                        </a:rPr>
                        <a:t>Failure</a:t>
                      </a:r>
                      <a:r>
                        <a:rPr lang="en-US" sz="1900" baseline="0" dirty="0">
                          <a:latin typeface="Taub Sans" panose="020B0604020202020204" charset="0"/>
                          <a:ea typeface="Taub Sans" panose="020B0604020202020204" charset="0"/>
                        </a:rPr>
                        <a:t> to Provide Certain Notices (SPD, Medicaid, CHIP)</a:t>
                      </a:r>
                      <a:endParaRPr lang="en-US" sz="1900" dirty="0">
                        <a:solidFill>
                          <a:schemeClr val="tx1"/>
                        </a:solidFill>
                        <a:latin typeface="Taub Sans" panose="020B0604020202020204" charset="0"/>
                        <a:ea typeface="Taub Sans" panose="020B0604020202020204" charset="0"/>
                      </a:endParaRPr>
                    </a:p>
                  </a:txBody>
                  <a:tcPr marL="130355" marR="130355"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latin typeface="Taub Sans"/>
                          <a:ea typeface="Taub Sans"/>
                        </a:rPr>
                        <a:t>$120/participant per day</a:t>
                      </a:r>
                      <a:endParaRPr lang="en-US" sz="1900" dirty="0">
                        <a:solidFill>
                          <a:schemeClr val="tx1"/>
                        </a:solidFill>
                        <a:latin typeface="Taub Sans"/>
                        <a:ea typeface="Taub Sans"/>
                      </a:endParaRPr>
                    </a:p>
                    <a:p>
                      <a:endParaRPr lang="en-US" sz="1900" dirty="0">
                        <a:solidFill>
                          <a:schemeClr val="tx1"/>
                        </a:solidFill>
                        <a:latin typeface="Taub Sans" panose="020B0604020202020204" charset="0"/>
                        <a:ea typeface="Taub Sans" panose="020B0604020202020204" charset="0"/>
                      </a:endParaRPr>
                    </a:p>
                  </a:txBody>
                  <a:tcPr marL="130355" marR="130355" marT="60960" marB="60960"/>
                </a:tc>
                <a:tc>
                  <a:txBody>
                    <a:bodyPr/>
                    <a:lstStyle/>
                    <a:p>
                      <a:r>
                        <a:rPr lang="en-US" sz="1900" dirty="0">
                          <a:latin typeface="Taub Sans"/>
                          <a:ea typeface="Taub Sans"/>
                        </a:rPr>
                        <a:t>$119/participant per day</a:t>
                      </a:r>
                      <a:endParaRPr lang="en-US" sz="1900" dirty="0">
                        <a:solidFill>
                          <a:schemeClr val="tx1"/>
                        </a:solidFill>
                        <a:latin typeface="Taub Sans"/>
                        <a:ea typeface="Taub Sans"/>
                      </a:endParaRPr>
                    </a:p>
                  </a:txBody>
                  <a:tcPr marL="130355" marR="130355" marT="60960" marB="609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335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23" y="154257"/>
            <a:ext cx="7586703" cy="1894829"/>
          </a:xfrm>
        </p:spPr>
        <p:txBody>
          <a:bodyPr/>
          <a:lstStyle/>
          <a:p>
            <a:r>
              <a:rPr lang="en-US" dirty="0"/>
              <a:t>Session Objectives</a:t>
            </a:r>
          </a:p>
        </p:txBody>
      </p:sp>
      <p:sp>
        <p:nvSpPr>
          <p:cNvPr id="3" name="Content Placeholder 2"/>
          <p:cNvSpPr>
            <a:spLocks noGrp="1"/>
          </p:cNvSpPr>
          <p:nvPr>
            <p:ph idx="4294967295"/>
          </p:nvPr>
        </p:nvSpPr>
        <p:spPr>
          <a:xfrm>
            <a:off x="123080" y="2037656"/>
            <a:ext cx="8002588" cy="2752725"/>
          </a:xfrm>
        </p:spPr>
        <p:txBody>
          <a:bodyPr>
            <a:normAutofit lnSpcReduction="10000"/>
          </a:bodyPr>
          <a:lstStyle/>
          <a:p>
            <a:r>
              <a:rPr lang="en-US" dirty="0"/>
              <a:t>Understand what new design options are available and might be worth considering for your organization</a:t>
            </a:r>
          </a:p>
          <a:p>
            <a:r>
              <a:rPr lang="en-US" dirty="0"/>
              <a:t>Evaluate the health of your program taking into consideration the regulatory and enforcement landscape</a:t>
            </a:r>
          </a:p>
          <a:p>
            <a:r>
              <a:rPr lang="en-US" dirty="0"/>
              <a:t>Become aware of the latest trends in enforcement from the Departments of Labor and Treasury as they relate to employee benefits</a:t>
            </a:r>
          </a:p>
          <a:p>
            <a:endParaRPr lang="en-US" dirty="0"/>
          </a:p>
        </p:txBody>
      </p:sp>
    </p:spTree>
    <p:extLst>
      <p:ext uri="{BB962C8B-B14F-4D97-AF65-F5344CB8AC3E}">
        <p14:creationId xmlns:p14="http://schemas.microsoft.com/office/powerpoint/2010/main" val="2868223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7" name="Content Placeholder 3">
            <a:extLst>
              <a:ext uri="{FF2B5EF4-FFF2-40B4-BE49-F238E27FC236}">
                <a16:creationId xmlns:a16="http://schemas.microsoft.com/office/drawing/2014/main" id="{3584D223-F7C8-464A-88B8-11BE0FBF4ED9}"/>
              </a:ext>
            </a:extLst>
          </p:cNvPr>
          <p:cNvSpPr txBox="1">
            <a:spLocks/>
          </p:cNvSpPr>
          <p:nvPr/>
        </p:nvSpPr>
        <p:spPr>
          <a:xfrm>
            <a:off x="122548" y="1711048"/>
            <a:ext cx="8633995" cy="4763896"/>
          </a:xfrm>
          <a:prstGeom prst="rect">
            <a:avLst/>
          </a:prstGeom>
        </p:spPr>
        <p:txBody>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600" b="0" i="0" kern="1200">
                <a:solidFill>
                  <a:srgbClr val="121C4C"/>
                </a:solidFill>
                <a:latin typeface="Taub Sans" pitchFamily="2" charset="0"/>
                <a:ea typeface="Taub Sans" pitchFamily="2" charset="0"/>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b="0" i="0" kern="1200">
                <a:solidFill>
                  <a:srgbClr val="121C4C"/>
                </a:solidFill>
                <a:latin typeface="Taub Sans" pitchFamily="2" charset="0"/>
                <a:ea typeface="Taub Sans" pitchFamily="2" charset="0"/>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b="0" i="0" kern="1200">
                <a:solidFill>
                  <a:srgbClr val="121C4C"/>
                </a:solidFill>
                <a:latin typeface="Taub Sans" pitchFamily="2" charset="0"/>
                <a:ea typeface="Taub Sans" pitchFamily="2" charset="0"/>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b="0" i="0" kern="1200">
                <a:solidFill>
                  <a:srgbClr val="121C4C"/>
                </a:solidFill>
                <a:latin typeface="Taub Sans" pitchFamily="2" charset="0"/>
                <a:ea typeface="Taub Sans"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At least annually:</a:t>
            </a:r>
          </a:p>
          <a:p>
            <a:pPr>
              <a:buFont typeface="Wingdings" panose="05000000000000000000" pitchFamily="2" charset="2"/>
              <a:buChar char="ü"/>
            </a:pPr>
            <a:r>
              <a:rPr lang="en-US" dirty="0">
                <a:solidFill>
                  <a:schemeClr val="bg1"/>
                </a:solidFill>
              </a:rPr>
              <a:t>Review your plan documents and make any necessary updates</a:t>
            </a:r>
          </a:p>
          <a:p>
            <a:pPr>
              <a:buFont typeface="Wingdings" panose="05000000000000000000" pitchFamily="2" charset="2"/>
              <a:buChar char="ü"/>
            </a:pPr>
            <a:r>
              <a:rPr lang="en-US" dirty="0">
                <a:solidFill>
                  <a:schemeClr val="bg1"/>
                </a:solidFill>
              </a:rPr>
              <a:t>Review how you operate your plan</a:t>
            </a:r>
          </a:p>
          <a:p>
            <a:pPr>
              <a:buFont typeface="Wingdings" panose="05000000000000000000" pitchFamily="2" charset="2"/>
              <a:buChar char="ü"/>
            </a:pPr>
            <a:r>
              <a:rPr lang="en-US" dirty="0">
                <a:solidFill>
                  <a:schemeClr val="bg1"/>
                </a:solidFill>
              </a:rPr>
              <a:t>Evaluate opportunities to add new/additional benefits to meet employee need</a:t>
            </a:r>
          </a:p>
          <a:p>
            <a:pPr>
              <a:buFont typeface="Wingdings" panose="05000000000000000000" pitchFamily="2" charset="2"/>
              <a:buChar char="ü"/>
            </a:pPr>
            <a:r>
              <a:rPr lang="en-US" dirty="0">
                <a:solidFill>
                  <a:schemeClr val="bg1"/>
                </a:solidFill>
              </a:rPr>
              <a:t>Evaluate the costs and benefits of any program offering</a:t>
            </a:r>
          </a:p>
          <a:p>
            <a:pPr>
              <a:buFont typeface="Wingdings" panose="05000000000000000000" pitchFamily="2" charset="2"/>
              <a:buChar char="ü"/>
            </a:pPr>
            <a:r>
              <a:rPr lang="en-US" dirty="0">
                <a:solidFill>
                  <a:schemeClr val="bg1"/>
                </a:solidFill>
              </a:rPr>
              <a:t>Communicate changes to vendors, insurers and other appropriate third parties</a:t>
            </a:r>
          </a:p>
        </p:txBody>
      </p:sp>
    </p:spTree>
    <p:extLst>
      <p:ext uri="{BB962C8B-B14F-4D97-AF65-F5344CB8AC3E}">
        <p14:creationId xmlns:p14="http://schemas.microsoft.com/office/powerpoint/2010/main" val="263019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Here’s what we set out to cover</a:t>
            </a:r>
          </a:p>
        </p:txBody>
      </p:sp>
      <p:sp>
        <p:nvSpPr>
          <p:cNvPr id="6" name="Text Placeholder 5">
            <a:extLst>
              <a:ext uri="{FF2B5EF4-FFF2-40B4-BE49-F238E27FC236}">
                <a16:creationId xmlns:a16="http://schemas.microsoft.com/office/drawing/2014/main" id="{51DB9E49-E900-D549-979F-EDF271C0D00F}"/>
              </a:ext>
            </a:extLst>
          </p:cNvPr>
          <p:cNvSpPr>
            <a:spLocks noGrp="1"/>
          </p:cNvSpPr>
          <p:nvPr>
            <p:ph idx="1"/>
          </p:nvPr>
        </p:nvSpPr>
        <p:spPr/>
        <p:txBody>
          <a:bodyPr>
            <a:normAutofit/>
          </a:bodyPr>
          <a:lstStyle/>
          <a:p>
            <a:pPr marL="457200" indent="-457200">
              <a:buFont typeface="+mj-lt"/>
              <a:buAutoNum type="arabicPeriod"/>
            </a:pPr>
            <a:r>
              <a:rPr lang="en-US" dirty="0"/>
              <a:t>Understand what new design options are available and might be worth considering for your organization</a:t>
            </a:r>
          </a:p>
          <a:p>
            <a:pPr marL="457200" indent="-457200">
              <a:buFont typeface="+mj-lt"/>
              <a:buAutoNum type="arabicPeriod"/>
            </a:pPr>
            <a:r>
              <a:rPr lang="en-US" dirty="0"/>
              <a:t>Evaluate the health of your program taking into consideration the regulatory and enforcement landscape</a:t>
            </a:r>
          </a:p>
          <a:p>
            <a:pPr marL="457200" indent="-457200">
              <a:buFont typeface="+mj-lt"/>
              <a:buAutoNum type="arabicPeriod"/>
            </a:pPr>
            <a:r>
              <a:rPr lang="en-US" dirty="0"/>
              <a:t>Become aware of the latest trends in enforcement from the Departments of Labor and Treasury as they relate to employee benefits</a:t>
            </a:r>
          </a:p>
          <a:p>
            <a:pPr marL="457200" indent="-457200">
              <a:buFont typeface="+mj-lt"/>
              <a:buAutoNum type="arabicPeriod"/>
            </a:pPr>
            <a:endParaRPr lang="en-US" dirty="0"/>
          </a:p>
          <a:p>
            <a:pPr>
              <a:spcAft>
                <a:spcPts val="1200"/>
              </a:spcAft>
            </a:pPr>
            <a:endParaRPr lang="en-US" dirty="0">
              <a:solidFill>
                <a:srgbClr val="121C4C"/>
              </a:solidFill>
            </a:endParaRPr>
          </a:p>
        </p:txBody>
      </p:sp>
    </p:spTree>
    <p:extLst>
      <p:ext uri="{BB962C8B-B14F-4D97-AF65-F5344CB8AC3E}">
        <p14:creationId xmlns:p14="http://schemas.microsoft.com/office/powerpoint/2010/main" val="3111191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B3AF-908B-4484-A753-9674A11D1A77}"/>
              </a:ext>
            </a:extLst>
          </p:cNvPr>
          <p:cNvSpPr>
            <a:spLocks noGrp="1"/>
          </p:cNvSpPr>
          <p:nvPr>
            <p:ph type="title" idx="4294967295"/>
          </p:nvPr>
        </p:nvSpPr>
        <p:spPr>
          <a:xfrm>
            <a:off x="914400" y="614362"/>
            <a:ext cx="8002588" cy="852487"/>
          </a:xfrm>
        </p:spPr>
        <p:txBody>
          <a:bodyPr/>
          <a:lstStyle/>
          <a:p>
            <a:r>
              <a:rPr lang="en-US" dirty="0"/>
              <a:t>SPARK (Blog)</a:t>
            </a:r>
          </a:p>
        </p:txBody>
      </p:sp>
      <p:sp>
        <p:nvSpPr>
          <p:cNvPr id="3" name="Content Placeholder 2">
            <a:extLst>
              <a:ext uri="{FF2B5EF4-FFF2-40B4-BE49-F238E27FC236}">
                <a16:creationId xmlns:a16="http://schemas.microsoft.com/office/drawing/2014/main" id="{DB16D84F-54D2-43DE-9CFC-DA066557740A}"/>
              </a:ext>
            </a:extLst>
          </p:cNvPr>
          <p:cNvSpPr>
            <a:spLocks noGrp="1"/>
          </p:cNvSpPr>
          <p:nvPr>
            <p:ph idx="4294967295"/>
          </p:nvPr>
        </p:nvSpPr>
        <p:spPr>
          <a:xfrm>
            <a:off x="427797" y="4932966"/>
            <a:ext cx="6949565" cy="1001955"/>
          </a:xfrm>
        </p:spPr>
        <p:txBody>
          <a:bodyPr/>
          <a:lstStyle/>
          <a:p>
            <a:r>
              <a:rPr lang="en-US" sz="2000" dirty="0"/>
              <a:t>For more information on ADP SPARK:  Subscribe to our blog today for the latest in workforce trends, compliance alerts and insights  </a:t>
            </a:r>
            <a:r>
              <a:rPr lang="en-US" sz="2000" u="sng" dirty="0">
                <a:hlinkClick r:id="rId2"/>
              </a:rPr>
              <a:t>www.adp.com/spark</a:t>
            </a:r>
            <a:endParaRPr lang="en-US" sz="2000" dirty="0"/>
          </a:p>
        </p:txBody>
      </p:sp>
      <p:pic>
        <p:nvPicPr>
          <p:cNvPr id="4" name="Picture 3">
            <a:extLst>
              <a:ext uri="{FF2B5EF4-FFF2-40B4-BE49-F238E27FC236}">
                <a16:creationId xmlns:a16="http://schemas.microsoft.com/office/drawing/2014/main" id="{4E0101BA-DDB9-475A-9F8E-32A76C5A6ABD}"/>
              </a:ext>
            </a:extLst>
          </p:cNvPr>
          <p:cNvPicPr>
            <a:picLocks noChangeAspect="1"/>
          </p:cNvPicPr>
          <p:nvPr/>
        </p:nvPicPr>
        <p:blipFill>
          <a:blip r:embed="rId3"/>
          <a:stretch>
            <a:fillRect/>
          </a:stretch>
        </p:blipFill>
        <p:spPr>
          <a:xfrm>
            <a:off x="7120112" y="5642217"/>
            <a:ext cx="2384041" cy="644055"/>
          </a:xfrm>
          <a:prstGeom prst="rect">
            <a:avLst/>
          </a:prstGeom>
        </p:spPr>
      </p:pic>
      <p:cxnSp>
        <p:nvCxnSpPr>
          <p:cNvPr id="5" name="Straight Connector 4">
            <a:extLst>
              <a:ext uri="{FF2B5EF4-FFF2-40B4-BE49-F238E27FC236}">
                <a16:creationId xmlns:a16="http://schemas.microsoft.com/office/drawing/2014/main" id="{55C7D8F4-3386-4E51-A2C5-823408581038}"/>
              </a:ext>
            </a:extLst>
          </p:cNvPr>
          <p:cNvCxnSpPr/>
          <p:nvPr/>
        </p:nvCxnSpPr>
        <p:spPr>
          <a:xfrm flipH="1">
            <a:off x="0" y="4629744"/>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2834DFB-1E84-4142-96CD-61A414AA2356}"/>
              </a:ext>
            </a:extLst>
          </p:cNvPr>
          <p:cNvPicPr>
            <a:picLocks noChangeAspect="1"/>
          </p:cNvPicPr>
          <p:nvPr/>
        </p:nvPicPr>
        <p:blipFill>
          <a:blip r:embed="rId4"/>
          <a:stretch>
            <a:fillRect/>
          </a:stretch>
        </p:blipFill>
        <p:spPr>
          <a:xfrm>
            <a:off x="255201" y="1680400"/>
            <a:ext cx="4574228" cy="2646123"/>
          </a:xfrm>
          <a:prstGeom prst="rect">
            <a:avLst/>
          </a:prstGeom>
        </p:spPr>
      </p:pic>
      <p:grpSp>
        <p:nvGrpSpPr>
          <p:cNvPr id="7" name="Group 6">
            <a:extLst>
              <a:ext uri="{FF2B5EF4-FFF2-40B4-BE49-F238E27FC236}">
                <a16:creationId xmlns:a16="http://schemas.microsoft.com/office/drawing/2014/main" id="{A952614D-6EC1-46BC-A7A6-34AE687128C6}"/>
              </a:ext>
            </a:extLst>
          </p:cNvPr>
          <p:cNvGrpSpPr/>
          <p:nvPr/>
        </p:nvGrpSpPr>
        <p:grpSpPr>
          <a:xfrm>
            <a:off x="4943519" y="2223486"/>
            <a:ext cx="4283243" cy="1422503"/>
            <a:chOff x="2897742" y="1885329"/>
            <a:chExt cx="3212432" cy="1066877"/>
          </a:xfrm>
        </p:grpSpPr>
        <p:sp>
          <p:nvSpPr>
            <p:cNvPr id="8" name="Rectangle 7">
              <a:extLst>
                <a:ext uri="{FF2B5EF4-FFF2-40B4-BE49-F238E27FC236}">
                  <a16:creationId xmlns:a16="http://schemas.microsoft.com/office/drawing/2014/main" id="{BAA3B248-F78F-4CC7-A753-66BE3E3D9358}"/>
                </a:ext>
              </a:extLst>
            </p:cNvPr>
            <p:cNvSpPr/>
            <p:nvPr/>
          </p:nvSpPr>
          <p:spPr>
            <a:xfrm>
              <a:off x="2897742" y="1885329"/>
              <a:ext cx="3212432" cy="1066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EFFFF"/>
                </a:solidFill>
                <a:effectLst/>
                <a:uLnTx/>
                <a:uFillTx/>
                <a:latin typeface="Taub Sans"/>
                <a:ea typeface="+mn-ea"/>
                <a:cs typeface="+mn-cs"/>
              </a:endParaRPr>
            </a:p>
          </p:txBody>
        </p:sp>
        <p:sp>
          <p:nvSpPr>
            <p:cNvPr id="9" name="TextBox 8">
              <a:extLst>
                <a:ext uri="{FF2B5EF4-FFF2-40B4-BE49-F238E27FC236}">
                  <a16:creationId xmlns:a16="http://schemas.microsoft.com/office/drawing/2014/main" id="{35A1330B-F068-4E1E-B71B-EF0D9CB5438B}"/>
                </a:ext>
              </a:extLst>
            </p:cNvPr>
            <p:cNvSpPr txBox="1"/>
            <p:nvPr/>
          </p:nvSpPr>
          <p:spPr>
            <a:xfrm>
              <a:off x="3068877" y="1958776"/>
              <a:ext cx="2922619" cy="707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spAutoFit/>
            </a:bodyPr>
            <a:lstStyle/>
            <a:p>
              <a:pPr marL="0" marR="0" lvl="0" indent="0" algn="l" defTabSz="1625518"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EFFFF"/>
                  </a:solidFill>
                  <a:effectLst/>
                  <a:uLnTx/>
                  <a:uFillTx/>
                  <a:latin typeface="Taub Sans" pitchFamily="2" charset="77"/>
                  <a:ea typeface="Taub Sans" pitchFamily="2" charset="77"/>
                  <a:cs typeface="+mn-cs"/>
                </a:rPr>
                <a:t>Join the 55K+ business leaders already subscribed </a:t>
              </a:r>
            </a:p>
          </p:txBody>
        </p:sp>
      </p:grpSp>
    </p:spTree>
    <p:extLst>
      <p:ext uri="{BB962C8B-B14F-4D97-AF65-F5344CB8AC3E}">
        <p14:creationId xmlns:p14="http://schemas.microsoft.com/office/powerpoint/2010/main" val="2258559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1" y="2273644"/>
            <a:ext cx="10961541" cy="1325563"/>
          </a:xfrm>
        </p:spPr>
        <p:txBody>
          <a:bodyPr>
            <a:normAutofit/>
          </a:bodyPr>
          <a:lstStyle/>
          <a:p>
            <a:r>
              <a:rPr lang="en-US" dirty="0">
                <a:latin typeface="+mn-lt"/>
              </a:rPr>
              <a:t>Questions? </a:t>
            </a:r>
          </a:p>
        </p:txBody>
      </p:sp>
      <p:sp>
        <p:nvSpPr>
          <p:cNvPr id="3" name="Content Placeholder 2"/>
          <p:cNvSpPr>
            <a:spLocks noGrp="1"/>
          </p:cNvSpPr>
          <p:nvPr>
            <p:ph idx="4294967295"/>
          </p:nvPr>
        </p:nvSpPr>
        <p:spPr>
          <a:xfrm>
            <a:off x="479610" y="3429000"/>
            <a:ext cx="6976877" cy="1706563"/>
          </a:xfrm>
        </p:spPr>
        <p:txBody>
          <a:bodyPr>
            <a:normAutofit/>
          </a:bodyPr>
          <a:lstStyle/>
          <a:p>
            <a:pPr marL="0" lvl="0" indent="0">
              <a:buNone/>
            </a:pPr>
            <a:endParaRPr lang="en-US" sz="2000" dirty="0">
              <a:solidFill>
                <a:schemeClr val="tx1"/>
              </a:solidFill>
              <a:latin typeface="+mn-lt"/>
            </a:endParaRPr>
          </a:p>
        </p:txBody>
      </p:sp>
      <p:sp>
        <p:nvSpPr>
          <p:cNvPr id="6" name="Title 1">
            <a:extLst>
              <a:ext uri="{FF2B5EF4-FFF2-40B4-BE49-F238E27FC236}">
                <a16:creationId xmlns:a16="http://schemas.microsoft.com/office/drawing/2014/main" id="{3FB9627F-44EF-6A4A-9416-F94F61C7565C}"/>
              </a:ext>
            </a:extLst>
          </p:cNvPr>
          <p:cNvSpPr txBox="1">
            <a:spLocks/>
          </p:cNvSpPr>
          <p:nvPr/>
        </p:nvSpPr>
        <p:spPr>
          <a:xfrm>
            <a:off x="479611" y="5295624"/>
            <a:ext cx="109615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accent1"/>
                </a:solidFill>
                <a:latin typeface="Taub Sans 090" pitchFamily="2" charset="0"/>
                <a:ea typeface="Taub Sans 090" pitchFamily="2" charset="0"/>
                <a:cs typeface="+mj-cs"/>
              </a:defRPr>
            </a:lvl1pPr>
          </a:lstStyle>
          <a:p>
            <a:r>
              <a:rPr lang="en-US" dirty="0">
                <a:solidFill>
                  <a:schemeClr val="bg1"/>
                </a:solidFill>
                <a:latin typeface="+mn-lt"/>
              </a:rPr>
              <a:t>Thank you!</a:t>
            </a:r>
          </a:p>
        </p:txBody>
      </p:sp>
    </p:spTree>
    <p:extLst>
      <p:ext uri="{BB962C8B-B14F-4D97-AF65-F5344CB8AC3E}">
        <p14:creationId xmlns:p14="http://schemas.microsoft.com/office/powerpoint/2010/main" val="425747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30" y="842172"/>
            <a:ext cx="8279511" cy="2177403"/>
          </a:xfrm>
        </p:spPr>
        <p:txBody>
          <a:bodyPr/>
          <a:lstStyle/>
          <a:p>
            <a:r>
              <a:rPr lang="en-US" dirty="0">
                <a:solidFill>
                  <a:schemeClr val="accent1"/>
                </a:solidFill>
              </a:rPr>
              <a:t>Agenda</a:t>
            </a:r>
          </a:p>
        </p:txBody>
      </p:sp>
      <p:sp>
        <p:nvSpPr>
          <p:cNvPr id="3" name="Content Placeholder 2"/>
          <p:cNvSpPr>
            <a:spLocks noGrp="1"/>
          </p:cNvSpPr>
          <p:nvPr>
            <p:ph idx="1"/>
          </p:nvPr>
        </p:nvSpPr>
        <p:spPr/>
        <p:txBody>
          <a:bodyPr>
            <a:normAutofit/>
          </a:bodyPr>
          <a:lstStyle/>
          <a:p>
            <a:r>
              <a:rPr lang="en-US" sz="3600" dirty="0">
                <a:solidFill>
                  <a:srgbClr val="121C4C"/>
                </a:solidFill>
              </a:rPr>
              <a:t>Compliance Update</a:t>
            </a:r>
            <a:endParaRPr lang="en-US" sz="3600" dirty="0"/>
          </a:p>
          <a:p>
            <a:r>
              <a:rPr lang="en-US" sz="3600" dirty="0">
                <a:solidFill>
                  <a:srgbClr val="121C4C"/>
                </a:solidFill>
              </a:rPr>
              <a:t>Agency Enforcement Activity</a:t>
            </a:r>
          </a:p>
          <a:p>
            <a:r>
              <a:rPr lang="en-US" sz="3600" dirty="0"/>
              <a:t>Update on Related Numbers</a:t>
            </a:r>
            <a:endParaRPr lang="en-US" sz="3600" dirty="0">
              <a:solidFill>
                <a:srgbClr val="121C4C"/>
              </a:solidFill>
            </a:endParaRPr>
          </a:p>
        </p:txBody>
      </p:sp>
    </p:spTree>
    <p:extLst>
      <p:ext uri="{BB962C8B-B14F-4D97-AF65-F5344CB8AC3E}">
        <p14:creationId xmlns:p14="http://schemas.microsoft.com/office/powerpoint/2010/main" val="346487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2853-B25E-4338-9C76-4DA1E09C2BA0}"/>
              </a:ext>
            </a:extLst>
          </p:cNvPr>
          <p:cNvSpPr>
            <a:spLocks noGrp="1"/>
          </p:cNvSpPr>
          <p:nvPr>
            <p:ph type="title"/>
          </p:nvPr>
        </p:nvSpPr>
        <p:spPr/>
        <p:txBody>
          <a:bodyPr/>
          <a:lstStyle/>
          <a:p>
            <a:r>
              <a:rPr lang="en-US" dirty="0"/>
              <a:t>General Observations </a:t>
            </a:r>
          </a:p>
        </p:txBody>
      </p:sp>
      <p:sp>
        <p:nvSpPr>
          <p:cNvPr id="3" name="Content Placeholder 2">
            <a:extLst>
              <a:ext uri="{FF2B5EF4-FFF2-40B4-BE49-F238E27FC236}">
                <a16:creationId xmlns:a16="http://schemas.microsoft.com/office/drawing/2014/main" id="{FB94B4DF-C9D7-4A52-AC5E-056CCC9135EB}"/>
              </a:ext>
            </a:extLst>
          </p:cNvPr>
          <p:cNvSpPr>
            <a:spLocks noGrp="1"/>
          </p:cNvSpPr>
          <p:nvPr>
            <p:ph idx="1"/>
          </p:nvPr>
        </p:nvSpPr>
        <p:spPr>
          <a:xfrm>
            <a:off x="566930" y="3491156"/>
            <a:ext cx="10680190" cy="2807208"/>
          </a:xfrm>
        </p:spPr>
        <p:txBody>
          <a:bodyPr/>
          <a:lstStyle/>
          <a:p>
            <a:r>
              <a:rPr lang="en-US" dirty="0"/>
              <a:t>Biden administration interested in preserving the ACA  legacy and expanding options</a:t>
            </a:r>
          </a:p>
          <a:p>
            <a:r>
              <a:rPr lang="en-US" dirty="0"/>
              <a:t>Looking to take advantage of existing programs in order to speed up enactment (vs. creating new regs at the agency level)  like Section 125</a:t>
            </a:r>
          </a:p>
          <a:p>
            <a:r>
              <a:rPr lang="en-US" dirty="0"/>
              <a:t>Heavily weighted towards benefits, unemployment and student activities </a:t>
            </a:r>
          </a:p>
          <a:p>
            <a:r>
              <a:rPr lang="en-US" dirty="0"/>
              <a:t>States and locals providing some level of ‘me too’ but most awaiting regulatory changes </a:t>
            </a:r>
          </a:p>
          <a:p>
            <a:endParaRPr lang="en-US" dirty="0"/>
          </a:p>
        </p:txBody>
      </p:sp>
    </p:spTree>
    <p:extLst>
      <p:ext uri="{BB962C8B-B14F-4D97-AF65-F5344CB8AC3E}">
        <p14:creationId xmlns:p14="http://schemas.microsoft.com/office/powerpoint/2010/main" val="350551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A9DEE-8909-7E4B-9CDA-9A29F7969D01}"/>
              </a:ext>
            </a:extLst>
          </p:cNvPr>
          <p:cNvSpPr>
            <a:spLocks noGrp="1"/>
          </p:cNvSpPr>
          <p:nvPr>
            <p:ph type="title"/>
          </p:nvPr>
        </p:nvSpPr>
        <p:spPr/>
        <p:txBody>
          <a:bodyPr/>
          <a:lstStyle/>
          <a:p>
            <a:r>
              <a:rPr lang="en-US" dirty="0"/>
              <a:t>Compliance Update</a:t>
            </a:r>
          </a:p>
        </p:txBody>
      </p:sp>
      <p:sp>
        <p:nvSpPr>
          <p:cNvPr id="2" name="Text Placeholder 1">
            <a:extLst>
              <a:ext uri="{FF2B5EF4-FFF2-40B4-BE49-F238E27FC236}">
                <a16:creationId xmlns:a16="http://schemas.microsoft.com/office/drawing/2014/main" id="{DFA097FC-D07C-0340-BDE5-71DD66222237}"/>
              </a:ext>
            </a:extLst>
          </p:cNvPr>
          <p:cNvSpPr>
            <a:spLocks noGrp="1"/>
          </p:cNvSpPr>
          <p:nvPr>
            <p:ph type="body" sz="quarter" idx="10"/>
          </p:nvPr>
        </p:nvSpPr>
        <p:spPr>
          <a:xfrm>
            <a:off x="273686" y="1808480"/>
            <a:ext cx="8277225" cy="4276725"/>
          </a:xfrm>
        </p:spPr>
        <p:txBody>
          <a:bodyPr>
            <a:normAutofit fontScale="92500" lnSpcReduction="10000"/>
          </a:bodyPr>
          <a:lstStyle/>
          <a:p>
            <a:pPr marL="0" indent="0">
              <a:buNone/>
            </a:pPr>
            <a:r>
              <a:rPr lang="en-US" dirty="0"/>
              <a:t>COVID-Related Compliance Items</a:t>
            </a:r>
          </a:p>
          <a:p>
            <a:r>
              <a:rPr lang="en-US" dirty="0"/>
              <a:t>DOL/IRS Extension of Deadlines</a:t>
            </a:r>
          </a:p>
          <a:p>
            <a:r>
              <a:rPr lang="en-US" dirty="0"/>
              <a:t>Consolidated Appropriations Act, 2021</a:t>
            </a:r>
          </a:p>
          <a:p>
            <a:r>
              <a:rPr lang="en-US" dirty="0"/>
              <a:t>American Rescue Plan Act</a:t>
            </a:r>
          </a:p>
          <a:p>
            <a:pPr marL="0" indent="0">
              <a:buNone/>
            </a:pPr>
            <a:endParaRPr lang="en-US" dirty="0"/>
          </a:p>
          <a:p>
            <a:pPr marL="0" indent="0">
              <a:buNone/>
            </a:pPr>
            <a:r>
              <a:rPr lang="en-US" dirty="0"/>
              <a:t>Regulatory Updates</a:t>
            </a:r>
          </a:p>
          <a:p>
            <a:r>
              <a:rPr lang="en-US" dirty="0"/>
              <a:t>Final Transparency Regulations</a:t>
            </a:r>
          </a:p>
          <a:p>
            <a:r>
              <a:rPr lang="en-US" dirty="0"/>
              <a:t>EEOC Wellness Regulations</a:t>
            </a:r>
          </a:p>
          <a:p>
            <a:r>
              <a:rPr lang="en-US" dirty="0"/>
              <a:t>HIPAA Privacy Regulations</a:t>
            </a:r>
          </a:p>
          <a:p>
            <a:r>
              <a:rPr lang="en-US" dirty="0"/>
              <a:t>ICHRA-Related Guidance and Regulations</a:t>
            </a:r>
          </a:p>
        </p:txBody>
      </p:sp>
    </p:spTree>
    <p:extLst>
      <p:ext uri="{BB962C8B-B14F-4D97-AF65-F5344CB8AC3E}">
        <p14:creationId xmlns:p14="http://schemas.microsoft.com/office/powerpoint/2010/main" val="143453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8887-D4AE-477E-99D3-670F3D696EA0}"/>
              </a:ext>
            </a:extLst>
          </p:cNvPr>
          <p:cNvSpPr>
            <a:spLocks noGrp="1"/>
          </p:cNvSpPr>
          <p:nvPr>
            <p:ph type="title"/>
          </p:nvPr>
        </p:nvSpPr>
        <p:spPr/>
        <p:txBody>
          <a:bodyPr/>
          <a:lstStyle/>
          <a:p>
            <a:r>
              <a:rPr lang="en-US" dirty="0"/>
              <a:t>COVID-Related Updates</a:t>
            </a:r>
          </a:p>
        </p:txBody>
      </p:sp>
    </p:spTree>
    <p:extLst>
      <p:ext uri="{BB962C8B-B14F-4D97-AF65-F5344CB8AC3E}">
        <p14:creationId xmlns:p14="http://schemas.microsoft.com/office/powerpoint/2010/main" val="489793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heme/theme1.xml><?xml version="1.0" encoding="utf-8"?>
<a:theme xmlns:a="http://schemas.openxmlformats.org/drawingml/2006/main" name="ADP theme Dark Blue">
  <a:themeElements>
    <a:clrScheme name="Custom 32">
      <a:dk1>
        <a:srgbClr val="111C4D"/>
      </a:dk1>
      <a:lt1>
        <a:srgbClr val="FEFFFF"/>
      </a:lt1>
      <a:dk2>
        <a:srgbClr val="26328C"/>
      </a:dk2>
      <a:lt2>
        <a:srgbClr val="EFDFD1"/>
      </a:lt2>
      <a:accent1>
        <a:srgbClr val="D0271D"/>
      </a:accent1>
      <a:accent2>
        <a:srgbClr val="F2635D"/>
      </a:accent2>
      <a:accent3>
        <a:srgbClr val="F9AC83"/>
      </a:accent3>
      <a:accent4>
        <a:srgbClr val="FAC8BF"/>
      </a:accent4>
      <a:accent5>
        <a:srgbClr val="7967AE"/>
      </a:accent5>
      <a:accent6>
        <a:srgbClr val="F15C22"/>
      </a:accent6>
      <a:hlink>
        <a:srgbClr val="121C4E"/>
      </a:hlink>
      <a:folHlink>
        <a:srgbClr val="26328C"/>
      </a:folHlink>
    </a:clrScheme>
    <a:fontScheme name="MOTM">
      <a:majorFont>
        <a:latin typeface="Taub Sans"/>
        <a:ea typeface=""/>
        <a:cs typeface=""/>
      </a:majorFont>
      <a:minorFont>
        <a:latin typeface="Taub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Ptheme" id="{53F5AAB9-EE7D-4D58-8857-6C3497A947B9}" vid="{D53A865F-BEFC-4D22-BDE8-12A5535AB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FD8A52D7AA8542925E9FFB72F523A3" ma:contentTypeVersion="10" ma:contentTypeDescription="Create a new document." ma:contentTypeScope="" ma:versionID="15311f4d5240d353c8992627efda9fb1">
  <xsd:schema xmlns:xsd="http://www.w3.org/2001/XMLSchema" xmlns:xs="http://www.w3.org/2001/XMLSchema" xmlns:p="http://schemas.microsoft.com/office/2006/metadata/properties" xmlns:ns3="365058f3-d611-4bf7-9011-f138b10b8220" targetNamespace="http://schemas.microsoft.com/office/2006/metadata/properties" ma:root="true" ma:fieldsID="94da7639b389ac2a627cdaa07d39f1b6" ns3:_="">
    <xsd:import namespace="365058f3-d611-4bf7-9011-f138b10b822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058f3-d611-4bf7-9011-f138b10b8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01E5A0-9139-499B-9058-453CE2DBFB90}">
  <ds:schemaRefs>
    <ds:schemaRef ds:uri="http://schemas.microsoft.com/sharepoint/v3/contenttype/forms"/>
  </ds:schemaRefs>
</ds:datastoreItem>
</file>

<file path=customXml/itemProps2.xml><?xml version="1.0" encoding="utf-8"?>
<ds:datastoreItem xmlns:ds="http://schemas.openxmlformats.org/officeDocument/2006/customXml" ds:itemID="{153D82F6-441C-4BE7-97F0-8A3E4CCC1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058f3-d611-4bf7-9011-f138b10b8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04926B-280C-47EF-90E7-08E5056907D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65058f3-d611-4bf7-9011-f138b10b822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2793</TotalTime>
  <Words>4864</Words>
  <Application>Microsoft Office PowerPoint</Application>
  <PresentationFormat>Widescreen</PresentationFormat>
  <Paragraphs>570</Paragraphs>
  <Slides>53</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Taub Sans</vt:lpstr>
      <vt:lpstr>Arial,Sans-Serif</vt:lpstr>
      <vt:lpstr>Taub Sans 070</vt:lpstr>
      <vt:lpstr>Arial</vt:lpstr>
      <vt:lpstr>Taub Sans 130</vt:lpstr>
      <vt:lpstr>Wingdings</vt:lpstr>
      <vt:lpstr>Taub Sans 110</vt:lpstr>
      <vt:lpstr>Calibri</vt:lpstr>
      <vt:lpstr>ADP theme Dark Blue</vt:lpstr>
      <vt:lpstr>think-cell Slide</vt:lpstr>
      <vt:lpstr>PowerPoint Presentation</vt:lpstr>
      <vt:lpstr>Copyright and Trademarks</vt:lpstr>
      <vt:lpstr>PowerPoint Presentation</vt:lpstr>
      <vt:lpstr>Disclaimer</vt:lpstr>
      <vt:lpstr>Session Objectives</vt:lpstr>
      <vt:lpstr>Agenda</vt:lpstr>
      <vt:lpstr>General Observations </vt:lpstr>
      <vt:lpstr>Compliance Update</vt:lpstr>
      <vt:lpstr>COVID-Related Updates</vt:lpstr>
      <vt:lpstr>FFCRA/The CARES Act  Health Care Related Provisions</vt:lpstr>
      <vt:lpstr>PowerPoint Presentation</vt:lpstr>
      <vt:lpstr>DOL/IRS - Extension of certain timeframes for employee benefit plans</vt:lpstr>
      <vt:lpstr>DOL/IRS - Extension of certain timeframes for employee benefit plans</vt:lpstr>
      <vt:lpstr>Consolidated Appropriations Act, 2021-Flexible Spending Account Relief  Current Requirements</vt:lpstr>
      <vt:lpstr>Consolidated Appropriations Act, 2021: Flexible Spending Account Relief  Limited IRS Relief – Notice 2020-29</vt:lpstr>
      <vt:lpstr>  </vt:lpstr>
      <vt:lpstr>Notice 2021-15  CAA Guidance  Extension of Notice 2020-29</vt:lpstr>
      <vt:lpstr>Consolidated Appropriations Act, 2021  Employer Student Loan Repayment - Extended</vt:lpstr>
      <vt:lpstr>Consolidated Appropriations Act, 2021  No Surprise Billing Act</vt:lpstr>
      <vt:lpstr>Consolidated Appropriations Act, 2021  Group Health Plan Disclosure – Reasonable Compensation Disclosures</vt:lpstr>
      <vt:lpstr>Consolidated Appropriations Act, 2021  MHPAEA Compliance</vt:lpstr>
      <vt:lpstr> American Rescue Plan Act  ACA Subsidies Expanded </vt:lpstr>
      <vt:lpstr>American Rescue Plan Act  COBRA Subsidy</vt:lpstr>
      <vt:lpstr>American Rescue Plan Act   COBRA Notice and Related Requirements</vt:lpstr>
      <vt:lpstr>American Rescue Plan Act   COBRA and EBSA FAQs</vt:lpstr>
      <vt:lpstr>American Rescue Plan Act  Dependent flexible spending account increase</vt:lpstr>
      <vt:lpstr>Regulatory Updates</vt:lpstr>
      <vt:lpstr>Final Transparency Regulations  ACA Section 2715A</vt:lpstr>
      <vt:lpstr>Revised EEOC Wellness Regulations  Background</vt:lpstr>
      <vt:lpstr>Revised EEOC Wellness Regulations  Issued January 7, 2021/Withdrawn February 17, 2021</vt:lpstr>
      <vt:lpstr>HIPAA Privacy Regulations Modifications</vt:lpstr>
      <vt:lpstr>New Health Reimbursement Arrangements  Refresher</vt:lpstr>
      <vt:lpstr>New Health Reimbursement Arrangements  Refresher</vt:lpstr>
      <vt:lpstr>Guidance on New ICHRAs</vt:lpstr>
      <vt:lpstr>Agency Enforcement Activity</vt:lpstr>
      <vt:lpstr>PowerPoint Presentation</vt:lpstr>
      <vt:lpstr>Recent DOL Enforcement</vt:lpstr>
      <vt:lpstr>DOL Enforcement Focus</vt:lpstr>
      <vt:lpstr>PowerPoint Presentation</vt:lpstr>
      <vt:lpstr>IRS Guidance Priorities</vt:lpstr>
      <vt:lpstr>IRS Enforcement – ACA Penalties</vt:lpstr>
      <vt:lpstr>PowerPoint Presentation</vt:lpstr>
      <vt:lpstr>Recent HHS Enforcement</vt:lpstr>
      <vt:lpstr>Recent HHS Enforcement</vt:lpstr>
      <vt:lpstr>Recent HHS Enforcement</vt:lpstr>
      <vt:lpstr>PowerPoint Presentation</vt:lpstr>
      <vt:lpstr>Benefits changes to date for 2021</vt:lpstr>
      <vt:lpstr>Benefits changes to date for 2021</vt:lpstr>
      <vt:lpstr>Updated DOL employee benefit plan penalties</vt:lpstr>
      <vt:lpstr>Next steps</vt:lpstr>
      <vt:lpstr>Here’s what we set out to cover</vt:lpstr>
      <vt:lpstr>SPARK (Blog)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Neiswender, Virginia (CORP)</dc:creator>
  <cp:lastModifiedBy>Cambern, Jennifer (CORP)</cp:lastModifiedBy>
  <cp:revision>71</cp:revision>
  <dcterms:created xsi:type="dcterms:W3CDTF">2021-01-25T23:46:00Z</dcterms:created>
  <dcterms:modified xsi:type="dcterms:W3CDTF">2021-04-28T15:15:26Z</dcterms:modified>
</cp:coreProperties>
</file>