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8"/>
  </p:notesMasterIdLst>
  <p:handoutMasterIdLst>
    <p:handoutMasterId r:id="rId19"/>
  </p:handoutMasterIdLst>
  <p:sldIdLst>
    <p:sldId id="256" r:id="rId2"/>
    <p:sldId id="309" r:id="rId3"/>
    <p:sldId id="258" r:id="rId4"/>
    <p:sldId id="287" r:id="rId5"/>
    <p:sldId id="402" r:id="rId6"/>
    <p:sldId id="403" r:id="rId7"/>
    <p:sldId id="404" r:id="rId8"/>
    <p:sldId id="405" r:id="rId9"/>
    <p:sldId id="406" r:id="rId10"/>
    <p:sldId id="397" r:id="rId11"/>
    <p:sldId id="407" r:id="rId12"/>
    <p:sldId id="408" r:id="rId13"/>
    <p:sldId id="409" r:id="rId14"/>
    <p:sldId id="401" r:id="rId15"/>
    <p:sldId id="410" r:id="rId16"/>
    <p:sldId id="27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 Gottschall" initials="FG" lastIdx="1" clrIdx="0">
    <p:extLst>
      <p:ext uri="{19B8F6BF-5375-455C-9EA6-DF929625EA0E}">
        <p15:presenceInfo xmlns:p15="http://schemas.microsoft.com/office/powerpoint/2012/main" userId="52a4178be3c37df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61" autoAdjust="0"/>
    <p:restoredTop sz="94622" autoAdjust="0"/>
  </p:normalViewPr>
  <p:slideViewPr>
    <p:cSldViewPr>
      <p:cViewPr varScale="1">
        <p:scale>
          <a:sx n="67" d="100"/>
          <a:sy n="67" d="100"/>
        </p:scale>
        <p:origin x="972"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6144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6144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ltLang="en-US" dirty="0"/>
              <a:t>GottschallConsultingGroup.com</a:t>
            </a:r>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092FCB-B7A7-4120-A9D7-217A2BCF3EAA}"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r>
              <a:rPr lang="en-US" altLang="en-US" dirty="0"/>
              <a:t>GottschallConsultingGroup.com</a:t>
            </a:r>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8F2E54B-811C-4248-9727-DB191BD35C4D}"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FB68038-9D00-4867-A5CA-5C441B9ECD44}" type="slidenum">
              <a:rPr lang="en-US" altLang="en-US"/>
              <a:pPr/>
              <a:t>1</a:t>
            </a:fld>
            <a:endParaRPr lang="en-US" altLang="en-US" dirty="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10</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057508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11</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993817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12</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022660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13</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59154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14</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175871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15</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34343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15B5FDA2-7C73-4EE1-8E6F-FEACD870AEBF}" type="slidenum">
              <a:rPr lang="en-US" altLang="en-US"/>
              <a:pPr/>
              <a:t>16</a:t>
            </a:fld>
            <a:endParaRPr lang="en-US" altLang="en-US" dirty="0"/>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26767ABE-6A9F-46D4-B48E-B3A80C474E35}" type="slidenum">
              <a:rPr lang="en-US" altLang="en-US"/>
              <a:pPr/>
              <a:t>2</a:t>
            </a:fld>
            <a:endParaRPr lang="en-US" altLang="en-US" dirty="0"/>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702847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3</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EF50A78D-F6F0-42A0-A592-D203E9B5434F}" type="slidenum">
              <a:rPr lang="en-US" altLang="en-US"/>
              <a:pPr/>
              <a:t>4</a:t>
            </a:fld>
            <a:endParaRPr lang="en-US" altLang="en-US" dirty="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921670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5</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47444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6</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74164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7</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206778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8</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42658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dirty="0"/>
              <a:t>GottschallConsultingGroup.com</a:t>
            </a:r>
          </a:p>
        </p:txBody>
      </p:sp>
      <p:sp>
        <p:nvSpPr>
          <p:cNvPr id="5" name="Rectangle 7"/>
          <p:cNvSpPr>
            <a:spLocks noGrp="1" noChangeArrowheads="1"/>
          </p:cNvSpPr>
          <p:nvPr>
            <p:ph type="sldNum" sz="quarter" idx="5"/>
          </p:nvPr>
        </p:nvSpPr>
        <p:spPr>
          <a:ln/>
        </p:spPr>
        <p:txBody>
          <a:bodyPr/>
          <a:lstStyle/>
          <a:p>
            <a:fld id="{F8169235-E17E-4C71-98E8-B4A029D1A22C}" type="slidenum">
              <a:rPr lang="en-US" altLang="en-US"/>
              <a:pPr/>
              <a:t>9</a:t>
            </a:fld>
            <a:endParaRPr lang="en-US" alt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530372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0114" name="Group 2"/>
          <p:cNvGrpSpPr>
            <a:grpSpLocks/>
          </p:cNvGrpSpPr>
          <p:nvPr/>
        </p:nvGrpSpPr>
        <p:grpSpPr bwMode="auto">
          <a:xfrm>
            <a:off x="0" y="0"/>
            <a:ext cx="9144000" cy="6858000"/>
            <a:chOff x="0" y="0"/>
            <a:chExt cx="5760" cy="4320"/>
          </a:xfrm>
        </p:grpSpPr>
        <p:sp>
          <p:nvSpPr>
            <p:cNvPr id="9011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dirty="0">
                <a:latin typeface="Times New Roman" panose="02020603050405020304" pitchFamily="18" charset="0"/>
              </a:endParaRPr>
            </a:p>
          </p:txBody>
        </p:sp>
        <p:sp>
          <p:nvSpPr>
            <p:cNvPr id="9011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grpSp>
          <p:nvGrpSpPr>
            <p:cNvPr id="90117" name="Group 5"/>
            <p:cNvGrpSpPr>
              <a:grpSpLocks/>
            </p:cNvGrpSpPr>
            <p:nvPr/>
          </p:nvGrpSpPr>
          <p:grpSpPr bwMode="auto">
            <a:xfrm>
              <a:off x="0" y="672"/>
              <a:ext cx="1806" cy="1989"/>
              <a:chOff x="0" y="672"/>
              <a:chExt cx="1806" cy="1989"/>
            </a:xfrm>
          </p:grpSpPr>
          <p:sp>
            <p:nvSpPr>
              <p:cNvPr id="9011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1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2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2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2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2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2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2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2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9012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grpSp>
      </p:grpSp>
      <p:sp>
        <p:nvSpPr>
          <p:cNvPr id="90128" name="Rectangle 16"/>
          <p:cNvSpPr>
            <a:spLocks noGrp="1" noChangeArrowheads="1"/>
          </p:cNvSpPr>
          <p:nvPr>
            <p:ph type="dt" sz="half" idx="2"/>
          </p:nvPr>
        </p:nvSpPr>
        <p:spPr>
          <a:xfrm>
            <a:off x="457200" y="6248400"/>
            <a:ext cx="2133600" cy="457200"/>
          </a:xfrm>
        </p:spPr>
        <p:txBody>
          <a:bodyPr/>
          <a:lstStyle>
            <a:lvl1pPr>
              <a:defRPr/>
            </a:lvl1pPr>
          </a:lstStyle>
          <a:p>
            <a:endParaRPr lang="en-US" altLang="en-US" dirty="0"/>
          </a:p>
        </p:txBody>
      </p:sp>
      <p:sp>
        <p:nvSpPr>
          <p:cNvPr id="90129" name="Rectangle 17"/>
          <p:cNvSpPr>
            <a:spLocks noGrp="1" noChangeArrowheads="1"/>
          </p:cNvSpPr>
          <p:nvPr>
            <p:ph type="ftr" sz="quarter" idx="3"/>
          </p:nvPr>
        </p:nvSpPr>
        <p:spPr/>
        <p:txBody>
          <a:bodyPr/>
          <a:lstStyle>
            <a:lvl1pPr>
              <a:defRPr/>
            </a:lvl1pPr>
          </a:lstStyle>
          <a:p>
            <a:endParaRPr lang="en-US" altLang="en-US" dirty="0"/>
          </a:p>
        </p:txBody>
      </p:sp>
      <p:sp>
        <p:nvSpPr>
          <p:cNvPr id="90130" name="Rectangle 18"/>
          <p:cNvSpPr>
            <a:spLocks noGrp="1" noChangeArrowheads="1"/>
          </p:cNvSpPr>
          <p:nvPr>
            <p:ph type="sldNum" sz="quarter" idx="4"/>
          </p:nvPr>
        </p:nvSpPr>
        <p:spPr/>
        <p:txBody>
          <a:bodyPr/>
          <a:lstStyle>
            <a:lvl1pPr>
              <a:defRPr/>
            </a:lvl1pPr>
          </a:lstStyle>
          <a:p>
            <a:fld id="{261E5F67-BED3-48E3-A4DF-E2E0986CDDFD}" type="slidenum">
              <a:rPr lang="en-US" altLang="en-US"/>
              <a:pPr/>
              <a:t>‹#›</a:t>
            </a:fld>
            <a:endParaRPr lang="en-US" altLang="en-US" dirty="0"/>
          </a:p>
        </p:txBody>
      </p:sp>
      <p:sp>
        <p:nvSpPr>
          <p:cNvPr id="901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90132"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476F2371-4DC0-4C67-82E7-F0E33BB699DF}" type="slidenum">
              <a:rPr lang="en-US" altLang="en-US"/>
              <a:pPr/>
              <a:t>‹#›</a:t>
            </a:fld>
            <a:endParaRPr lang="en-US" altLang="en-US" dirty="0"/>
          </a:p>
        </p:txBody>
      </p:sp>
      <p:sp>
        <p:nvSpPr>
          <p:cNvPr id="6" name="Date Placeholder 5"/>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128985774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A352B9A6-894B-4C95-9C7D-1F5E0F913C49}" type="slidenum">
              <a:rPr lang="en-US" altLang="en-US"/>
              <a:pPr/>
              <a:t>‹#›</a:t>
            </a:fld>
            <a:endParaRPr lang="en-US" altLang="en-US" dirty="0"/>
          </a:p>
        </p:txBody>
      </p:sp>
      <p:sp>
        <p:nvSpPr>
          <p:cNvPr id="6" name="Date Placeholder 5"/>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23572269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958922B8-4EAD-43DD-9B68-F8413C7ABA11}" type="slidenum">
              <a:rPr lang="en-US" altLang="en-US"/>
              <a:pPr/>
              <a:t>‹#›</a:t>
            </a:fld>
            <a:endParaRPr lang="en-US" alt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ltLang="en-US" dirty="0"/>
          </a:p>
        </p:txBody>
      </p:sp>
    </p:spTree>
    <p:extLst>
      <p:ext uri="{BB962C8B-B14F-4D97-AF65-F5344CB8AC3E}">
        <p14:creationId xmlns:p14="http://schemas.microsoft.com/office/powerpoint/2010/main" val="327656182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E96D511F-A787-4CF2-87E9-75247C63918E}" type="slidenum">
              <a:rPr lang="en-US" altLang="en-US"/>
              <a:pPr/>
              <a:t>‹#›</a:t>
            </a:fld>
            <a:endParaRPr lang="en-US" altLang="en-US" dirty="0"/>
          </a:p>
        </p:txBody>
      </p:sp>
      <p:sp>
        <p:nvSpPr>
          <p:cNvPr id="6" name="Date Placeholder 5"/>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11812426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p:cNvSpPr>
            <a:spLocks noGrp="1"/>
          </p:cNvSpPr>
          <p:nvPr>
            <p:ph type="ftr" sz="quarter"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4D9136F1-6A16-4BAB-BD05-3AA16982B716}" type="slidenum">
              <a:rPr lang="en-US" altLang="en-US"/>
              <a:pPr/>
              <a:t>‹#›</a:t>
            </a:fld>
            <a:endParaRPr lang="en-US" altLang="en-US" dirty="0"/>
          </a:p>
        </p:txBody>
      </p:sp>
      <p:sp>
        <p:nvSpPr>
          <p:cNvPr id="6" name="Date Placeholder 5"/>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343720367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2924A5B3-9953-4275-93AA-099E68CD8BCF}" type="slidenum">
              <a:rPr lang="en-US" altLang="en-US"/>
              <a:pPr/>
              <a:t>‹#›</a:t>
            </a:fld>
            <a:endParaRPr lang="en-US" altLang="en-US" dirty="0"/>
          </a:p>
        </p:txBody>
      </p:sp>
      <p:sp>
        <p:nvSpPr>
          <p:cNvPr id="7" name="Date Placeholder 6"/>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139373794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ltLang="en-US" dirty="0"/>
          </a:p>
        </p:txBody>
      </p:sp>
      <p:sp>
        <p:nvSpPr>
          <p:cNvPr id="8" name="Slide Number Placeholder 7"/>
          <p:cNvSpPr>
            <a:spLocks noGrp="1"/>
          </p:cNvSpPr>
          <p:nvPr>
            <p:ph type="sldNum" sz="quarter" idx="11"/>
          </p:nvPr>
        </p:nvSpPr>
        <p:spPr/>
        <p:txBody>
          <a:bodyPr/>
          <a:lstStyle>
            <a:lvl1pPr>
              <a:defRPr/>
            </a:lvl1pPr>
          </a:lstStyle>
          <a:p>
            <a:fld id="{EEE995AE-89D9-4F45-BAA7-BA51938027E8}" type="slidenum">
              <a:rPr lang="en-US" altLang="en-US"/>
              <a:pPr/>
              <a:t>‹#›</a:t>
            </a:fld>
            <a:endParaRPr lang="en-US" altLang="en-US" dirty="0"/>
          </a:p>
        </p:txBody>
      </p:sp>
      <p:sp>
        <p:nvSpPr>
          <p:cNvPr id="9" name="Date Placeholder 8"/>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275242413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ltLang="en-US" dirty="0"/>
          </a:p>
        </p:txBody>
      </p:sp>
      <p:sp>
        <p:nvSpPr>
          <p:cNvPr id="4" name="Slide Number Placeholder 3"/>
          <p:cNvSpPr>
            <a:spLocks noGrp="1"/>
          </p:cNvSpPr>
          <p:nvPr>
            <p:ph type="sldNum" sz="quarter" idx="11"/>
          </p:nvPr>
        </p:nvSpPr>
        <p:spPr/>
        <p:txBody>
          <a:bodyPr/>
          <a:lstStyle>
            <a:lvl1pPr>
              <a:defRPr/>
            </a:lvl1pPr>
          </a:lstStyle>
          <a:p>
            <a:fld id="{576B8F21-0B49-45F9-9DB1-A3997C9A3CA2}" type="slidenum">
              <a:rPr lang="en-US" altLang="en-US"/>
              <a:pPr/>
              <a:t>‹#›</a:t>
            </a:fld>
            <a:endParaRPr lang="en-US" altLang="en-US" dirty="0"/>
          </a:p>
        </p:txBody>
      </p:sp>
      <p:sp>
        <p:nvSpPr>
          <p:cNvPr id="5" name="Date Placeholder 4"/>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258441382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dirty="0"/>
          </a:p>
        </p:txBody>
      </p:sp>
      <p:sp>
        <p:nvSpPr>
          <p:cNvPr id="3" name="Slide Number Placeholder 2"/>
          <p:cNvSpPr>
            <a:spLocks noGrp="1"/>
          </p:cNvSpPr>
          <p:nvPr>
            <p:ph type="sldNum" sz="quarter" idx="11"/>
          </p:nvPr>
        </p:nvSpPr>
        <p:spPr/>
        <p:txBody>
          <a:bodyPr/>
          <a:lstStyle>
            <a:lvl1pPr>
              <a:defRPr/>
            </a:lvl1pPr>
          </a:lstStyle>
          <a:p>
            <a:fld id="{58BA777C-FE8D-4963-BE56-9C439B383F59}" type="slidenum">
              <a:rPr lang="en-US" altLang="en-US"/>
              <a:pPr/>
              <a:t>‹#›</a:t>
            </a:fld>
            <a:endParaRPr lang="en-US" altLang="en-US" dirty="0"/>
          </a:p>
        </p:txBody>
      </p:sp>
      <p:sp>
        <p:nvSpPr>
          <p:cNvPr id="4" name="Date Placeholder 3"/>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255703470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CD5E419C-2CA7-4D96-BC25-836CA003A815}" type="slidenum">
              <a:rPr lang="en-US" altLang="en-US"/>
              <a:pPr/>
              <a:t>‹#›</a:t>
            </a:fld>
            <a:endParaRPr lang="en-US" altLang="en-US" dirty="0"/>
          </a:p>
        </p:txBody>
      </p:sp>
      <p:sp>
        <p:nvSpPr>
          <p:cNvPr id="7" name="Date Placeholder 6"/>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18740634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6C53EE7F-2E74-413E-9ACF-FFC4D8F0081A}" type="slidenum">
              <a:rPr lang="en-US" altLang="en-US"/>
              <a:pPr/>
              <a:t>‹#›</a:t>
            </a:fld>
            <a:endParaRPr lang="en-US" altLang="en-US" dirty="0"/>
          </a:p>
        </p:txBody>
      </p:sp>
      <p:sp>
        <p:nvSpPr>
          <p:cNvPr id="7" name="Date Placeholder 6"/>
          <p:cNvSpPr>
            <a:spLocks noGrp="1"/>
          </p:cNvSpPr>
          <p:nvPr>
            <p:ph type="dt" sz="half" idx="12"/>
          </p:nvPr>
        </p:nvSpPr>
        <p:spPr/>
        <p:txBody>
          <a:bodyPr/>
          <a:lstStyle>
            <a:lvl1pPr>
              <a:defRPr/>
            </a:lvl1pPr>
          </a:lstStyle>
          <a:p>
            <a:endParaRPr lang="en-US" altLang="en-US" dirty="0"/>
          </a:p>
        </p:txBody>
      </p:sp>
    </p:spTree>
    <p:extLst>
      <p:ext uri="{BB962C8B-B14F-4D97-AF65-F5344CB8AC3E}">
        <p14:creationId xmlns:p14="http://schemas.microsoft.com/office/powerpoint/2010/main" val="381208452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US" altLang="en-US" dirty="0"/>
          </a:p>
        </p:txBody>
      </p:sp>
      <p:sp>
        <p:nvSpPr>
          <p:cNvPr id="8909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E40DDABA-C780-4340-A81B-7E4ECABD5B42}" type="slidenum">
              <a:rPr lang="en-US" altLang="en-US"/>
              <a:pPr/>
              <a:t>‹#›</a:t>
            </a:fld>
            <a:endParaRPr lang="en-US" altLang="en-US" dirty="0"/>
          </a:p>
        </p:txBody>
      </p:sp>
      <p:grpSp>
        <p:nvGrpSpPr>
          <p:cNvPr id="89092" name="Group 4"/>
          <p:cNvGrpSpPr>
            <a:grpSpLocks/>
          </p:cNvGrpSpPr>
          <p:nvPr/>
        </p:nvGrpSpPr>
        <p:grpSpPr bwMode="auto">
          <a:xfrm>
            <a:off x="0" y="0"/>
            <a:ext cx="9144000" cy="546100"/>
            <a:chOff x="0" y="0"/>
            <a:chExt cx="5760" cy="344"/>
          </a:xfrm>
        </p:grpSpPr>
        <p:sp>
          <p:nvSpPr>
            <p:cNvPr id="890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dirty="0">
                <a:latin typeface="Times New Roman" panose="02020603050405020304" pitchFamily="18" charset="0"/>
              </a:endParaRPr>
            </a:p>
          </p:txBody>
        </p:sp>
        <p:sp>
          <p:nvSpPr>
            <p:cNvPr id="890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89095"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chemeClr val="hlink"/>
                </a:solidFill>
              </a:endParaRPr>
            </a:p>
          </p:txBody>
        </p:sp>
        <p:sp>
          <p:nvSpPr>
            <p:cNvPr id="89096"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chemeClr val="hlink"/>
                </a:solidFill>
              </a:endParaRPr>
            </a:p>
          </p:txBody>
        </p:sp>
        <p:sp>
          <p:nvSpPr>
            <p:cNvPr id="89097"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chemeClr val="accent2"/>
                </a:solidFill>
              </a:endParaRPr>
            </a:p>
          </p:txBody>
        </p:sp>
        <p:sp>
          <p:nvSpPr>
            <p:cNvPr id="89098"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chemeClr val="hlink"/>
                </a:solidFill>
              </a:endParaRPr>
            </a:p>
          </p:txBody>
        </p:sp>
        <p:sp>
          <p:nvSpPr>
            <p:cNvPr id="89099"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a:latin typeface="Times New Roman" panose="02020603050405020304" pitchFamily="18" charset="0"/>
              </a:endParaRPr>
            </a:p>
          </p:txBody>
        </p:sp>
        <p:sp>
          <p:nvSpPr>
            <p:cNvPr id="89100"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chemeClr val="accent2"/>
                </a:solidFill>
              </a:endParaRPr>
            </a:p>
          </p:txBody>
        </p:sp>
        <p:sp>
          <p:nvSpPr>
            <p:cNvPr id="89101"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chemeClr val="accent2"/>
                </a:solidFill>
              </a:endParaRPr>
            </a:p>
          </p:txBody>
        </p:sp>
      </p:grpSp>
      <p:sp>
        <p:nvSpPr>
          <p:cNvPr id="89102"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9103"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910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hf hdr="0" ftr="0" dt="0"/>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hyperlink" Target="about:blan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Grp="1" noChangeArrowheads="1"/>
          </p:cNvSpPr>
          <p:nvPr>
            <p:ph type="sldNum" sz="quarter" idx="4"/>
          </p:nvPr>
        </p:nvSpPr>
        <p:spPr/>
        <p:txBody>
          <a:bodyPr/>
          <a:lstStyle/>
          <a:p>
            <a:fld id="{30F82F8E-8190-4D13-98ED-6612EDA00FD1}" type="slidenum">
              <a:rPr lang="en-US" altLang="en-US"/>
              <a:pPr/>
              <a:t>1</a:t>
            </a:fld>
            <a:endParaRPr lang="en-US" altLang="en-US" dirty="0"/>
          </a:p>
        </p:txBody>
      </p:sp>
      <p:sp>
        <p:nvSpPr>
          <p:cNvPr id="2055" name="Rectangle 7"/>
          <p:cNvSpPr>
            <a:spLocks noGrp="1" noChangeArrowheads="1"/>
          </p:cNvSpPr>
          <p:nvPr>
            <p:ph type="ctrTitle"/>
          </p:nvPr>
        </p:nvSpPr>
        <p:spPr/>
        <p:txBody>
          <a:bodyPr/>
          <a:lstStyle/>
          <a:p>
            <a:r>
              <a:rPr lang="en-US" altLang="en-US" dirty="0">
                <a:latin typeface="Garamond" panose="02020404030301010803" pitchFamily="18" charset="0"/>
              </a:rPr>
              <a:t>Benefits Taxation</a:t>
            </a:r>
          </a:p>
        </p:txBody>
      </p:sp>
      <p:sp>
        <p:nvSpPr>
          <p:cNvPr id="2056" name="Rectangle 8"/>
          <p:cNvSpPr>
            <a:spLocks noGrp="1" noChangeArrowheads="1"/>
          </p:cNvSpPr>
          <p:nvPr>
            <p:ph type="subTitle" idx="1"/>
          </p:nvPr>
        </p:nvSpPr>
        <p:spPr/>
        <p:txBody>
          <a:bodyPr/>
          <a:lstStyle/>
          <a:p>
            <a:r>
              <a:rPr lang="en-US" altLang="en-US" dirty="0">
                <a:latin typeface="Garamond" panose="02020404030301010803" pitchFamily="18" charset="0"/>
              </a:rPr>
              <a:t>April 28, 2022</a:t>
            </a:r>
          </a:p>
        </p:txBody>
      </p:sp>
      <p:pic>
        <p:nvPicPr>
          <p:cNvPr id="2052"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10</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Moving Expenses</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IRC Sections 82, 132</a:t>
            </a:r>
          </a:p>
          <a:p>
            <a:pPr>
              <a:buFont typeface="Wingdings" panose="05000000000000000000" pitchFamily="2" charset="2"/>
              <a:buChar char="v"/>
            </a:pPr>
            <a:r>
              <a:rPr lang="en-US" altLang="en-US" sz="2800" dirty="0">
                <a:latin typeface="Garamond" panose="02020404030301010803" pitchFamily="18" charset="0"/>
              </a:rPr>
              <a:t>Effective for amounts paid in calendar years 2018-2025</a:t>
            </a:r>
          </a:p>
          <a:p>
            <a:pPr>
              <a:buFont typeface="Wingdings" panose="05000000000000000000" pitchFamily="2" charset="2"/>
              <a:buChar char="v"/>
            </a:pPr>
            <a:r>
              <a:rPr lang="en-US" altLang="en-US" sz="2800" dirty="0">
                <a:latin typeface="Garamond" panose="02020404030301010803" pitchFamily="18" charset="0"/>
              </a:rPr>
              <a:t>Not deductible by company or excludable from employee gross income</a:t>
            </a:r>
          </a:p>
          <a:p>
            <a:pPr lvl="1">
              <a:buFont typeface="Wingdings" panose="05000000000000000000" pitchFamily="2" charset="2"/>
              <a:buChar char="v"/>
            </a:pPr>
            <a:r>
              <a:rPr lang="en-US" altLang="en-US" sz="2400" dirty="0">
                <a:latin typeface="Garamond" panose="02020404030301010803" pitchFamily="18" charset="0"/>
              </a:rPr>
              <a:t>Exception for military personnel</a:t>
            </a:r>
          </a:p>
          <a:p>
            <a:pPr>
              <a:buFont typeface="Wingdings" panose="05000000000000000000" pitchFamily="2" charset="2"/>
              <a:buChar char="v"/>
            </a:pPr>
            <a:r>
              <a:rPr lang="en-US" altLang="en-US" sz="2800" dirty="0">
                <a:latin typeface="Garamond" panose="02020404030301010803" pitchFamily="18" charset="0"/>
              </a:rPr>
              <a:t>Changes to company policy?</a:t>
            </a:r>
          </a:p>
          <a:p>
            <a:pPr lvl="1">
              <a:buFont typeface="Wingdings" panose="05000000000000000000" pitchFamily="2" charset="2"/>
              <a:buChar char="v"/>
            </a:pPr>
            <a:r>
              <a:rPr lang="en-US" altLang="en-US" sz="2400" dirty="0">
                <a:latin typeface="Garamond" panose="02020404030301010803" pitchFamily="18" charset="0"/>
              </a:rPr>
              <a:t>Gross-up (entirely, partially or none) and how calculated?</a:t>
            </a:r>
          </a:p>
          <a:p>
            <a:pPr lvl="1">
              <a:buFont typeface="Wingdings" panose="05000000000000000000" pitchFamily="2" charset="2"/>
              <a:buChar char="v"/>
            </a:pPr>
            <a:r>
              <a:rPr lang="en-US" altLang="en-US" sz="2400" dirty="0">
                <a:latin typeface="Garamond" panose="02020404030301010803" pitchFamily="18" charset="0"/>
              </a:rPr>
              <a:t>Offer flat dollar amount and delegate move to employee?</a:t>
            </a:r>
          </a:p>
          <a:p>
            <a:pPr lvl="1">
              <a:buFont typeface="Wingdings" panose="05000000000000000000" pitchFamily="2" charset="2"/>
              <a:buChar char="v"/>
            </a:pPr>
            <a:r>
              <a:rPr lang="en-US" altLang="en-US" sz="2400" dirty="0">
                <a:latin typeface="Garamond" panose="02020404030301010803" pitchFamily="18" charset="0"/>
              </a:rPr>
              <a:t>Frequency of manual checks vs regular payroll timeframe?</a:t>
            </a:r>
          </a:p>
          <a:p>
            <a:pPr lvl="1">
              <a:buFont typeface="Wingdings" panose="05000000000000000000" pitchFamily="2" charset="2"/>
              <a:buChar char="v"/>
            </a:pPr>
            <a:r>
              <a:rPr lang="en-US" altLang="en-US" sz="2400" dirty="0">
                <a:latin typeface="Garamond" panose="02020404030301010803" pitchFamily="18" charset="0"/>
              </a:rPr>
              <a:t>Communication to impacted employees?</a:t>
            </a: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30679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11</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Gross-up</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Ideal concept to “make employee whole” for a taxable benefit</a:t>
            </a:r>
          </a:p>
          <a:p>
            <a:pPr lvl="1">
              <a:buFont typeface="Wingdings" panose="05000000000000000000" pitchFamily="2" charset="2"/>
              <a:buChar char="v"/>
            </a:pPr>
            <a:r>
              <a:rPr lang="en-US" altLang="en-US" sz="2400" dirty="0">
                <a:latin typeface="Garamond" panose="02020404030301010803" pitchFamily="18" charset="0"/>
              </a:rPr>
              <a:t>What does “make employee whole” mean?</a:t>
            </a:r>
          </a:p>
          <a:p>
            <a:pPr lvl="1">
              <a:buFont typeface="Wingdings" panose="05000000000000000000" pitchFamily="2" charset="2"/>
              <a:buChar char="v"/>
            </a:pPr>
            <a:r>
              <a:rPr lang="en-US" altLang="en-US" sz="2400" dirty="0">
                <a:latin typeface="Garamond" panose="02020404030301010803" pitchFamily="18" charset="0"/>
              </a:rPr>
              <a:t>What does an employee think “make them whole” means?</a:t>
            </a:r>
          </a:p>
          <a:p>
            <a:pPr lvl="1">
              <a:buFont typeface="Wingdings" panose="05000000000000000000" pitchFamily="2" charset="2"/>
              <a:buChar char="v"/>
            </a:pPr>
            <a:r>
              <a:rPr lang="en-US" altLang="en-US" sz="2400" dirty="0">
                <a:latin typeface="Garamond" panose="02020404030301010803" pitchFamily="18" charset="0"/>
              </a:rPr>
              <a:t>How much does it take to make an employee whole?</a:t>
            </a:r>
          </a:p>
          <a:p>
            <a:pPr lvl="1">
              <a:buFont typeface="Wingdings" panose="05000000000000000000" pitchFamily="2" charset="2"/>
              <a:buChar char="v"/>
            </a:pPr>
            <a:r>
              <a:rPr lang="en-US" altLang="en-US" sz="2400" dirty="0">
                <a:latin typeface="Garamond" panose="02020404030301010803" pitchFamily="18" charset="0"/>
              </a:rPr>
              <a:t>How does an employee react when a benefit is taxed?</a:t>
            </a:r>
          </a:p>
          <a:p>
            <a:pPr lvl="1">
              <a:buFont typeface="Wingdings" panose="05000000000000000000" pitchFamily="2" charset="2"/>
              <a:buChar char="v"/>
            </a:pPr>
            <a:r>
              <a:rPr lang="en-US" altLang="en-US" sz="2400" dirty="0">
                <a:latin typeface="Garamond" panose="02020404030301010803" pitchFamily="18" charset="0"/>
              </a:rPr>
              <a:t>Impact of Section 125 plans on gross-up calculation</a:t>
            </a:r>
          </a:p>
          <a:p>
            <a:pPr lvl="1">
              <a:buFont typeface="Wingdings" panose="05000000000000000000" pitchFamily="2" charset="2"/>
              <a:buChar char="v"/>
            </a:pPr>
            <a:endParaRPr lang="en-US" altLang="en-US" sz="2400" dirty="0">
              <a:latin typeface="Garamond" panose="02020404030301010803" pitchFamily="18" charset="0"/>
            </a:endParaRP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51188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12</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Personal Use of Company Cars</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Excluded from income</a:t>
            </a:r>
          </a:p>
          <a:p>
            <a:pPr lvl="1">
              <a:buFont typeface="Wingdings" panose="05000000000000000000" pitchFamily="2" charset="2"/>
              <a:buChar char="v"/>
            </a:pPr>
            <a:r>
              <a:rPr lang="en-US" altLang="en-US" sz="2400" dirty="0">
                <a:latin typeface="Garamond" panose="02020404030301010803" pitchFamily="18" charset="0"/>
              </a:rPr>
              <a:t>De minimis fringe benefit</a:t>
            </a:r>
          </a:p>
          <a:p>
            <a:pPr lvl="1">
              <a:buFont typeface="Wingdings" panose="05000000000000000000" pitchFamily="2" charset="2"/>
              <a:buChar char="v"/>
            </a:pPr>
            <a:r>
              <a:rPr lang="en-US" altLang="en-US" sz="2400" dirty="0">
                <a:latin typeface="Garamond" panose="02020404030301010803" pitchFamily="18" charset="0"/>
              </a:rPr>
              <a:t>Qualified nonpersonal use vehicle</a:t>
            </a:r>
          </a:p>
          <a:p>
            <a:pPr lvl="1">
              <a:buFont typeface="Wingdings" panose="05000000000000000000" pitchFamily="2" charset="2"/>
              <a:buChar char="v"/>
            </a:pPr>
            <a:r>
              <a:rPr lang="en-US" altLang="en-US" sz="2400" dirty="0">
                <a:latin typeface="Garamond" panose="02020404030301010803" pitchFamily="18" charset="0"/>
              </a:rPr>
              <a:t>Working condition fringe benefit</a:t>
            </a:r>
          </a:p>
          <a:p>
            <a:pPr>
              <a:buFont typeface="Wingdings" panose="05000000000000000000" pitchFamily="2" charset="2"/>
              <a:buChar char="v"/>
            </a:pPr>
            <a:r>
              <a:rPr lang="en-US" altLang="en-US" sz="2800" dirty="0">
                <a:latin typeface="Garamond" panose="02020404030301010803" pitchFamily="18" charset="0"/>
              </a:rPr>
              <a:t>Personal usage</a:t>
            </a:r>
          </a:p>
          <a:p>
            <a:pPr lvl="1">
              <a:buFont typeface="Wingdings" panose="05000000000000000000" pitchFamily="2" charset="2"/>
              <a:buChar char="v"/>
            </a:pPr>
            <a:r>
              <a:rPr lang="en-US" altLang="en-US" sz="2400" dirty="0">
                <a:latin typeface="Garamond" panose="02020404030301010803" pitchFamily="18" charset="0"/>
              </a:rPr>
              <a:t>FICA withholding required; Federal withholding optional</a:t>
            </a:r>
          </a:p>
          <a:p>
            <a:pPr lvl="1">
              <a:buFont typeface="Wingdings" panose="05000000000000000000" pitchFamily="2" charset="2"/>
              <a:buChar char="v"/>
            </a:pPr>
            <a:r>
              <a:rPr lang="en-US" altLang="en-US" sz="2400" dirty="0">
                <a:latin typeface="Garamond" panose="02020404030301010803" pitchFamily="18" charset="0"/>
              </a:rPr>
              <a:t>Valuation methods</a:t>
            </a:r>
          </a:p>
          <a:p>
            <a:pPr lvl="1">
              <a:buFont typeface="Wingdings" panose="05000000000000000000" pitchFamily="2" charset="2"/>
              <a:buChar char="v"/>
            </a:pPr>
            <a:r>
              <a:rPr lang="en-US" altLang="en-US" sz="2400" dirty="0">
                <a:latin typeface="Garamond" panose="02020404030301010803" pitchFamily="18" charset="0"/>
              </a:rPr>
              <a:t>Fiscal year election available</a:t>
            </a:r>
          </a:p>
          <a:p>
            <a:pPr lvl="1">
              <a:buFont typeface="Wingdings" panose="05000000000000000000" pitchFamily="2" charset="2"/>
              <a:buChar char="v"/>
            </a:pPr>
            <a:r>
              <a:rPr lang="en-US" altLang="en-US" sz="2400" dirty="0">
                <a:latin typeface="Garamond" panose="02020404030301010803" pitchFamily="18" charset="0"/>
              </a:rPr>
              <a:t>When do you record income and withhold tax?</a:t>
            </a:r>
          </a:p>
          <a:p>
            <a:pPr lvl="1">
              <a:buFont typeface="Wingdings" panose="05000000000000000000" pitchFamily="2" charset="2"/>
              <a:buChar char="v"/>
            </a:pPr>
            <a:r>
              <a:rPr lang="en-US" altLang="en-US" sz="2400" dirty="0">
                <a:latin typeface="Garamond" panose="02020404030301010803" pitchFamily="18" charset="0"/>
              </a:rPr>
              <a:t>How often does employee reporting occur?</a:t>
            </a: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02235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13</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Stock Options</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Qualified Incentive Stock Option Plan</a:t>
            </a:r>
          </a:p>
          <a:p>
            <a:pPr lvl="1">
              <a:buFont typeface="Wingdings" panose="05000000000000000000" pitchFamily="2" charset="2"/>
              <a:buChar char="v"/>
            </a:pPr>
            <a:r>
              <a:rPr lang="en-US" altLang="en-US" sz="2400" dirty="0">
                <a:latin typeface="Garamond" panose="02020404030301010803" pitchFamily="18" charset="0"/>
              </a:rPr>
              <a:t>Employee complies with holding period – preferential tax treatment</a:t>
            </a:r>
          </a:p>
          <a:p>
            <a:pPr>
              <a:buFont typeface="Wingdings" panose="05000000000000000000" pitchFamily="2" charset="2"/>
              <a:buChar char="v"/>
            </a:pPr>
            <a:r>
              <a:rPr lang="en-US" altLang="en-US" sz="2800" dirty="0">
                <a:latin typeface="Garamond" panose="02020404030301010803" pitchFamily="18" charset="0"/>
              </a:rPr>
              <a:t>Non-qualified Incentive Stock Option Plan</a:t>
            </a:r>
          </a:p>
          <a:p>
            <a:pPr lvl="1">
              <a:buFont typeface="Wingdings" panose="05000000000000000000" pitchFamily="2" charset="2"/>
              <a:buChar char="v"/>
            </a:pPr>
            <a:r>
              <a:rPr lang="en-US" altLang="en-US" sz="2400" dirty="0">
                <a:latin typeface="Garamond" panose="02020404030301010803" pitchFamily="18" charset="0"/>
              </a:rPr>
              <a:t>Broker provides taxing information based on employee elections on shares exercised – Federal and FICA</a:t>
            </a:r>
          </a:p>
          <a:p>
            <a:pPr lvl="1">
              <a:buFont typeface="Wingdings" panose="05000000000000000000" pitchFamily="2" charset="2"/>
              <a:buChar char="v"/>
            </a:pPr>
            <a:r>
              <a:rPr lang="en-US" altLang="en-US" sz="2400" dirty="0">
                <a:latin typeface="Garamond" panose="02020404030301010803" pitchFamily="18" charset="0"/>
              </a:rPr>
              <a:t>Employee elects to sell shares to cover taxes</a:t>
            </a:r>
          </a:p>
          <a:p>
            <a:pPr lvl="1">
              <a:buFont typeface="Wingdings" panose="05000000000000000000" pitchFamily="2" charset="2"/>
              <a:buChar char="v"/>
            </a:pPr>
            <a:r>
              <a:rPr lang="en-US" altLang="en-US" sz="2400" dirty="0">
                <a:latin typeface="Garamond" panose="02020404030301010803" pitchFamily="18" charset="0"/>
              </a:rPr>
              <a:t>Employee elects to pay taxes</a:t>
            </a: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41070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14</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Awards</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Length of service or safety achievement awards</a:t>
            </a:r>
          </a:p>
          <a:p>
            <a:pPr lvl="1">
              <a:buFont typeface="Wingdings" panose="05000000000000000000" pitchFamily="2" charset="2"/>
              <a:buChar char="v"/>
            </a:pPr>
            <a:r>
              <a:rPr lang="en-US" altLang="en-US" sz="2400" dirty="0">
                <a:latin typeface="Garamond" panose="02020404030301010803" pitchFamily="18" charset="0"/>
              </a:rPr>
              <a:t>IRC sections 74, 274</a:t>
            </a:r>
          </a:p>
          <a:p>
            <a:pPr lvl="1">
              <a:buFont typeface="Wingdings" panose="05000000000000000000" pitchFamily="2" charset="2"/>
              <a:buChar char="v"/>
            </a:pPr>
            <a:r>
              <a:rPr lang="en-US" altLang="en-US" sz="2400" dirty="0">
                <a:latin typeface="Garamond" panose="02020404030301010803" pitchFamily="18" charset="0"/>
              </a:rPr>
              <a:t>Effective for amounts paid or incurred after 12/31/2017</a:t>
            </a:r>
          </a:p>
          <a:p>
            <a:pPr lvl="1">
              <a:buFont typeface="Wingdings" panose="05000000000000000000" pitchFamily="2" charset="2"/>
              <a:buChar char="v"/>
            </a:pPr>
            <a:r>
              <a:rPr lang="en-US" altLang="en-US" sz="2400" dirty="0">
                <a:latin typeface="Garamond" panose="02020404030301010803" pitchFamily="18" charset="0"/>
              </a:rPr>
              <a:t>Clarification of definition of tangible personal property, not a change</a:t>
            </a:r>
          </a:p>
          <a:p>
            <a:pPr lvl="1">
              <a:buFont typeface="Wingdings" panose="05000000000000000000" pitchFamily="2" charset="2"/>
              <a:buChar char="v"/>
            </a:pPr>
            <a:r>
              <a:rPr lang="en-US" altLang="en-US" sz="2400" dirty="0">
                <a:latin typeface="Garamond" panose="02020404030301010803" pitchFamily="18" charset="0"/>
              </a:rPr>
              <a:t>Items not tangible personal property</a:t>
            </a:r>
          </a:p>
          <a:p>
            <a:pPr lvl="2">
              <a:buFont typeface="Wingdings" panose="05000000000000000000" pitchFamily="2" charset="2"/>
              <a:buChar char="v"/>
            </a:pPr>
            <a:r>
              <a:rPr lang="en-US" altLang="en-US" sz="2000" dirty="0">
                <a:latin typeface="Garamond" panose="02020404030301010803" pitchFamily="18" charset="0"/>
              </a:rPr>
              <a:t>Cash payments and gift cards</a:t>
            </a:r>
          </a:p>
          <a:p>
            <a:pPr lvl="2">
              <a:buFont typeface="Wingdings" panose="05000000000000000000" pitchFamily="2" charset="2"/>
              <a:buChar char="v"/>
            </a:pPr>
            <a:r>
              <a:rPr lang="en-US" altLang="en-US" sz="2000" dirty="0">
                <a:latin typeface="Garamond" panose="02020404030301010803" pitchFamily="18" charset="0"/>
              </a:rPr>
              <a:t>Vacations, meals and lodging</a:t>
            </a:r>
          </a:p>
          <a:p>
            <a:pPr lvl="2">
              <a:buFont typeface="Wingdings" panose="05000000000000000000" pitchFamily="2" charset="2"/>
              <a:buChar char="v"/>
            </a:pPr>
            <a:r>
              <a:rPr lang="en-US" altLang="en-US" sz="2000" dirty="0">
                <a:latin typeface="Garamond" panose="02020404030301010803" pitchFamily="18" charset="0"/>
              </a:rPr>
              <a:t>Theater or sporting event tickets</a:t>
            </a: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94572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15</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Voluntary Benefits</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Non-taxable Fringe Benefits</a:t>
            </a:r>
          </a:p>
          <a:p>
            <a:pPr lvl="1">
              <a:buFont typeface="Wingdings" panose="05000000000000000000" pitchFamily="2" charset="2"/>
              <a:buChar char="v"/>
            </a:pPr>
            <a:r>
              <a:rPr lang="en-US" altLang="en-US" sz="2400" dirty="0">
                <a:latin typeface="Garamond" panose="02020404030301010803" pitchFamily="18" charset="0"/>
              </a:rPr>
              <a:t>Working condition fringe</a:t>
            </a:r>
          </a:p>
          <a:p>
            <a:pPr lvl="1">
              <a:buFont typeface="Wingdings" panose="05000000000000000000" pitchFamily="2" charset="2"/>
              <a:buChar char="v"/>
            </a:pPr>
            <a:r>
              <a:rPr lang="en-US" altLang="en-US" sz="2400" dirty="0">
                <a:latin typeface="Garamond" panose="02020404030301010803" pitchFamily="18" charset="0"/>
              </a:rPr>
              <a:t>Qualified employee discounts</a:t>
            </a:r>
          </a:p>
          <a:p>
            <a:pPr lvl="1">
              <a:buFont typeface="Wingdings" panose="05000000000000000000" pitchFamily="2" charset="2"/>
              <a:buChar char="v"/>
            </a:pPr>
            <a:r>
              <a:rPr lang="en-US" altLang="en-US" sz="2400" dirty="0">
                <a:latin typeface="Garamond" panose="02020404030301010803" pitchFamily="18" charset="0"/>
              </a:rPr>
              <a:t>De minimis fringes</a:t>
            </a:r>
          </a:p>
          <a:p>
            <a:pPr lvl="1">
              <a:buFont typeface="Wingdings" panose="05000000000000000000" pitchFamily="2" charset="2"/>
              <a:buChar char="v"/>
            </a:pPr>
            <a:r>
              <a:rPr lang="en-US" altLang="en-US" sz="2400" dirty="0">
                <a:latin typeface="Garamond" panose="02020404030301010803" pitchFamily="18" charset="0"/>
              </a:rPr>
              <a:t>Qualified transportation</a:t>
            </a:r>
          </a:p>
          <a:p>
            <a:pPr lvl="1">
              <a:buFont typeface="Wingdings" panose="05000000000000000000" pitchFamily="2" charset="2"/>
              <a:buChar char="v"/>
            </a:pPr>
            <a:r>
              <a:rPr lang="en-US" altLang="en-US" sz="2400" dirty="0">
                <a:latin typeface="Garamond" panose="02020404030301010803" pitchFamily="18" charset="0"/>
              </a:rPr>
              <a:t>On-premises athletic facilities</a:t>
            </a:r>
          </a:p>
          <a:p>
            <a:pPr>
              <a:buFont typeface="Wingdings" panose="05000000000000000000" pitchFamily="2" charset="2"/>
              <a:buChar char="v"/>
            </a:pPr>
            <a:r>
              <a:rPr lang="en-US" altLang="en-US" sz="2800" dirty="0">
                <a:latin typeface="Garamond" panose="02020404030301010803" pitchFamily="18" charset="0"/>
              </a:rPr>
              <a:t>Gift Cards</a:t>
            </a:r>
          </a:p>
          <a:p>
            <a:pPr lvl="1">
              <a:buFont typeface="Wingdings" panose="05000000000000000000" pitchFamily="2" charset="2"/>
              <a:buChar char="v"/>
            </a:pPr>
            <a:r>
              <a:rPr lang="en-US" altLang="en-US" sz="2400" dirty="0">
                <a:latin typeface="Garamond" panose="02020404030301010803" pitchFamily="18" charset="0"/>
              </a:rPr>
              <a:t>Always taxable</a:t>
            </a:r>
          </a:p>
          <a:p>
            <a:pPr>
              <a:buFont typeface="Wingdings" panose="05000000000000000000" pitchFamily="2" charset="2"/>
              <a:buChar char="v"/>
            </a:pPr>
            <a:r>
              <a:rPr lang="en-US" altLang="en-US" sz="2800" dirty="0">
                <a:latin typeface="Garamond" panose="02020404030301010803" pitchFamily="18" charset="0"/>
              </a:rPr>
              <a:t>Car Insurance</a:t>
            </a:r>
          </a:p>
          <a:p>
            <a:pPr>
              <a:buFont typeface="Wingdings" panose="05000000000000000000" pitchFamily="2" charset="2"/>
              <a:buChar char="v"/>
            </a:pPr>
            <a:r>
              <a:rPr lang="en-US" altLang="en-US" sz="2800" dirty="0">
                <a:latin typeface="Garamond" panose="02020404030301010803" pitchFamily="18" charset="0"/>
              </a:rPr>
              <a:t>Pet Insurance</a:t>
            </a: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98013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0A1A0A4E-2CB0-424C-9AFD-458CAFED42B6}" type="slidenum">
              <a:rPr lang="en-US" altLang="en-US"/>
              <a:pPr/>
              <a:t>16</a:t>
            </a:fld>
            <a:endParaRPr lang="en-US" altLang="en-US" dirty="0"/>
          </a:p>
        </p:txBody>
      </p:sp>
      <p:sp>
        <p:nvSpPr>
          <p:cNvPr id="132098" name="Rectangle 2"/>
          <p:cNvSpPr>
            <a:spLocks noGrp="1" noChangeArrowheads="1"/>
          </p:cNvSpPr>
          <p:nvPr>
            <p:ph type="title"/>
          </p:nvPr>
        </p:nvSpPr>
        <p:spPr>
          <a:xfrm>
            <a:off x="457200" y="914400"/>
            <a:ext cx="8229600" cy="914400"/>
          </a:xfrm>
        </p:spPr>
        <p:txBody>
          <a:bodyPr/>
          <a:lstStyle/>
          <a:p>
            <a:r>
              <a:rPr lang="en-US" altLang="en-US" sz="4000" dirty="0">
                <a:latin typeface="Garamond" panose="02020404030301010803" pitchFamily="18" charset="0"/>
              </a:rPr>
              <a:t>Q&amp;A</a:t>
            </a:r>
          </a:p>
        </p:txBody>
      </p:sp>
      <p:pic>
        <p:nvPicPr>
          <p:cNvPr id="132099" name="Picture 3"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132100" name="Picture 4" descr="Image result for questions"/>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828800" y="2057400"/>
            <a:ext cx="5105400" cy="3190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Box 6">
            <a:extLst>
              <a:ext uri="{FF2B5EF4-FFF2-40B4-BE49-F238E27FC236}">
                <a16:creationId xmlns:a16="http://schemas.microsoft.com/office/drawing/2014/main" id="{F68614B8-5295-4EE6-A1E0-ADF1F389FF67}"/>
              </a:ext>
            </a:extLst>
          </p:cNvPr>
          <p:cNvSpPr txBox="1"/>
          <p:nvPr/>
        </p:nvSpPr>
        <p:spPr>
          <a:xfrm>
            <a:off x="2362200" y="5097374"/>
            <a:ext cx="4572000" cy="1200329"/>
          </a:xfrm>
          <a:prstGeom prst="rect">
            <a:avLst/>
          </a:prstGeom>
          <a:noFill/>
        </p:spPr>
        <p:txBody>
          <a:bodyPr wrap="square">
            <a:spAutoFit/>
          </a:bodyPr>
          <a:lstStyle/>
          <a:p>
            <a:pPr marL="0" indent="0">
              <a:buFont typeface="Wingdings" panose="05000000000000000000" pitchFamily="2" charset="2"/>
              <a:buNone/>
            </a:pPr>
            <a:r>
              <a:rPr lang="en-US" altLang="en-US" dirty="0">
                <a:latin typeface="Garamond" panose="02020404030301010803" pitchFamily="18" charset="0"/>
              </a:rPr>
              <a:t>Frank Gottschall – 513.908.5882 or </a:t>
            </a:r>
            <a:r>
              <a:rPr lang="en-US" altLang="en-US" dirty="0">
                <a:latin typeface="Garamond" panose="02020404030301010803" pitchFamily="18" charset="0"/>
                <a:hlinkClick r:id="rId5"/>
              </a:rPr>
              <a:t>fgottschall@GottschallConsultingGroup.com</a:t>
            </a:r>
            <a:endParaRPr lang="en-US" altLang="en-US" dirty="0">
              <a:latin typeface="Garamond" panose="02020404030301010803" pitchFamily="18" charset="0"/>
            </a:endParaRPr>
          </a:p>
          <a:p>
            <a:pPr marL="0" indent="0">
              <a:buFont typeface="Wingdings" panose="05000000000000000000" pitchFamily="2" charset="2"/>
              <a:buNone/>
            </a:pPr>
            <a:endParaRPr lang="en-US" altLang="en-US" dirty="0">
              <a:latin typeface="Garamond" panose="02020404030301010803" pitchFamily="18" charset="0"/>
            </a:endParaRPr>
          </a:p>
          <a:p>
            <a:pPr marL="0" indent="0">
              <a:buFont typeface="Wingdings" panose="05000000000000000000" pitchFamily="2" charset="2"/>
              <a:buNone/>
            </a:pPr>
            <a:r>
              <a:rPr lang="en-US" altLang="en-US" dirty="0">
                <a:latin typeface="Garamond" panose="02020404030301010803" pitchFamily="18" charset="0"/>
              </a:rPr>
              <a:t>www.GottschallConsultingGroup.com</a:t>
            </a:r>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CAD5DA77-2930-49B0-892F-A420F32E6EA9}" type="slidenum">
              <a:rPr lang="en-US" altLang="en-US"/>
              <a:pPr/>
              <a:t>2</a:t>
            </a:fld>
            <a:endParaRPr lang="en-US" altLang="en-US" dirty="0"/>
          </a:p>
        </p:txBody>
      </p:sp>
      <p:sp>
        <p:nvSpPr>
          <p:cNvPr id="104450" name="Rectangle 2"/>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Disclaimer</a:t>
            </a:r>
          </a:p>
        </p:txBody>
      </p:sp>
      <p:sp>
        <p:nvSpPr>
          <p:cNvPr id="104451" name="Rectangle 3"/>
          <p:cNvSpPr>
            <a:spLocks noGrp="1" noChangeArrowheads="1"/>
          </p:cNvSpPr>
          <p:nvPr>
            <p:ph type="body" idx="1"/>
          </p:nvPr>
        </p:nvSpPr>
        <p:spPr>
          <a:xfrm>
            <a:off x="457200" y="1752600"/>
            <a:ext cx="8229600" cy="4114800"/>
          </a:xfrm>
        </p:spPr>
        <p:txBody>
          <a:bodyPr/>
          <a:lstStyle/>
          <a:p>
            <a:pPr marL="0" indent="0">
              <a:buFont typeface="Wingdings" panose="05000000000000000000" pitchFamily="2" charset="2"/>
              <a:buNone/>
            </a:pPr>
            <a:r>
              <a:rPr lang="en-US" altLang="en-US" sz="2800" dirty="0">
                <a:latin typeface="Garamond" panose="02020404030301010803" pitchFamily="18" charset="0"/>
              </a:rPr>
              <a:t>The Gottschall Consulting Group does not practice law or give legal advice.  The following material is intended for general information only and you should consult with your legal counsel prior to making any decisions.</a:t>
            </a:r>
          </a:p>
        </p:txBody>
      </p:sp>
      <p:pic>
        <p:nvPicPr>
          <p:cNvPr id="104452"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2403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3</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Agenda</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000" dirty="0">
                <a:latin typeface="Garamond" panose="02020404030301010803" pitchFamily="18" charset="0"/>
              </a:rPr>
              <a:t>401(k) Plans</a:t>
            </a:r>
          </a:p>
          <a:p>
            <a:pPr>
              <a:buFont typeface="Wingdings" panose="05000000000000000000" pitchFamily="2" charset="2"/>
              <a:buChar char="v"/>
            </a:pPr>
            <a:r>
              <a:rPr lang="en-US" altLang="en-US" sz="2000" dirty="0">
                <a:latin typeface="Garamond" panose="02020404030301010803" pitchFamily="18" charset="0"/>
              </a:rPr>
              <a:t>Nonqualified Deferred Compensation Plans (NDCP)</a:t>
            </a:r>
          </a:p>
          <a:p>
            <a:pPr>
              <a:buFont typeface="Wingdings" panose="05000000000000000000" pitchFamily="2" charset="2"/>
              <a:buChar char="v"/>
            </a:pPr>
            <a:r>
              <a:rPr lang="en-US" altLang="en-US" sz="2000" dirty="0">
                <a:latin typeface="Garamond" panose="02020404030301010803" pitchFamily="18" charset="0"/>
              </a:rPr>
              <a:t>Section 125 Plan</a:t>
            </a:r>
          </a:p>
          <a:p>
            <a:pPr>
              <a:buFont typeface="Wingdings" panose="05000000000000000000" pitchFamily="2" charset="2"/>
              <a:buChar char="v"/>
            </a:pPr>
            <a:r>
              <a:rPr lang="en-US" altLang="en-US" sz="2000" dirty="0">
                <a:latin typeface="Garamond" panose="02020404030301010803" pitchFamily="18" charset="0"/>
              </a:rPr>
              <a:t>Health Savings Account</a:t>
            </a:r>
          </a:p>
          <a:p>
            <a:pPr>
              <a:buFont typeface="Wingdings" panose="05000000000000000000" pitchFamily="2" charset="2"/>
              <a:buChar char="v"/>
            </a:pPr>
            <a:r>
              <a:rPr lang="en-US" altLang="en-US" sz="2000" dirty="0">
                <a:latin typeface="Garamond" panose="02020404030301010803" pitchFamily="18" charset="0"/>
              </a:rPr>
              <a:t>COBRA/Company Paid COBRA</a:t>
            </a:r>
          </a:p>
          <a:p>
            <a:pPr>
              <a:buFont typeface="Wingdings" panose="05000000000000000000" pitchFamily="2" charset="2"/>
              <a:buChar char="v"/>
            </a:pPr>
            <a:r>
              <a:rPr lang="en-US" altLang="en-US" sz="2000" dirty="0">
                <a:latin typeface="Garamond" panose="02020404030301010803" pitchFamily="18" charset="0"/>
              </a:rPr>
              <a:t>Long-term Care</a:t>
            </a:r>
          </a:p>
          <a:p>
            <a:pPr>
              <a:buFont typeface="Wingdings" panose="05000000000000000000" pitchFamily="2" charset="2"/>
              <a:buChar char="v"/>
            </a:pPr>
            <a:r>
              <a:rPr lang="en-US" altLang="en-US" sz="2000" dirty="0">
                <a:latin typeface="Garamond" panose="02020404030301010803" pitchFamily="18" charset="0"/>
              </a:rPr>
              <a:t>Company Paid Life Insurance</a:t>
            </a:r>
          </a:p>
          <a:p>
            <a:pPr>
              <a:buFont typeface="Wingdings" panose="05000000000000000000" pitchFamily="2" charset="2"/>
              <a:buChar char="v"/>
            </a:pPr>
            <a:r>
              <a:rPr lang="en-US" altLang="en-US" sz="2000" dirty="0">
                <a:latin typeface="Garamond" panose="02020404030301010803" pitchFamily="18" charset="0"/>
              </a:rPr>
              <a:t>Moving Expenses</a:t>
            </a:r>
          </a:p>
          <a:p>
            <a:pPr>
              <a:buFont typeface="Wingdings" panose="05000000000000000000" pitchFamily="2" charset="2"/>
              <a:buChar char="v"/>
            </a:pPr>
            <a:r>
              <a:rPr lang="en-US" altLang="en-US" sz="2000" dirty="0">
                <a:latin typeface="Garamond" panose="02020404030301010803" pitchFamily="18" charset="0"/>
              </a:rPr>
              <a:t>Gross-up</a:t>
            </a:r>
          </a:p>
          <a:p>
            <a:pPr>
              <a:buFont typeface="Wingdings" panose="05000000000000000000" pitchFamily="2" charset="2"/>
              <a:buChar char="v"/>
            </a:pPr>
            <a:r>
              <a:rPr lang="en-US" altLang="en-US" sz="2000" dirty="0">
                <a:latin typeface="Garamond" panose="02020404030301010803" pitchFamily="18" charset="0"/>
              </a:rPr>
              <a:t>Personal Use of Company Cars</a:t>
            </a:r>
          </a:p>
          <a:p>
            <a:pPr>
              <a:buFont typeface="Wingdings" panose="05000000000000000000" pitchFamily="2" charset="2"/>
              <a:buChar char="v"/>
            </a:pPr>
            <a:r>
              <a:rPr lang="en-US" altLang="en-US" sz="2000" dirty="0">
                <a:latin typeface="Garamond" panose="02020404030301010803" pitchFamily="18" charset="0"/>
              </a:rPr>
              <a:t>Stock Options</a:t>
            </a:r>
          </a:p>
          <a:p>
            <a:pPr>
              <a:buFont typeface="Wingdings" panose="05000000000000000000" pitchFamily="2" charset="2"/>
              <a:buChar char="v"/>
            </a:pPr>
            <a:r>
              <a:rPr lang="en-US" altLang="en-US" sz="2000" dirty="0">
                <a:latin typeface="Garamond" panose="02020404030301010803" pitchFamily="18" charset="0"/>
              </a:rPr>
              <a:t>Awards</a:t>
            </a:r>
          </a:p>
          <a:p>
            <a:pPr>
              <a:buFont typeface="Wingdings" panose="05000000000000000000" pitchFamily="2" charset="2"/>
              <a:buChar char="v"/>
            </a:pPr>
            <a:r>
              <a:rPr lang="en-US" altLang="en-US" sz="2000" dirty="0">
                <a:latin typeface="Garamond" panose="02020404030301010803" pitchFamily="18" charset="0"/>
              </a:rPr>
              <a:t>Voluntary Benefits</a:t>
            </a: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lide Number Placeholder 5"/>
          <p:cNvSpPr>
            <a:spLocks noGrp="1"/>
          </p:cNvSpPr>
          <p:nvPr>
            <p:ph type="sldNum" sz="quarter" idx="11"/>
          </p:nvPr>
        </p:nvSpPr>
        <p:spPr/>
        <p:txBody>
          <a:bodyPr/>
          <a:lstStyle/>
          <a:p>
            <a:fld id="{6C46E727-31DB-4EE1-AAC8-FFCEE0C94B67}" type="slidenum">
              <a:rPr lang="en-US" altLang="en-US"/>
              <a:pPr/>
              <a:t>4</a:t>
            </a:fld>
            <a:endParaRPr lang="en-US" altLang="en-US" dirty="0"/>
          </a:p>
        </p:txBody>
      </p:sp>
      <p:sp>
        <p:nvSpPr>
          <p:cNvPr id="118786" name="Rectangle 2"/>
          <p:cNvSpPr>
            <a:spLocks noGrp="1" noChangeArrowheads="1"/>
          </p:cNvSpPr>
          <p:nvPr>
            <p:ph type="title"/>
          </p:nvPr>
        </p:nvSpPr>
        <p:spPr/>
        <p:txBody>
          <a:bodyPr/>
          <a:lstStyle/>
          <a:p>
            <a:r>
              <a:rPr lang="en-US" altLang="en-US" sz="4000" dirty="0">
                <a:latin typeface="Garamond" panose="02020404030301010803" pitchFamily="18" charset="0"/>
              </a:rPr>
              <a:t>401(k) Plan - NDCP Comparison</a:t>
            </a:r>
          </a:p>
        </p:txBody>
      </p:sp>
      <p:pic>
        <p:nvPicPr>
          <p:cNvPr id="118788"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8902" name="Group 118"/>
          <p:cNvGraphicFramePr>
            <a:graphicFrameLocks noGrp="1"/>
          </p:cNvGraphicFramePr>
          <p:nvPr>
            <p:ph sz="half" idx="2"/>
            <p:extLst>
              <p:ext uri="{D42A27DB-BD31-4B8C-83A1-F6EECF244321}">
                <p14:modId xmlns:p14="http://schemas.microsoft.com/office/powerpoint/2010/main" val="592875008"/>
              </p:ext>
            </p:extLst>
          </p:nvPr>
        </p:nvGraphicFramePr>
        <p:xfrm>
          <a:off x="609600" y="1682750"/>
          <a:ext cx="7315200" cy="4950625"/>
        </p:xfrm>
        <a:graphic>
          <a:graphicData uri="http://schemas.openxmlformats.org/drawingml/2006/table">
            <a:tbl>
              <a:tblPr/>
              <a:tblGrid>
                <a:gridCol w="568325">
                  <a:extLst>
                    <a:ext uri="{9D8B030D-6E8A-4147-A177-3AD203B41FA5}">
                      <a16:colId xmlns:a16="http://schemas.microsoft.com/office/drawing/2014/main" val="472096979"/>
                    </a:ext>
                  </a:extLst>
                </a:gridCol>
                <a:gridCol w="4156075">
                  <a:extLst>
                    <a:ext uri="{9D8B030D-6E8A-4147-A177-3AD203B41FA5}">
                      <a16:colId xmlns:a16="http://schemas.microsoft.com/office/drawing/2014/main" val="2987244002"/>
                    </a:ext>
                  </a:extLst>
                </a:gridCol>
                <a:gridCol w="838200">
                  <a:extLst>
                    <a:ext uri="{9D8B030D-6E8A-4147-A177-3AD203B41FA5}">
                      <a16:colId xmlns:a16="http://schemas.microsoft.com/office/drawing/2014/main" val="2671049083"/>
                    </a:ext>
                  </a:extLst>
                </a:gridCol>
                <a:gridCol w="838200">
                  <a:extLst>
                    <a:ext uri="{9D8B030D-6E8A-4147-A177-3AD203B41FA5}">
                      <a16:colId xmlns:a16="http://schemas.microsoft.com/office/drawing/2014/main" val="850293025"/>
                    </a:ext>
                  </a:extLst>
                </a:gridCol>
                <a:gridCol w="914400">
                  <a:extLst>
                    <a:ext uri="{9D8B030D-6E8A-4147-A177-3AD203B41FA5}">
                      <a16:colId xmlns:a16="http://schemas.microsoft.com/office/drawing/2014/main" val="1996419044"/>
                    </a:ext>
                  </a:extLst>
                </a:gridCol>
              </a:tblGrid>
              <a:tr h="947089">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401(k)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401(k)</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Roth</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NDCP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93105028"/>
                  </a:ext>
                </a:extLst>
              </a:tr>
              <a:tr h="338246">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Federal pre-tax deferrals of compensation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8619037"/>
                  </a:ext>
                </a:extLst>
              </a:tr>
              <a:tr h="338246">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Federal tax deferred earnings growth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2783458"/>
                  </a:ext>
                </a:extLst>
              </a:tr>
              <a:tr h="591930">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Employee contributions subject to FICA/FUTA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2725582"/>
                  </a:ext>
                </a:extLst>
              </a:tr>
              <a:tr h="338246">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Federal tax upon distribution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9696770"/>
                  </a:ext>
                </a:extLst>
              </a:tr>
              <a:tr h="642667">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Employee contributions impacted by NDCP (review Plan definition of compensation)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Maybe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Maybe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defRPr/>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N/A</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1936018"/>
                  </a:ext>
                </a:extLst>
              </a:tr>
              <a:tr h="338246">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Determine eligible compensation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4426000"/>
                  </a:ext>
                </a:extLst>
              </a:tr>
              <a:tr h="338246">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Review plan document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6545456"/>
                  </a:ext>
                </a:extLst>
              </a:tr>
              <a:tr h="366433">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Annual Enrollment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a:ln>
                            <a:noFill/>
                          </a:ln>
                          <a:solidFill>
                            <a:schemeClr val="tx1"/>
                          </a:solidFill>
                          <a:effectLst/>
                          <a:latin typeface="Garamond" panose="02020404030301010803" pitchFamily="18" charset="0"/>
                          <a:cs typeface="Arial" panose="020B0604020202020204" pitchFamily="34" charset="0"/>
                        </a:rPr>
                        <a:t>No</a:t>
                      </a:r>
                      <a:endPar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2398334"/>
                  </a:ext>
                </a:extLst>
              </a:tr>
              <a:tr h="366433">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1800" b="0" i="0" u="none" strike="noStrike" cap="none" normalizeH="0" baseline="0" dirty="0">
                          <a:ln>
                            <a:noFill/>
                          </a:ln>
                          <a:solidFill>
                            <a:schemeClr val="tx1"/>
                          </a:solidFill>
                          <a:effectLst/>
                          <a:latin typeface="Garamond" panose="02020404030301010803" pitchFamily="18" charset="0"/>
                          <a:cs typeface="Arial" panose="020B0604020202020204" pitchFamily="34" charset="0"/>
                        </a:rPr>
                        <a:t>* Special FICA timing rule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1127637"/>
                  </a:ext>
                </a:extLst>
              </a:tr>
            </a:tbl>
          </a:graphicData>
        </a:graphic>
      </p:graphicFrame>
    </p:spTree>
    <p:extLst>
      <p:ext uri="{BB962C8B-B14F-4D97-AF65-F5344CB8AC3E}">
        <p14:creationId xmlns:p14="http://schemas.microsoft.com/office/powerpoint/2010/main" val="55505250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5</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Section 125 Plan</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Medical, Dental, Vision, etc.</a:t>
            </a:r>
          </a:p>
          <a:p>
            <a:pPr lvl="1">
              <a:buFont typeface="Wingdings" panose="05000000000000000000" pitchFamily="2" charset="2"/>
              <a:buChar char="v"/>
            </a:pPr>
            <a:r>
              <a:rPr lang="en-US" altLang="en-US" sz="2400" dirty="0">
                <a:latin typeface="Garamond" panose="02020404030301010803" pitchFamily="18" charset="0"/>
              </a:rPr>
              <a:t>Documented plan will result in pre-tax benefit for federal and FICA tax</a:t>
            </a:r>
          </a:p>
          <a:p>
            <a:pPr lvl="2">
              <a:buFont typeface="Wingdings" panose="05000000000000000000" pitchFamily="2" charset="2"/>
              <a:buChar char="v"/>
            </a:pPr>
            <a:r>
              <a:rPr lang="en-US" altLang="en-US" sz="2000" dirty="0">
                <a:latin typeface="Garamond" panose="02020404030301010803" pitchFamily="18" charset="0"/>
              </a:rPr>
              <a:t>Win-Win for employer and employee</a:t>
            </a:r>
          </a:p>
          <a:p>
            <a:pPr lvl="1">
              <a:buFont typeface="Wingdings" panose="05000000000000000000" pitchFamily="2" charset="2"/>
              <a:buChar char="v"/>
            </a:pPr>
            <a:r>
              <a:rPr lang="en-US" altLang="en-US" sz="2400" dirty="0">
                <a:latin typeface="Garamond" panose="02020404030301010803" pitchFamily="18" charset="0"/>
              </a:rPr>
              <a:t>If multiple plans are offered, which plan is the right plan for an employee?</a:t>
            </a:r>
          </a:p>
          <a:p>
            <a:pPr lvl="2">
              <a:buFont typeface="Wingdings" panose="05000000000000000000" pitchFamily="2" charset="2"/>
              <a:buChar char="v"/>
            </a:pPr>
            <a:r>
              <a:rPr lang="en-US" altLang="en-US" sz="2000" dirty="0">
                <a:latin typeface="Garamond" panose="02020404030301010803" pitchFamily="18" charset="0"/>
              </a:rPr>
              <a:t>Higher premiums, lower deductible, lower out-of-pocket maximum?</a:t>
            </a:r>
          </a:p>
          <a:p>
            <a:pPr lvl="2">
              <a:buFont typeface="Wingdings" panose="05000000000000000000" pitchFamily="2" charset="2"/>
              <a:buChar char="v"/>
            </a:pPr>
            <a:r>
              <a:rPr lang="en-US" altLang="en-US" sz="2000" dirty="0">
                <a:latin typeface="Garamond" panose="02020404030301010803" pitchFamily="18" charset="0"/>
              </a:rPr>
              <a:t>Lower premiums, higher deductible, higher out-of-pocket maximum?</a:t>
            </a:r>
          </a:p>
          <a:p>
            <a:pPr lvl="2">
              <a:buFont typeface="Wingdings" panose="05000000000000000000" pitchFamily="2" charset="2"/>
              <a:buChar char="v"/>
            </a:pPr>
            <a:r>
              <a:rPr lang="en-US" altLang="en-US" sz="2000" dirty="0">
                <a:latin typeface="Garamond" panose="02020404030301010803" pitchFamily="18" charset="0"/>
              </a:rPr>
              <a:t>Tax impact to employee needs to be considered</a:t>
            </a:r>
          </a:p>
          <a:p>
            <a:pPr lvl="2">
              <a:buFont typeface="Wingdings" panose="05000000000000000000" pitchFamily="2" charset="2"/>
              <a:buChar char="v"/>
            </a:pPr>
            <a:endParaRPr lang="en-US" altLang="en-US" sz="2000" dirty="0">
              <a:latin typeface="Garamond" panose="02020404030301010803" pitchFamily="18" charset="0"/>
            </a:endParaRP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84142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6</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Health Savings Account</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Double tax benefit + tax free growth</a:t>
            </a:r>
          </a:p>
          <a:p>
            <a:pPr>
              <a:buFont typeface="Wingdings" panose="05000000000000000000" pitchFamily="2" charset="2"/>
              <a:buChar char="v"/>
            </a:pPr>
            <a:r>
              <a:rPr lang="en-US" altLang="en-US" sz="2800" dirty="0">
                <a:latin typeface="Garamond" panose="02020404030301010803" pitchFamily="18" charset="0"/>
              </a:rPr>
              <a:t>Must be enrolled in the employer’s high deductible medical plan</a:t>
            </a:r>
          </a:p>
          <a:p>
            <a:pPr>
              <a:buFont typeface="Wingdings" panose="05000000000000000000" pitchFamily="2" charset="2"/>
              <a:buChar char="v"/>
            </a:pPr>
            <a:r>
              <a:rPr lang="en-US" altLang="en-US" sz="2800" dirty="0">
                <a:latin typeface="Garamond" panose="02020404030301010803" pitchFamily="18" charset="0"/>
              </a:rPr>
              <a:t>If offered under an employer’s section 125 plan, employee contributions are deemed employer contributions and reduce income</a:t>
            </a:r>
          </a:p>
          <a:p>
            <a:pPr>
              <a:buFont typeface="Wingdings" panose="05000000000000000000" pitchFamily="2" charset="2"/>
              <a:buChar char="v"/>
            </a:pPr>
            <a:r>
              <a:rPr lang="en-US" altLang="en-US" sz="2800" dirty="0">
                <a:latin typeface="Garamond" panose="02020404030301010803" pitchFamily="18" charset="0"/>
              </a:rPr>
              <a:t>Employer match contributions excluded from income</a:t>
            </a: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51629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7</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COBRA/Company Paid COBRA</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COBRA</a:t>
            </a:r>
          </a:p>
          <a:p>
            <a:pPr lvl="1">
              <a:buFont typeface="Wingdings" panose="05000000000000000000" pitchFamily="2" charset="2"/>
              <a:buChar char="v"/>
            </a:pPr>
            <a:r>
              <a:rPr lang="en-US" altLang="en-US" sz="2400" dirty="0">
                <a:latin typeface="Garamond" panose="02020404030301010803" pitchFamily="18" charset="0"/>
              </a:rPr>
              <a:t>Employee paid – after-tax</a:t>
            </a:r>
          </a:p>
          <a:p>
            <a:pPr lvl="1">
              <a:buFont typeface="Wingdings" panose="05000000000000000000" pitchFamily="2" charset="2"/>
              <a:buChar char="v"/>
            </a:pPr>
            <a:r>
              <a:rPr lang="en-US" altLang="en-US" sz="2400" dirty="0">
                <a:latin typeface="Garamond" panose="02020404030301010803" pitchFamily="18" charset="0"/>
              </a:rPr>
              <a:t>Employer paid – not taxable</a:t>
            </a: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42992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8</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Long-term Care</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Treated as accident and health insurance contract</a:t>
            </a:r>
          </a:p>
          <a:p>
            <a:pPr>
              <a:buFont typeface="Wingdings" panose="05000000000000000000" pitchFamily="2" charset="2"/>
              <a:buChar char="v"/>
            </a:pPr>
            <a:r>
              <a:rPr lang="en-US" altLang="en-US" sz="2800" dirty="0">
                <a:latin typeface="Garamond" panose="02020404030301010803" pitchFamily="18" charset="0"/>
              </a:rPr>
              <a:t>Amounts received are excluded from income, however, caps exist</a:t>
            </a:r>
          </a:p>
          <a:p>
            <a:pPr>
              <a:buFont typeface="Wingdings" panose="05000000000000000000" pitchFamily="2" charset="2"/>
              <a:buChar char="v"/>
            </a:pPr>
            <a:r>
              <a:rPr lang="en-US" altLang="en-US" sz="2800" dirty="0">
                <a:latin typeface="Garamond" panose="02020404030301010803" pitchFamily="18" charset="0"/>
              </a:rPr>
              <a:t>Employer provided coverage is excluded from income similar to section 125 plan</a:t>
            </a: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90001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B8AFB52-EE26-4B45-ACDE-94386C4D154A}" type="slidenum">
              <a:rPr lang="en-US" altLang="en-US"/>
              <a:pPr/>
              <a:t>9</a:t>
            </a:fld>
            <a:endParaRPr lang="en-US" altLang="en-US" dirty="0"/>
          </a:p>
        </p:txBody>
      </p:sp>
      <p:sp>
        <p:nvSpPr>
          <p:cNvPr id="66565" name="Rectangle 5"/>
          <p:cNvSpPr>
            <a:spLocks noGrp="1" noChangeArrowheads="1"/>
          </p:cNvSpPr>
          <p:nvPr>
            <p:ph type="title"/>
          </p:nvPr>
        </p:nvSpPr>
        <p:spPr>
          <a:xfrm>
            <a:off x="457200" y="914400"/>
            <a:ext cx="8229600" cy="838200"/>
          </a:xfrm>
        </p:spPr>
        <p:txBody>
          <a:bodyPr/>
          <a:lstStyle/>
          <a:p>
            <a:r>
              <a:rPr lang="en-US" altLang="en-US" sz="4000" dirty="0">
                <a:latin typeface="Garamond" panose="02020404030301010803" pitchFamily="18" charset="0"/>
              </a:rPr>
              <a:t>Company Paid Life Insurance</a:t>
            </a:r>
          </a:p>
        </p:txBody>
      </p:sp>
      <p:sp>
        <p:nvSpPr>
          <p:cNvPr id="66566" name="Rectangle 6"/>
          <p:cNvSpPr>
            <a:spLocks noGrp="1" noChangeArrowheads="1"/>
          </p:cNvSpPr>
          <p:nvPr>
            <p:ph type="body" idx="1"/>
          </p:nvPr>
        </p:nvSpPr>
        <p:spPr>
          <a:xfrm>
            <a:off x="457200" y="1752600"/>
            <a:ext cx="8229600" cy="4114800"/>
          </a:xfrm>
        </p:spPr>
        <p:txBody>
          <a:bodyPr/>
          <a:lstStyle/>
          <a:p>
            <a:pPr>
              <a:buFont typeface="Wingdings" panose="05000000000000000000" pitchFamily="2" charset="2"/>
              <a:buChar char="v"/>
            </a:pPr>
            <a:r>
              <a:rPr lang="en-US" altLang="en-US" sz="2800" dirty="0">
                <a:latin typeface="Garamond" panose="02020404030301010803" pitchFamily="18" charset="0"/>
              </a:rPr>
              <a:t>Group-term Life Insurance – most popular</a:t>
            </a:r>
          </a:p>
          <a:p>
            <a:pPr lvl="1">
              <a:buFont typeface="Wingdings" panose="05000000000000000000" pitchFamily="2" charset="2"/>
              <a:buChar char="v"/>
            </a:pPr>
            <a:r>
              <a:rPr lang="en-US" altLang="en-US" sz="2400" dirty="0">
                <a:latin typeface="Garamond" panose="02020404030301010803" pitchFamily="18" charset="0"/>
              </a:rPr>
              <a:t>Value of coverage in excess of $50,000 minus employee premium is taxable income</a:t>
            </a:r>
          </a:p>
          <a:p>
            <a:pPr lvl="2">
              <a:buFont typeface="Wingdings" panose="05000000000000000000" pitchFamily="2" charset="2"/>
              <a:buChar char="v"/>
            </a:pPr>
            <a:r>
              <a:rPr lang="en-US" altLang="en-US" sz="2000" dirty="0">
                <a:latin typeface="Garamond" panose="02020404030301010803" pitchFamily="18" charset="0"/>
              </a:rPr>
              <a:t>FICA withholding required, Federal withholding optional</a:t>
            </a:r>
          </a:p>
          <a:p>
            <a:pPr lvl="2">
              <a:buFont typeface="Wingdings" panose="05000000000000000000" pitchFamily="2" charset="2"/>
              <a:buChar char="v"/>
            </a:pPr>
            <a:r>
              <a:rPr lang="en-US" altLang="en-US" sz="2000" dirty="0">
                <a:latin typeface="Garamond" panose="02020404030301010803" pitchFamily="18" charset="0"/>
              </a:rPr>
              <a:t>Exceptions</a:t>
            </a:r>
          </a:p>
          <a:p>
            <a:pPr lvl="2">
              <a:buFont typeface="Wingdings" panose="05000000000000000000" pitchFamily="2" charset="2"/>
              <a:buChar char="v"/>
            </a:pPr>
            <a:r>
              <a:rPr lang="en-US" altLang="en-US" sz="2000" dirty="0">
                <a:latin typeface="Garamond" panose="02020404030301010803" pitchFamily="18" charset="0"/>
              </a:rPr>
              <a:t>Plan must be non-discriminatory</a:t>
            </a:r>
          </a:p>
          <a:p>
            <a:pPr lvl="1">
              <a:buFont typeface="Wingdings" panose="05000000000000000000" pitchFamily="2" charset="2"/>
              <a:buChar char="v"/>
            </a:pPr>
            <a:endParaRPr lang="en-US" altLang="en-US" sz="2000" dirty="0">
              <a:latin typeface="Garamond" panose="02020404030301010803" pitchFamily="18" charset="0"/>
            </a:endParaRPr>
          </a:p>
          <a:p>
            <a:pPr lvl="2">
              <a:buFont typeface="Wingdings" panose="05000000000000000000" pitchFamily="2" charset="2"/>
              <a:buChar char="v"/>
            </a:pPr>
            <a:endParaRPr lang="en-US" altLang="en-US" sz="20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3">
              <a:buFont typeface="Wingdings" panose="05000000000000000000" pitchFamily="2" charset="2"/>
              <a:buChar char="v"/>
            </a:pPr>
            <a:endParaRPr lang="en-US" altLang="en-US" sz="1600" dirty="0">
              <a:latin typeface="Garamond" panose="02020404030301010803" pitchFamily="18" charset="0"/>
            </a:endParaRPr>
          </a:p>
          <a:p>
            <a:pPr marL="1371600" lvl="3" indent="0">
              <a:buNone/>
            </a:pPr>
            <a:endParaRPr lang="en-US" altLang="en-US" sz="16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lvl="1">
              <a:buFont typeface="Wingdings" panose="05000000000000000000" pitchFamily="2" charset="2"/>
              <a:buChar char="v"/>
            </a:pPr>
            <a:endParaRPr lang="en-US" altLang="en-US" sz="24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800" dirty="0">
              <a:latin typeface="Garamond" panose="02020404030301010803" pitchFamily="18" charset="0"/>
            </a:endParaRPr>
          </a:p>
          <a:p>
            <a:pPr>
              <a:buFont typeface="Wingdings" panose="05000000000000000000" pitchFamily="2" charset="2"/>
              <a:buChar char="v"/>
            </a:pPr>
            <a:endParaRPr lang="en-US" altLang="en-US" sz="2400" dirty="0">
              <a:latin typeface="Garamond" panose="02020404030301010803" pitchFamily="18" charset="0"/>
            </a:endParaRPr>
          </a:p>
        </p:txBody>
      </p:sp>
      <p:pic>
        <p:nvPicPr>
          <p:cNvPr id="66564" name="Picture 4" descr="Small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0"/>
            <a:ext cx="18288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64416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30524</TotalTime>
  <Words>795</Words>
  <Application>Microsoft Office PowerPoint</Application>
  <PresentationFormat>On-screen Show (4:3)</PresentationFormat>
  <Paragraphs>316</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Garamond</vt:lpstr>
      <vt:lpstr>Times New Roman</vt:lpstr>
      <vt:lpstr>Wingdings</vt:lpstr>
      <vt:lpstr>Pixel</vt:lpstr>
      <vt:lpstr>Benefits Taxation</vt:lpstr>
      <vt:lpstr>Disclaimer</vt:lpstr>
      <vt:lpstr>Agenda</vt:lpstr>
      <vt:lpstr>401(k) Plan - NDCP Comparison</vt:lpstr>
      <vt:lpstr>Section 125 Plan</vt:lpstr>
      <vt:lpstr>Health Savings Account</vt:lpstr>
      <vt:lpstr>COBRA/Company Paid COBRA</vt:lpstr>
      <vt:lpstr>Long-term Care</vt:lpstr>
      <vt:lpstr>Company Paid Life Insurance</vt:lpstr>
      <vt:lpstr>Moving Expenses</vt:lpstr>
      <vt:lpstr>Gross-up</vt:lpstr>
      <vt:lpstr>Personal Use of Company Cars</vt:lpstr>
      <vt:lpstr>Stock Options</vt:lpstr>
      <vt:lpstr>Awards</vt:lpstr>
      <vt:lpstr>Voluntary Benefits</vt:lpstr>
      <vt:lpstr>Q&amp;A</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fpg0522</dc:creator>
  <cp:lastModifiedBy>Frank Gottschall</cp:lastModifiedBy>
  <cp:revision>122</cp:revision>
  <dcterms:created xsi:type="dcterms:W3CDTF">2016-10-14T13:44:42Z</dcterms:created>
  <dcterms:modified xsi:type="dcterms:W3CDTF">2022-04-10T16:18:49Z</dcterms:modified>
</cp:coreProperties>
</file>