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notesSlides/notesSlide3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35"/>
  </p:notesMasterIdLst>
  <p:sldIdLst>
    <p:sldId id="256" r:id="rId2"/>
    <p:sldId id="257" r:id="rId3"/>
    <p:sldId id="258" r:id="rId4"/>
    <p:sldId id="324" r:id="rId5"/>
    <p:sldId id="259" r:id="rId6"/>
    <p:sldId id="260" r:id="rId7"/>
    <p:sldId id="261" r:id="rId8"/>
    <p:sldId id="348" r:id="rId9"/>
    <p:sldId id="263" r:id="rId10"/>
    <p:sldId id="265" r:id="rId11"/>
    <p:sldId id="325" r:id="rId12"/>
    <p:sldId id="326" r:id="rId13"/>
    <p:sldId id="282" r:id="rId14"/>
    <p:sldId id="284" r:id="rId15"/>
    <p:sldId id="295" r:id="rId16"/>
    <p:sldId id="296" r:id="rId17"/>
    <p:sldId id="297" r:id="rId18"/>
    <p:sldId id="298" r:id="rId19"/>
    <p:sldId id="327" r:id="rId20"/>
    <p:sldId id="287" r:id="rId21"/>
    <p:sldId id="330" r:id="rId22"/>
    <p:sldId id="331" r:id="rId23"/>
    <p:sldId id="333" r:id="rId24"/>
    <p:sldId id="334" r:id="rId25"/>
    <p:sldId id="309" r:id="rId26"/>
    <p:sldId id="310" r:id="rId27"/>
    <p:sldId id="314" r:id="rId28"/>
    <p:sldId id="315" r:id="rId29"/>
    <p:sldId id="313" r:id="rId30"/>
    <p:sldId id="316" r:id="rId31"/>
    <p:sldId id="349" r:id="rId32"/>
    <p:sldId id="317" r:id="rId33"/>
    <p:sldId id="320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2A5C"/>
    <a:srgbClr val="00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98" autoAdjust="0"/>
    <p:restoredTop sz="86609" autoAdjust="0"/>
  </p:normalViewPr>
  <p:slideViewPr>
    <p:cSldViewPr snapToGrid="0">
      <p:cViewPr varScale="1">
        <p:scale>
          <a:sx n="76" d="100"/>
          <a:sy n="76" d="100"/>
        </p:scale>
        <p:origin x="1133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4" d="100"/>
          <a:sy n="94" d="100"/>
        </p:scale>
        <p:origin x="2496" y="-13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EA42BA-5537-42D3-BC5E-B35B098E152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156547-45D7-4DA8-917F-9A8D295B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99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12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56547-45D7-4DA8-917F-9A8D295B9B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985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12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63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lnSpc>
                <a:spcPct val="200000"/>
              </a:lnSpc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1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19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45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60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lnSpc>
                <a:spcPct val="200000"/>
              </a:lnSpc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8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278754"/>
          </a:xfr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40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61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08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05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67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35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1911" y="4539205"/>
            <a:ext cx="4744539" cy="3094401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165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56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732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432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8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818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191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10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1774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775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9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17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6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75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12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91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6547-45D7-4DA8-917F-9A8D295B9B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7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22E0-2FC0-476C-A2BC-E114847971B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948B-A4D6-42F9-8980-F42613B3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3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22E0-2FC0-476C-A2BC-E114847971B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948B-A4D6-42F9-8980-F42613B3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22E0-2FC0-476C-A2BC-E114847971B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948B-A4D6-42F9-8980-F42613B3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3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22E0-2FC0-476C-A2BC-E114847971B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948B-A4D6-42F9-8980-F42613B375C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720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22E0-2FC0-476C-A2BC-E114847971B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948B-A4D6-42F9-8980-F42613B3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89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22E0-2FC0-476C-A2BC-E114847971B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948B-A4D6-42F9-8980-F42613B375C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3414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22E0-2FC0-476C-A2BC-E114847971B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948B-A4D6-42F9-8980-F42613B3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0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22E0-2FC0-476C-A2BC-E114847971B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948B-A4D6-42F9-8980-F42613B3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2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22E0-2FC0-476C-A2BC-E114847971B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948B-A4D6-42F9-8980-F42613B3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85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22E0-2FC0-476C-A2BC-E114847971B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948B-A4D6-42F9-8980-F42613B3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7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22E0-2FC0-476C-A2BC-E114847971B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948B-A4D6-42F9-8980-F42613B3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2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22E0-2FC0-476C-A2BC-E114847971B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948B-A4D6-42F9-8980-F42613B3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22E0-2FC0-476C-A2BC-E114847971B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948B-A4D6-42F9-8980-F42613B3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5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22E0-2FC0-476C-A2BC-E114847971B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948B-A4D6-42F9-8980-F42613B3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2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22E0-2FC0-476C-A2BC-E114847971B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948B-A4D6-42F9-8980-F42613B3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6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22E0-2FC0-476C-A2BC-E114847971B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948B-A4D6-42F9-8980-F42613B3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6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22E0-2FC0-476C-A2BC-E114847971B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948B-A4D6-42F9-8980-F42613B3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0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22E0-2FC0-476C-A2BC-E114847971B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948B-A4D6-42F9-8980-F42613B3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6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002A5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9E22E0-2FC0-476C-A2BC-E114847971B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F4948B-A4D6-42F9-8980-F42613B3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4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6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295" y="237532"/>
            <a:ext cx="7698434" cy="118933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Payroll Pointers for </a:t>
            </a:r>
            <a:br>
              <a:rPr lang="en-US" sz="3600" b="1" dirty="0" smtClean="0"/>
            </a:br>
            <a:r>
              <a:rPr lang="en-US" sz="3600" b="1" dirty="0" smtClean="0"/>
              <a:t>filers of forms w-2/w-3 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802" y="1871037"/>
            <a:ext cx="2911421" cy="291142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8170" y="5055807"/>
            <a:ext cx="8345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SSA Regional Employer Services Liaison Officers </a:t>
            </a:r>
            <a:endParaRPr lang="en-US" sz="2400" b="1" dirty="0"/>
          </a:p>
          <a:p>
            <a:pPr algn="ctr"/>
            <a:r>
              <a:rPr lang="en-US" sz="2400" b="1" dirty="0" smtClean="0"/>
              <a:t>www.ssa.gov/employer/wage_reporting_specialists.htm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866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79" y="265409"/>
            <a:ext cx="6554867" cy="841872"/>
          </a:xfrm>
        </p:spPr>
        <p:txBody>
          <a:bodyPr>
            <a:normAutofit/>
          </a:bodyPr>
          <a:lstStyle/>
          <a:p>
            <a:r>
              <a:rPr lang="en-US" sz="3600" b="1" dirty="0"/>
              <a:t>Print your User ID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479" y="3025019"/>
            <a:ext cx="5340328" cy="131775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2381837" y="3581962"/>
            <a:ext cx="733806" cy="44783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910" y="4544835"/>
            <a:ext cx="7010398" cy="171564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838651" y="5481529"/>
            <a:ext cx="1100112" cy="576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9769" y="5769973"/>
            <a:ext cx="1161910" cy="8169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569" y="0"/>
            <a:ext cx="1164431" cy="1171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5408" y="1049537"/>
            <a:ext cx="3634161" cy="180866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198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313" y="136922"/>
            <a:ext cx="6127373" cy="99417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Reminders for ty 2021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1131094"/>
            <a:ext cx="7886700" cy="50958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Employee Tax Rate 7.65%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Self-Employed Tax Rate 15.30%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Social Security (OASDI only) Maximum Taxable Earnings $142,800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Medicare (HI only) – No limit taxable earnings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January 31st </a:t>
            </a:r>
            <a:r>
              <a:rPr lang="en-US" sz="2800" dirty="0" smtClean="0"/>
              <a:t>- deadline </a:t>
            </a:r>
            <a:r>
              <a:rPr lang="en-US" sz="2800" dirty="0"/>
              <a:t>to file W-2s using </a:t>
            </a:r>
            <a:r>
              <a:rPr lang="en-US" sz="2800" dirty="0" smtClean="0"/>
              <a:t>BSO </a:t>
            </a:r>
            <a:r>
              <a:rPr lang="en-US" sz="2800" dirty="0"/>
              <a:t>or to submit paper Form W-2</a:t>
            </a:r>
            <a:r>
              <a:rPr lang="en-US" sz="2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January </a:t>
            </a:r>
            <a:r>
              <a:rPr lang="en-US" sz="2800" dirty="0" smtClean="0"/>
              <a:t>31- </a:t>
            </a:r>
            <a:r>
              <a:rPr lang="en-US" sz="2800" dirty="0"/>
              <a:t>deadline to distribute Forms W-2 to employee(s)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569" y="48221"/>
            <a:ext cx="1164431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90" y="421247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dirty="0"/>
              <a:t>Submit, </a:t>
            </a:r>
            <a:r>
              <a:rPr lang="en-US" altLang="en-US" sz="3600" b="1" dirty="0" smtClean="0"/>
              <a:t>upload </a:t>
            </a:r>
            <a:r>
              <a:rPr lang="en-US" altLang="en-US" sz="3600" b="1" dirty="0"/>
              <a:t>or process</a:t>
            </a:r>
            <a:br>
              <a:rPr lang="en-US" altLang="en-US" sz="3600" b="1" dirty="0"/>
            </a:br>
            <a:r>
              <a:rPr lang="en-US" altLang="en-US" sz="3600" b="1" dirty="0"/>
              <a:t>W-2s and W-2Cs</a:t>
            </a:r>
            <a:endParaRPr lang="en-US" altLang="en-US" sz="36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690" y="1918787"/>
            <a:ext cx="7886700" cy="493990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/>
              <a:t>Upload EFW2 or EFW2C file </a:t>
            </a:r>
          </a:p>
          <a:p>
            <a:pPr lvl="1">
              <a:lnSpc>
                <a:spcPct val="8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altLang="en-US" sz="2400" b="1" dirty="0"/>
              <a:t>Prepared by your software</a:t>
            </a:r>
            <a:endParaRPr lang="en-US" altLang="en-US" sz="2400" dirty="0"/>
          </a:p>
          <a:p>
            <a:pPr lvl="1">
              <a:lnSpc>
                <a:spcPct val="8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altLang="en-US" sz="2400" b="1" dirty="0"/>
              <a:t>Large or small filers</a:t>
            </a:r>
          </a:p>
          <a:p>
            <a:pPr lvl="1">
              <a:lnSpc>
                <a:spcPct val="80000"/>
              </a:lnSpc>
              <a:spcAft>
                <a:spcPts val="300"/>
              </a:spcAft>
            </a:pPr>
            <a:endParaRPr lang="en-US" altLang="en-US" sz="2400" b="1" dirty="0"/>
          </a:p>
          <a:p>
            <a:pPr>
              <a:lnSpc>
                <a:spcPct val="8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/>
              <a:t>W-2/W-2C Online</a:t>
            </a:r>
          </a:p>
          <a:p>
            <a:pPr lvl="1">
              <a:lnSpc>
                <a:spcPct val="8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altLang="en-US" sz="2400" b="1" dirty="0"/>
              <a:t>Ideal for small filers or special needs</a:t>
            </a:r>
            <a:endParaRPr lang="en-US" altLang="en-US" sz="2400" b="1" i="1" dirty="0"/>
          </a:p>
          <a:p>
            <a:pPr lvl="1">
              <a:lnSpc>
                <a:spcPct val="8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altLang="en-US" sz="2400" b="1" dirty="0"/>
              <a:t>Blank W-2 displayed via Internet</a:t>
            </a:r>
          </a:p>
          <a:p>
            <a:pPr lvl="1">
              <a:lnSpc>
                <a:spcPct val="8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altLang="en-US" sz="2400" b="1" dirty="0"/>
              <a:t>W-3/W-3C totaled for your records</a:t>
            </a:r>
          </a:p>
          <a:p>
            <a:pPr lvl="1">
              <a:lnSpc>
                <a:spcPct val="8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altLang="en-US" sz="2400" b="1" dirty="0"/>
              <a:t>Name/SSN verification occurs immediately</a:t>
            </a:r>
          </a:p>
          <a:p>
            <a:pPr lvl="1">
              <a:lnSpc>
                <a:spcPct val="8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altLang="en-US" sz="2400" b="1" dirty="0"/>
              <a:t>Employee Copies </a:t>
            </a:r>
          </a:p>
          <a:p>
            <a:pPr lvl="1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altLang="en-US" sz="2400" b="1" dirty="0"/>
              <a:t>Prefill information you submitted in W-2 Online last year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134" y="48221"/>
            <a:ext cx="1164431" cy="1171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4734" y="2516512"/>
            <a:ext cx="32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cs typeface="Helvetica" panose="020B0604020202020204" pitchFamily="34" charset="0"/>
              </a:rPr>
              <a:t>No forms or tax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cs typeface="Helvetica" panose="020B0604020202020204" pitchFamily="34" charset="0"/>
              </a:rPr>
              <a:t>software required!!!</a:t>
            </a:r>
            <a:endParaRPr lang="en-US" sz="2400" b="1" i="1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5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7250"/>
            <a:ext cx="8091435" cy="150072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Report Wages to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Social Security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114" y="1947720"/>
            <a:ext cx="8531949" cy="403652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019" y="61320"/>
            <a:ext cx="993943" cy="100004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5400000">
            <a:off x="5231290" y="4346112"/>
            <a:ext cx="373462" cy="114797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7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03" y="134422"/>
            <a:ext cx="7675880" cy="1524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Electronic Wage Reporting (EWR)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4214746" y="2293121"/>
            <a:ext cx="525812" cy="248459"/>
          </a:xfrm>
          <a:prstGeom prst="rightArrow">
            <a:avLst>
              <a:gd name="adj1" fmla="val 58205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383" y="99605"/>
            <a:ext cx="1022428" cy="102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55" y="4489632"/>
            <a:ext cx="8765053" cy="201165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47558" y="1658422"/>
            <a:ext cx="7223825" cy="259122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7" name="Down Arrow 6"/>
          <p:cNvSpPr/>
          <p:nvPr/>
        </p:nvSpPr>
        <p:spPr>
          <a:xfrm>
            <a:off x="4864717" y="2116767"/>
            <a:ext cx="322356" cy="53072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326" y="185667"/>
            <a:ext cx="6554867" cy="869558"/>
          </a:xfrm>
        </p:spPr>
        <p:txBody>
          <a:bodyPr>
            <a:normAutofit/>
          </a:bodyPr>
          <a:lstStyle/>
          <a:p>
            <a:r>
              <a:rPr lang="en-US" sz="3600" b="1" dirty="0"/>
              <a:t>Before you Start (EFW2)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146" y="1687237"/>
            <a:ext cx="7829832" cy="251000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873" y="75322"/>
            <a:ext cx="971158" cy="971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87" y="4560711"/>
            <a:ext cx="8515350" cy="8739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7" name="Down Arrow 6"/>
          <p:cNvSpPr/>
          <p:nvPr/>
        </p:nvSpPr>
        <p:spPr>
          <a:xfrm rot="10800000">
            <a:off x="819589" y="5561595"/>
            <a:ext cx="363474" cy="73380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1195" y="5650440"/>
            <a:ext cx="1759717" cy="70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6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309" y="230769"/>
            <a:ext cx="7340600" cy="649706"/>
          </a:xfrm>
        </p:spPr>
        <p:txBody>
          <a:bodyPr>
            <a:normAutofit/>
          </a:bodyPr>
          <a:lstStyle/>
          <a:p>
            <a:r>
              <a:rPr lang="en-US" sz="3600" b="1" dirty="0"/>
              <a:t>What’s In the File? (EFW2)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725" y="1966280"/>
            <a:ext cx="8773768" cy="253508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443" y="5760376"/>
            <a:ext cx="1969325" cy="662753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6473" y="0"/>
            <a:ext cx="873328" cy="86875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5400000">
            <a:off x="5272355" y="2866919"/>
            <a:ext cx="363474" cy="73380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8547" y="3952193"/>
            <a:ext cx="749873" cy="3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3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960" y="484902"/>
            <a:ext cx="6324081" cy="702942"/>
          </a:xfrm>
        </p:spPr>
        <p:txBody>
          <a:bodyPr>
            <a:normAutofit/>
          </a:bodyPr>
          <a:lstStyle/>
          <a:p>
            <a:r>
              <a:rPr lang="en-US" sz="3600" b="1" dirty="0"/>
              <a:t>Submit your file (EFW2)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88" y="2054141"/>
            <a:ext cx="8830026" cy="252825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Down Arrow 5"/>
          <p:cNvSpPr/>
          <p:nvPr/>
        </p:nvSpPr>
        <p:spPr>
          <a:xfrm rot="5400000">
            <a:off x="2733905" y="3917481"/>
            <a:ext cx="363474" cy="73380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686" y="155734"/>
            <a:ext cx="873328" cy="868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766569" y="3294404"/>
            <a:ext cx="624233" cy="3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202" y="396016"/>
            <a:ext cx="7144657" cy="8483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Confirmation – Your File Was Received (EFW2)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560" y="88318"/>
            <a:ext cx="988860" cy="97855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2" y="2312389"/>
            <a:ext cx="8421500" cy="2862511"/>
          </a:xfrm>
        </p:spPr>
      </p:pic>
      <p:sp>
        <p:nvSpPr>
          <p:cNvPr id="5" name="Left Arrow 4"/>
          <p:cNvSpPr/>
          <p:nvPr/>
        </p:nvSpPr>
        <p:spPr>
          <a:xfrm>
            <a:off x="6641960" y="3928905"/>
            <a:ext cx="532563" cy="211016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2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644" y="250002"/>
            <a:ext cx="5750169" cy="1199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forms w-2/w-3 online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383" y="99605"/>
            <a:ext cx="1022428" cy="1028700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>
            <a:off x="3659632" y="2403246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2646" y="2147615"/>
            <a:ext cx="8890971" cy="310226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Left Arrow 4"/>
          <p:cNvSpPr/>
          <p:nvPr/>
        </p:nvSpPr>
        <p:spPr>
          <a:xfrm>
            <a:off x="2431701" y="3778180"/>
            <a:ext cx="978408" cy="4846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134" y="0"/>
            <a:ext cx="1164431" cy="117157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09549" y="647668"/>
            <a:ext cx="8305800" cy="87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altLang="en-US" sz="48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en-US" altLang="en-US" sz="48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Social Security</a:t>
            </a:r>
          </a:p>
        </p:txBody>
      </p:sp>
      <p:sp>
        <p:nvSpPr>
          <p:cNvPr id="9" name="Title 1"/>
          <p:cNvSpPr>
            <a:spLocks noGrp="1"/>
          </p:cNvSpPr>
          <p:nvPr>
            <p:ph idx="1"/>
          </p:nvPr>
        </p:nvSpPr>
        <p:spPr>
          <a:xfrm>
            <a:off x="2326749" y="1688899"/>
            <a:ext cx="4359931" cy="585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 smtClean="0"/>
              <a:t>www.ssa.gov/myaccount</a:t>
            </a:r>
            <a:endParaRPr lang="en-US" sz="27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972" y="2571503"/>
            <a:ext cx="4751488" cy="1766626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685152" y="4634828"/>
            <a:ext cx="3354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www.ssa.gov/retire</a:t>
            </a:r>
            <a:endParaRPr kumimoji="0" lang="en-US" sz="27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5068" y="5328672"/>
            <a:ext cx="542328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/>
              <a:t>www.ssa.gov/applyfordisability/</a:t>
            </a:r>
          </a:p>
        </p:txBody>
      </p:sp>
    </p:spTree>
    <p:extLst>
      <p:ext uri="{BB962C8B-B14F-4D97-AF65-F5344CB8AC3E}">
        <p14:creationId xmlns:p14="http://schemas.microsoft.com/office/powerpoint/2010/main" val="19490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504" y="239983"/>
            <a:ext cx="5687697" cy="665049"/>
          </a:xfrm>
        </p:spPr>
        <p:txBody>
          <a:bodyPr>
            <a:normAutofit/>
          </a:bodyPr>
          <a:lstStyle/>
          <a:p>
            <a:r>
              <a:rPr lang="en-US" sz="3600" b="1" dirty="0"/>
              <a:t>W-2 Online Facsimile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734" y="1270254"/>
            <a:ext cx="8651239" cy="370166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434" y="17843"/>
            <a:ext cx="1036566" cy="1044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01" y="4971919"/>
            <a:ext cx="8772904" cy="14631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7698" y="5884932"/>
            <a:ext cx="7572375" cy="33337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8107434" y="4906524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806" y="207682"/>
            <a:ext cx="6009244" cy="66504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Forms W-2/W-3 Online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34" y="17843"/>
            <a:ext cx="1036566" cy="104472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32" y="1010238"/>
            <a:ext cx="6772589" cy="5374349"/>
          </a:xfrm>
        </p:spPr>
      </p:pic>
      <p:sp>
        <p:nvSpPr>
          <p:cNvPr id="8" name="Down Arrow 7"/>
          <p:cNvSpPr/>
          <p:nvPr/>
        </p:nvSpPr>
        <p:spPr>
          <a:xfrm rot="3357570">
            <a:off x="5239329" y="4354482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901" y="327183"/>
            <a:ext cx="5667600" cy="66504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Forms W-2/W-3 Online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34" y="17843"/>
            <a:ext cx="1036566" cy="104472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6644" y="1234567"/>
            <a:ext cx="8752114" cy="539689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Down Arrow 2"/>
          <p:cNvSpPr/>
          <p:nvPr/>
        </p:nvSpPr>
        <p:spPr>
          <a:xfrm rot="5400000">
            <a:off x="3087445" y="4647303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353" y="344813"/>
            <a:ext cx="5687697" cy="66504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Forms W-2/W-3 Online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34" y="17843"/>
            <a:ext cx="1036566" cy="1044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318" y="4771856"/>
            <a:ext cx="6314642" cy="170541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Down Arrow 7"/>
          <p:cNvSpPr/>
          <p:nvPr/>
        </p:nvSpPr>
        <p:spPr>
          <a:xfrm rot="5400000">
            <a:off x="7185845" y="4812215"/>
            <a:ext cx="324411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6" y="952009"/>
            <a:ext cx="6981435" cy="3767138"/>
          </a:xfrm>
        </p:spPr>
      </p:pic>
      <p:sp>
        <p:nvSpPr>
          <p:cNvPr id="10" name="Down Arrow 9"/>
          <p:cNvSpPr/>
          <p:nvPr/>
        </p:nvSpPr>
        <p:spPr>
          <a:xfrm rot="5400000">
            <a:off x="3343893" y="1657249"/>
            <a:ext cx="324411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089" y="334950"/>
            <a:ext cx="5647503" cy="66504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Forms W-2/W-3 Online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34" y="17843"/>
            <a:ext cx="1036566" cy="104472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5400000">
            <a:off x="3105564" y="1720003"/>
            <a:ext cx="324411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0988" y="1679775"/>
            <a:ext cx="8581707" cy="447986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Down Arrow 7"/>
          <p:cNvSpPr/>
          <p:nvPr/>
        </p:nvSpPr>
        <p:spPr>
          <a:xfrm rot="5400000">
            <a:off x="2266467" y="4175721"/>
            <a:ext cx="324411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675" y="225597"/>
            <a:ext cx="6131859" cy="116810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What is the Social </a:t>
            </a:r>
            <a:r>
              <a:rPr lang="en-US" sz="2800" b="1" dirty="0"/>
              <a:t>Security Number Verification Service (SSNVS</a:t>
            </a:r>
            <a:r>
              <a:rPr lang="en-US" sz="2800" b="1" dirty="0" smtClean="0"/>
              <a:t>) ?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0035" y="5089234"/>
            <a:ext cx="3896627" cy="153537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761" y="74090"/>
            <a:ext cx="1061000" cy="10445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2078" y="1668800"/>
            <a:ext cx="859458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Times New Roman" pitchFamily="18" charset="0"/>
              </a:rPr>
              <a:t>Allows employers to verify the name and SSN of a hired employee with Social Security (SSA) over the Internet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b="1" i="1" u="sng" dirty="0">
                <a:cs typeface="Times New Roman" pitchFamily="18" charset="0"/>
              </a:rPr>
              <a:t>Cannot</a:t>
            </a:r>
            <a:r>
              <a:rPr lang="en-US" altLang="en-US" sz="2400" b="1" dirty="0">
                <a:cs typeface="Times New Roman" pitchFamily="18" charset="0"/>
              </a:rPr>
              <a:t> be used for tax filing purposes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b="1" dirty="0"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Times New Roman" pitchFamily="18" charset="0"/>
              </a:rPr>
              <a:t>Only tells you if name &amp; Social Security Number match SSA’s records – not identity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Times New Roman" pitchFamily="18" charset="0"/>
              </a:rPr>
              <a:t>4 possible “No-Match Codes” returned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Times New Roman" pitchFamily="18" charset="0"/>
              </a:rPr>
              <a:t>Provides an indicator if Social Security Number belongs to a deceased person</a:t>
            </a:r>
          </a:p>
        </p:txBody>
      </p:sp>
    </p:spTree>
    <p:extLst>
      <p:ext uri="{BB962C8B-B14F-4D97-AF65-F5344CB8AC3E}">
        <p14:creationId xmlns:p14="http://schemas.microsoft.com/office/powerpoint/2010/main" val="3127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574" y="193838"/>
            <a:ext cx="6673948" cy="1524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Two Methods for using </a:t>
            </a:r>
            <a:r>
              <a:rPr lang="en-US" sz="2800" b="1" dirty="0" err="1" smtClean="0"/>
              <a:t>ssnvs</a:t>
            </a:r>
            <a:endParaRPr lang="en-US" sz="2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21530" y="4797911"/>
            <a:ext cx="3599680" cy="189921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161" y="193838"/>
            <a:ext cx="1040676" cy="1024499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5400000">
            <a:off x="6833276" y="6019360"/>
            <a:ext cx="202589" cy="56029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275384" y="1480983"/>
            <a:ext cx="80487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Direct keying to SSNVS website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Key up to 10 names/SSNs with immediate results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Can key multiple screens</a:t>
            </a:r>
          </a:p>
          <a:p>
            <a:pPr lvl="1"/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Upload file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Can upload up to 250,000 SSNs per file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Next business day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353" y="193269"/>
            <a:ext cx="5991332" cy="832603"/>
          </a:xfrm>
        </p:spPr>
        <p:txBody>
          <a:bodyPr>
            <a:normAutofit/>
          </a:bodyPr>
          <a:lstStyle/>
          <a:p>
            <a:r>
              <a:rPr lang="en-US" sz="3600" b="1" dirty="0"/>
              <a:t>SSN Verification Page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154" y="1275537"/>
            <a:ext cx="8753580" cy="38796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Oval 4"/>
          <p:cNvSpPr/>
          <p:nvPr/>
        </p:nvSpPr>
        <p:spPr>
          <a:xfrm>
            <a:off x="228598" y="3602862"/>
            <a:ext cx="1894115" cy="72662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69446" y="4530922"/>
            <a:ext cx="5959929" cy="69141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1292134" y="3830627"/>
            <a:ext cx="620486" cy="182573"/>
          </a:xfrm>
          <a:prstGeom prst="rect">
            <a:avLst/>
          </a:prstGeom>
          <a:solidFill>
            <a:schemeClr val="accent4">
              <a:alpha val="88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321" y="67282"/>
            <a:ext cx="1107413" cy="10845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8640" y="4901413"/>
            <a:ext cx="5801359" cy="253774"/>
          </a:xfrm>
          <a:prstGeom prst="rect">
            <a:avLst/>
          </a:prstGeom>
          <a:solidFill>
            <a:schemeClr val="accent4">
              <a:alpha val="88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447" y="5021659"/>
            <a:ext cx="1209665" cy="728901"/>
          </a:xfrm>
          <a:prstGeom prst="rect">
            <a:avLst/>
          </a:prstGeom>
          <a:ln w="57150">
            <a:solidFill>
              <a:schemeClr val="bg2">
                <a:lumMod val="90000"/>
                <a:lumOff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870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19" y="296175"/>
            <a:ext cx="6684778" cy="655320"/>
          </a:xfrm>
        </p:spPr>
        <p:txBody>
          <a:bodyPr>
            <a:normAutofit/>
          </a:bodyPr>
          <a:lstStyle/>
          <a:p>
            <a:r>
              <a:rPr lang="en-US" sz="3600" b="1" dirty="0"/>
              <a:t>SSN Verification Results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481" y="90308"/>
            <a:ext cx="1089520" cy="1067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111" y="977113"/>
            <a:ext cx="3167212" cy="234233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62019" y="1507253"/>
            <a:ext cx="2125898" cy="10450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6" y="3417939"/>
            <a:ext cx="8920890" cy="3173780"/>
          </a:xfrm>
        </p:spPr>
      </p:pic>
      <p:sp>
        <p:nvSpPr>
          <p:cNvPr id="10" name="Left-Up Arrow 9"/>
          <p:cNvSpPr/>
          <p:nvPr/>
        </p:nvSpPr>
        <p:spPr>
          <a:xfrm>
            <a:off x="3087917" y="5068310"/>
            <a:ext cx="5288837" cy="1041299"/>
          </a:xfrm>
          <a:prstGeom prst="lef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764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820" y="67749"/>
            <a:ext cx="947467" cy="92793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129" y="221427"/>
            <a:ext cx="6889376" cy="961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POSSIBLE MISMATCH CODES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268941" y="1443841"/>
            <a:ext cx="77239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/>
              <a:t>VERIFICATION CODES</a:t>
            </a: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/>
              <a:t>1 = SSN not in file (never issued to anyone)</a:t>
            </a:r>
            <a:br>
              <a:rPr lang="en-US" altLang="en-US" sz="2000" b="1" dirty="0"/>
            </a:br>
            <a:endParaRPr lang="en-US" altLang="en-US" sz="20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/>
              <a:t>3 = Name and SSN match; DOB does not match</a:t>
            </a:r>
            <a:br>
              <a:rPr lang="en-US" altLang="en-US" sz="2000" b="1" dirty="0"/>
            </a:br>
            <a:endParaRPr lang="en-US" altLang="en-US" sz="20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/>
              <a:t>5 = Name and SSN does not match, DOB not checked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/>
              <a:t>6 = have employee contact the local Social Security office for more  information</a:t>
            </a:r>
            <a:r>
              <a:rPr lang="en-US" altLang="en-US" sz="2000" dirty="0"/>
              <a:t> </a:t>
            </a:r>
            <a:endParaRPr lang="en-US" alt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748117" y="4613940"/>
            <a:ext cx="57284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cs typeface="Arial" pitchFamily="34" charset="0"/>
              </a:rPr>
              <a:t>DECEASED (PER SSA RECORDS)</a:t>
            </a:r>
            <a:endParaRPr lang="en-US" altLang="en-US" sz="2000" dirty="0"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cs typeface="Arial" pitchFamily="34" charset="0"/>
              </a:rPr>
              <a:t>If Social Security records indicate any of the names and SSNs submitted for verification belonged to deceased individuals, the page will display a table with the information pertaining to these requests.</a:t>
            </a:r>
          </a:p>
        </p:txBody>
      </p:sp>
    </p:spTree>
    <p:extLst>
      <p:ext uri="{BB962C8B-B14F-4D97-AF65-F5344CB8AC3E}">
        <p14:creationId xmlns:p14="http://schemas.microsoft.com/office/powerpoint/2010/main" val="42481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110" y="129604"/>
            <a:ext cx="1164431" cy="11715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7733" y="158724"/>
            <a:ext cx="6129495" cy="9656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Employer services </a:t>
            </a:r>
            <a:br>
              <a:rPr lang="en-US" b="1" dirty="0" smtClean="0"/>
            </a:br>
            <a:r>
              <a:rPr lang="en-US" b="1" dirty="0" smtClean="0"/>
              <a:t>welcome page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2270" y="1406276"/>
            <a:ext cx="8620423" cy="46428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44959" y="6154204"/>
            <a:ext cx="41678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www.ssa.gov/employer</a:t>
            </a:r>
            <a:endParaRPr kumimoji="0" lang="en-US" sz="27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164475" y="1688123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977" y="485125"/>
            <a:ext cx="6554867" cy="8598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What to do if an </a:t>
            </a:r>
            <a:r>
              <a:rPr lang="en-US" sz="3600" b="1" dirty="0" err="1" smtClean="0"/>
              <a:t>ssn</a:t>
            </a:r>
            <a:r>
              <a:rPr lang="en-US" sz="3600" b="1" dirty="0" smtClean="0"/>
              <a:t> fails verification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241" y="1960581"/>
            <a:ext cx="8505193" cy="3764280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Compare submitted information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Ask employee to verify the information/View SSN card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Ask employee to check with local Social Security office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Document your efforts</a:t>
            </a:r>
          </a:p>
          <a:p>
            <a:pPr marL="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1" y="85011"/>
            <a:ext cx="1286510" cy="125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977" y="485125"/>
            <a:ext cx="6554867" cy="85986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Ssnvs</a:t>
            </a:r>
            <a:r>
              <a:rPr lang="en-US" sz="3600" b="1" dirty="0" smtClean="0"/>
              <a:t> reminders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66" y="1756185"/>
            <a:ext cx="8483302" cy="473067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/>
              <a:t>A mismatch is not a basis, in and of itself, for you </a:t>
            </a:r>
            <a:r>
              <a:rPr lang="en-US" altLang="en-US" sz="2800" b="1" dirty="0" smtClean="0"/>
              <a:t>to </a:t>
            </a:r>
            <a:r>
              <a:rPr lang="en-US" altLang="en-US" sz="2800" b="1" dirty="0"/>
              <a:t>take any adverse action against an employee, </a:t>
            </a:r>
            <a:r>
              <a:rPr lang="en-US" altLang="en-US" sz="2800" b="1" dirty="0" smtClean="0"/>
              <a:t>such </a:t>
            </a:r>
            <a:r>
              <a:rPr lang="en-US" altLang="en-US" sz="2800" b="1" dirty="0"/>
              <a:t>as laying off, suspending, firing, or discriminating.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b="1" dirty="0" smtClean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Company </a:t>
            </a:r>
            <a:r>
              <a:rPr lang="en-US" altLang="en-US" sz="2800" b="1" dirty="0"/>
              <a:t>policy should be applied consistently to </a:t>
            </a:r>
            <a:r>
              <a:rPr lang="en-US" altLang="en-US" sz="2800" b="1" dirty="0" smtClean="0"/>
              <a:t>all </a:t>
            </a:r>
            <a:r>
              <a:rPr lang="en-US" altLang="en-US" sz="2800" b="1" dirty="0"/>
              <a:t>workers.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b="1" dirty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Any </a:t>
            </a:r>
            <a:r>
              <a:rPr lang="en-US" altLang="en-US" sz="2800" b="1" dirty="0"/>
              <a:t>employer that uses the mismatch information </a:t>
            </a:r>
            <a:r>
              <a:rPr lang="en-US" altLang="en-US" sz="2800" b="1" dirty="0" smtClean="0"/>
              <a:t>to </a:t>
            </a:r>
            <a:r>
              <a:rPr lang="en-US" altLang="en-US" sz="2800" b="1" dirty="0"/>
              <a:t>take </a:t>
            </a:r>
            <a:r>
              <a:rPr lang="en-US" altLang="en-US" sz="2800" b="1" dirty="0" smtClean="0"/>
              <a:t>adverse </a:t>
            </a:r>
            <a:r>
              <a:rPr lang="en-US" altLang="en-US" sz="2800" b="1" dirty="0"/>
              <a:t>action against a worker </a:t>
            </a:r>
            <a:r>
              <a:rPr lang="en-US" altLang="en-US" sz="2800" b="1" dirty="0" smtClean="0"/>
              <a:t>may </a:t>
            </a:r>
            <a:r>
              <a:rPr lang="en-US" altLang="en-US" sz="2800" b="1" dirty="0"/>
              <a:t>violate State or Federal law.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b="1" dirty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The </a:t>
            </a:r>
            <a:r>
              <a:rPr lang="en-US" altLang="en-US" sz="2800" b="1" dirty="0"/>
              <a:t>information from SSNVS does not make </a:t>
            </a:r>
            <a:r>
              <a:rPr lang="en-US" altLang="en-US" sz="2800" b="1" dirty="0" smtClean="0"/>
              <a:t>a </a:t>
            </a:r>
            <a:r>
              <a:rPr lang="en-US" altLang="en-US" sz="2800" b="1" dirty="0"/>
              <a:t>statement regarding a worker’s immigration status.</a:t>
            </a:r>
            <a:endParaRPr lang="en-US" altLang="en-US" sz="2800" dirty="0"/>
          </a:p>
          <a:p>
            <a:pPr marL="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1" y="85011"/>
            <a:ext cx="1286510" cy="125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421" y="225911"/>
            <a:ext cx="5242261" cy="1129553"/>
          </a:xfrm>
        </p:spPr>
        <p:txBody>
          <a:bodyPr>
            <a:normAutofit/>
          </a:bodyPr>
          <a:lstStyle/>
          <a:p>
            <a:r>
              <a:rPr lang="en-US" sz="3600" b="1" dirty="0"/>
              <a:t>SSA is Here to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07008"/>
            <a:ext cx="8519160" cy="53766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www.ssa.gov/employer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General Wage Reporting Questions – 1-800-772-6270 or by email at </a:t>
            </a:r>
            <a:r>
              <a:rPr lang="en-US" sz="2400" b="1" u="sng" dirty="0" smtClean="0"/>
              <a:t>employerinfo@ssa.gov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BSO technical Help 1-888-772-2970 </a:t>
            </a:r>
            <a:r>
              <a:rPr lang="en-US" altLang="en-US" sz="2400" b="1" dirty="0"/>
              <a:t>or by email at </a:t>
            </a:r>
            <a:r>
              <a:rPr lang="en-US" altLang="en-US" sz="2400" b="1" u="sng" dirty="0"/>
              <a:t>bso.support@ssa.gov</a:t>
            </a:r>
            <a:endParaRPr lang="en-US" sz="2400" b="1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Employer Services Liaison Officers (ESLO)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Social Security Administration Website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Business Services Online Registration Tutorial Video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Electronic filing W-2 Handbook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354" y="74851"/>
            <a:ext cx="1155992" cy="113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813" y="84362"/>
            <a:ext cx="3374016" cy="976394"/>
          </a:xfrm>
        </p:spPr>
        <p:txBody>
          <a:bodyPr>
            <a:normAutofit/>
          </a:bodyPr>
          <a:lstStyle/>
          <a:p>
            <a:r>
              <a:rPr lang="en-US" sz="3600" b="1" dirty="0"/>
              <a:t>Questions?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601" y="1180386"/>
            <a:ext cx="7458218" cy="4885134"/>
          </a:xfrm>
          <a:ln w="5715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041" y="74454"/>
            <a:ext cx="996950" cy="97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755" y="172651"/>
            <a:ext cx="5751835" cy="82522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Bso</a:t>
            </a:r>
            <a:r>
              <a:rPr lang="en-US" sz="3600" b="1" dirty="0" smtClean="0"/>
              <a:t> welcome page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3480" y="1170533"/>
            <a:ext cx="7708387" cy="5087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563" y="0"/>
            <a:ext cx="1164437" cy="1170533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7719091" y="2481943"/>
            <a:ext cx="978408" cy="4846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21962" y="6258192"/>
            <a:ext cx="52530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www.ssa.gov/bso/bsowelcome</a:t>
            </a:r>
            <a:endParaRPr kumimoji="0" lang="en-US" sz="27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48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74" y="255518"/>
            <a:ext cx="7114202" cy="101884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Business </a:t>
            </a:r>
            <a:r>
              <a:rPr lang="en-US" sz="3600" b="1" dirty="0"/>
              <a:t>Services </a:t>
            </a:r>
            <a:r>
              <a:rPr lang="en-US" sz="3600" b="1" dirty="0" smtClean="0"/>
              <a:t>Online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918" y="1364448"/>
            <a:ext cx="7526077" cy="50255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Register for a User ID and password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File W-2s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 smtClean="0"/>
              <a:t>W-2 Online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 smtClean="0"/>
              <a:t>W-2c Online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 smtClean="0"/>
              <a:t>Test Wage File (AccuWage Online)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 smtClean="0"/>
              <a:t>Upload Wage 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Notices via e-mail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Verify </a:t>
            </a:r>
            <a:r>
              <a:rPr lang="en-US" sz="2800" b="1" u="sng" dirty="0" smtClean="0"/>
              <a:t>Employee</a:t>
            </a:r>
            <a:r>
              <a:rPr lang="en-US" sz="2800" b="1" dirty="0" smtClean="0"/>
              <a:t> Names and SSNs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356" y="102791"/>
            <a:ext cx="1164431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993" y="354658"/>
            <a:ext cx="5154805" cy="99978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What do I do first?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652" y="1710465"/>
            <a:ext cx="7886700" cy="491624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Register – as an individual on behalf of the employer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User ID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 smtClean="0"/>
              <a:t>Electronic signature of person, not company, attesting to proper use of the service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 smtClean="0"/>
              <a:t>Allows a person access to Business Services Online (BSO)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Must use your BSO User ID issued by SSA, not your “my Social Security” username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800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134" y="26108"/>
            <a:ext cx="1164431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673" y="341644"/>
            <a:ext cx="6089301" cy="829931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Registration Process</a:t>
            </a:r>
            <a:endParaRPr lang="en-US" sz="3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569" y="0"/>
            <a:ext cx="1164431" cy="1171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3490" y="1302204"/>
            <a:ext cx="7958294" cy="4924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60000"/>
              <a:buFont typeface="Times" charset="0"/>
              <a:buChar char="•"/>
              <a:defRPr/>
            </a:pPr>
            <a:r>
              <a:rPr lang="en-US" sz="2800" b="1" dirty="0">
                <a:cs typeface="Times New Roman" pitchFamily="18" charset="0"/>
              </a:rPr>
              <a:t>Provide registration information (you the user)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60000"/>
              <a:buFont typeface="Times" charset="0"/>
              <a:buChar char="•"/>
              <a:defRPr/>
            </a:pPr>
            <a:r>
              <a:rPr lang="en-US" sz="2800" b="1" dirty="0">
                <a:cs typeface="Times New Roman" pitchFamily="18" charset="0"/>
              </a:rPr>
              <a:t>Choose your own password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60000"/>
              <a:buFont typeface="Times" charset="0"/>
              <a:buChar char="•"/>
              <a:defRPr/>
            </a:pPr>
            <a:r>
              <a:rPr lang="en-US" sz="2800" b="1" dirty="0">
                <a:cs typeface="Times New Roman" pitchFamily="18" charset="0"/>
              </a:rPr>
              <a:t>Receive your User ID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60000"/>
              <a:buFont typeface="Times" charset="0"/>
              <a:buChar char="•"/>
              <a:defRPr/>
            </a:pPr>
            <a:r>
              <a:rPr lang="en-US" sz="2800" b="1" dirty="0">
                <a:cs typeface="Times New Roman" pitchFamily="18" charset="0"/>
              </a:rPr>
              <a:t>Choose your role(s)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60000"/>
              <a:buFont typeface="Times" charset="0"/>
              <a:buChar char="•"/>
              <a:defRPr/>
            </a:pPr>
            <a:r>
              <a:rPr lang="en-US" sz="2800" b="1" dirty="0">
                <a:cs typeface="Times New Roman" pitchFamily="18" charset="0"/>
              </a:rPr>
              <a:t>Employer information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60000"/>
              <a:buFont typeface="Times" charset="0"/>
              <a:buChar char="•"/>
              <a:defRPr/>
            </a:pPr>
            <a:r>
              <a:rPr lang="en-US" sz="2800" b="1" dirty="0">
                <a:cs typeface="Times New Roman" pitchFamily="18" charset="0"/>
              </a:rPr>
              <a:t>Notices 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cs typeface="Times New Roman" pitchFamily="18" charset="0"/>
              </a:rPr>
              <a:t>Sent to user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cs typeface="Times New Roman" pitchFamily="18" charset="0"/>
              </a:rPr>
              <a:t>Sent to employer </a:t>
            </a:r>
            <a:r>
              <a:rPr lang="en-US" sz="2800" b="1" dirty="0" smtClean="0">
                <a:cs typeface="Times New Roman" pitchFamily="18" charset="0"/>
              </a:rPr>
              <a:t>(Activation </a:t>
            </a:r>
            <a:r>
              <a:rPr lang="en-US" sz="2800" b="1" dirty="0">
                <a:cs typeface="Times New Roman" pitchFamily="18" charset="0"/>
              </a:rPr>
              <a:t>Code)</a:t>
            </a:r>
          </a:p>
        </p:txBody>
      </p:sp>
    </p:spTree>
    <p:extLst>
      <p:ext uri="{BB962C8B-B14F-4D97-AF65-F5344CB8AC3E}">
        <p14:creationId xmlns:p14="http://schemas.microsoft.com/office/powerpoint/2010/main" val="34593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41644"/>
            <a:ext cx="6561574" cy="829931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Registration reminders</a:t>
            </a:r>
            <a:endParaRPr lang="en-US" sz="3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569" y="0"/>
            <a:ext cx="1164431" cy="1171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3490" y="1754380"/>
            <a:ext cx="7958294" cy="389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60000"/>
              <a:buFont typeface="Times" charset="0"/>
              <a:buChar char="•"/>
              <a:defRPr/>
            </a:pPr>
            <a:r>
              <a:rPr lang="en-US" sz="2800" b="1" dirty="0" smtClean="0">
                <a:cs typeface="Times New Roman" pitchFamily="18" charset="0"/>
              </a:rPr>
              <a:t>User IDs valid indefinitely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60000"/>
              <a:defRPr/>
            </a:pPr>
            <a:r>
              <a:rPr lang="en-US" sz="2800" b="1" dirty="0" smtClean="0">
                <a:cs typeface="Times New Roman" pitchFamily="18" charset="0"/>
              </a:rPr>
              <a:t> </a:t>
            </a:r>
            <a:endParaRPr lang="en-US" sz="2800" b="1" dirty="0">
              <a:cs typeface="Times New Roman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60000"/>
              <a:buFont typeface="Times" charset="0"/>
              <a:buChar char="•"/>
              <a:defRPr/>
            </a:pPr>
            <a:r>
              <a:rPr lang="en-US" sz="2800" b="1" dirty="0" smtClean="0">
                <a:cs typeface="Times New Roman" pitchFamily="18" charset="0"/>
              </a:rPr>
              <a:t>Passwords valid for 90 days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60000"/>
              <a:defRPr/>
            </a:pPr>
            <a:endParaRPr lang="en-US" sz="2800" b="1" dirty="0">
              <a:cs typeface="Times New Roman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60000"/>
              <a:buFont typeface="Times" charset="0"/>
              <a:buChar char="•"/>
              <a:defRPr/>
            </a:pPr>
            <a:r>
              <a:rPr lang="en-US" sz="2800" b="1" dirty="0">
                <a:cs typeface="Times New Roman" pitchFamily="18" charset="0"/>
              </a:rPr>
              <a:t>Receive your User </a:t>
            </a:r>
            <a:r>
              <a:rPr lang="en-US" sz="2800" b="1" dirty="0" smtClean="0">
                <a:cs typeface="Times New Roman" pitchFamily="18" charset="0"/>
              </a:rPr>
              <a:t>ID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60000"/>
              <a:buFont typeface="Times" charset="0"/>
              <a:buChar char="•"/>
              <a:defRPr/>
            </a:pPr>
            <a:endParaRPr lang="en-US" sz="2800" b="1" dirty="0">
              <a:cs typeface="Times New Roman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60000"/>
              <a:buFont typeface="Times" charset="0"/>
              <a:buChar char="•"/>
              <a:defRPr/>
            </a:pPr>
            <a:r>
              <a:rPr lang="en-US" sz="2800" b="1" dirty="0" smtClean="0">
                <a:cs typeface="Times New Roman" pitchFamily="18" charset="0"/>
              </a:rPr>
              <a:t>For Assistance – Call 1-800-772-6270</a:t>
            </a:r>
            <a:endParaRPr lang="en-US" sz="28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525" y="89947"/>
            <a:ext cx="6554867" cy="854598"/>
          </a:xfrm>
        </p:spPr>
        <p:txBody>
          <a:bodyPr>
            <a:normAutofit/>
          </a:bodyPr>
          <a:lstStyle/>
          <a:p>
            <a:r>
              <a:rPr lang="en-US" sz="3600" b="1" dirty="0"/>
              <a:t>Create Your Password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519" y="1513816"/>
            <a:ext cx="4656786" cy="126517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650" y="2515902"/>
            <a:ext cx="5926450" cy="4037298"/>
          </a:xfrm>
          <a:prstGeom prst="rect">
            <a:avLst/>
          </a:prstGeom>
          <a:ln w="5715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0950" y="5486401"/>
            <a:ext cx="1370150" cy="963386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1710469" y="2205212"/>
            <a:ext cx="722395" cy="31069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9569" y="90191"/>
            <a:ext cx="1164431" cy="1171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0995" y="1265638"/>
            <a:ext cx="3114972" cy="136198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915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780</Words>
  <Application>Microsoft Office PowerPoint</Application>
  <PresentationFormat>On-screen Show (4:3)</PresentationFormat>
  <Paragraphs>166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Courier New</vt:lpstr>
      <vt:lpstr>Helvetica</vt:lpstr>
      <vt:lpstr>Times</vt:lpstr>
      <vt:lpstr>Times New Roman</vt:lpstr>
      <vt:lpstr>Wingdings</vt:lpstr>
      <vt:lpstr>Wingdings 3</vt:lpstr>
      <vt:lpstr>Slice</vt:lpstr>
      <vt:lpstr>Payroll Pointers for  filers of forms w-2/w-3 </vt:lpstr>
      <vt:lpstr>PowerPoint Presentation</vt:lpstr>
      <vt:lpstr>Employer services  welcome page</vt:lpstr>
      <vt:lpstr>Bso welcome page</vt:lpstr>
      <vt:lpstr>Business Services Online</vt:lpstr>
      <vt:lpstr>What do I do first?</vt:lpstr>
      <vt:lpstr>Registration Process</vt:lpstr>
      <vt:lpstr>Registration reminders</vt:lpstr>
      <vt:lpstr>Create Your Password</vt:lpstr>
      <vt:lpstr>Print your User ID</vt:lpstr>
      <vt:lpstr>Reminders for ty 2021</vt:lpstr>
      <vt:lpstr>Submit, upload or process W-2s and W-2Cs</vt:lpstr>
      <vt:lpstr>Report Wages to  Social Security</vt:lpstr>
      <vt:lpstr>Electronic Wage Reporting (EWR)</vt:lpstr>
      <vt:lpstr>Before you Start (EFW2)</vt:lpstr>
      <vt:lpstr>What’s In the File? (EFW2)</vt:lpstr>
      <vt:lpstr>Submit your file (EFW2)</vt:lpstr>
      <vt:lpstr>Confirmation – Your File Was Received (EFW2)</vt:lpstr>
      <vt:lpstr>forms w-2/w-3 online</vt:lpstr>
      <vt:lpstr>W-2 Online Facsimile </vt:lpstr>
      <vt:lpstr>Forms W-2/W-3 Online</vt:lpstr>
      <vt:lpstr>Forms W-2/W-3 Online</vt:lpstr>
      <vt:lpstr>Forms W-2/W-3 Online</vt:lpstr>
      <vt:lpstr>Forms W-2/W-3 Online</vt:lpstr>
      <vt:lpstr>What is the Social Security Number Verification Service (SSNVS) ?</vt:lpstr>
      <vt:lpstr>Two Methods for using ssnvs</vt:lpstr>
      <vt:lpstr>SSN Verification Page</vt:lpstr>
      <vt:lpstr>SSN Verification Results</vt:lpstr>
      <vt:lpstr>PowerPoint Presentation</vt:lpstr>
      <vt:lpstr>What to do if an ssn fails verification </vt:lpstr>
      <vt:lpstr>Ssnvs reminders</vt:lpstr>
      <vt:lpstr>SSA is Here to Help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2021-06-14T14:06:12Z</dcterms:created>
  <dcterms:modified xsi:type="dcterms:W3CDTF">2021-06-14T19:49:35Z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-649228082</vt:i4>
  </property>
  <property fmtid="{D5CDD505-2E9C-101B-9397-08002B2CF9AE}" pid="3" name="_NewReviewCycle">
    <vt:lpwstr/>
  </property>
</Properties>
</file>