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396" r:id="rId4"/>
    <p:sldId id="495" r:id="rId5"/>
    <p:sldId id="258" r:id="rId6"/>
    <p:sldId id="259" r:id="rId7"/>
    <p:sldId id="260" r:id="rId8"/>
    <p:sldId id="261" r:id="rId9"/>
    <p:sldId id="309" r:id="rId10"/>
    <p:sldId id="310" r:id="rId11"/>
    <p:sldId id="492" r:id="rId12"/>
    <p:sldId id="322" r:id="rId13"/>
    <p:sldId id="323" r:id="rId14"/>
    <p:sldId id="324" r:id="rId15"/>
    <p:sldId id="325" r:id="rId16"/>
    <p:sldId id="326" r:id="rId17"/>
    <p:sldId id="496" r:id="rId18"/>
    <p:sldId id="497" r:id="rId19"/>
    <p:sldId id="498" r:id="rId20"/>
    <p:sldId id="499" r:id="rId21"/>
    <p:sldId id="490" r:id="rId22"/>
    <p:sldId id="444" r:id="rId23"/>
    <p:sldId id="445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88" r:id="rId35"/>
    <p:sldId id="430" r:id="rId36"/>
    <p:sldId id="431" r:id="rId37"/>
    <p:sldId id="432" r:id="rId38"/>
    <p:sldId id="433" r:id="rId39"/>
    <p:sldId id="479" r:id="rId40"/>
    <p:sldId id="480" r:id="rId41"/>
    <p:sldId id="482" r:id="rId42"/>
    <p:sldId id="457" r:id="rId43"/>
    <p:sldId id="458" r:id="rId44"/>
    <p:sldId id="501" r:id="rId45"/>
    <p:sldId id="502" r:id="rId46"/>
    <p:sldId id="503" r:id="rId47"/>
    <p:sldId id="504" r:id="rId48"/>
    <p:sldId id="505" r:id="rId49"/>
    <p:sldId id="506" r:id="rId50"/>
    <p:sldId id="507" r:id="rId51"/>
    <p:sldId id="508" r:id="rId52"/>
    <p:sldId id="509" r:id="rId53"/>
    <p:sldId id="510" r:id="rId54"/>
    <p:sldId id="511" r:id="rId55"/>
    <p:sldId id="512" r:id="rId56"/>
    <p:sldId id="513" r:id="rId57"/>
    <p:sldId id="514" r:id="rId58"/>
    <p:sldId id="515" r:id="rId59"/>
    <p:sldId id="516" r:id="rId60"/>
    <p:sldId id="489" r:id="rId61"/>
    <p:sldId id="461" r:id="rId62"/>
    <p:sldId id="465" r:id="rId63"/>
    <p:sldId id="466" r:id="rId64"/>
    <p:sldId id="468" r:id="rId65"/>
    <p:sldId id="467" r:id="rId66"/>
    <p:sldId id="469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FA7"/>
    <a:srgbClr val="ED8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99" autoAdjust="0"/>
    <p:restoredTop sz="51141" autoAdjust="0"/>
  </p:normalViewPr>
  <p:slideViewPr>
    <p:cSldViewPr snapToGrid="0">
      <p:cViewPr varScale="1">
        <p:scale>
          <a:sx n="44" d="100"/>
          <a:sy n="44" d="100"/>
        </p:scale>
        <p:origin x="9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2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6A64C-820F-4E2C-BA9F-D27B2BC87D1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ED6A0-394D-4FE5-9D5F-B2DDF640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2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65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2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69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55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35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58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39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64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82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51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7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86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6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6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 marL="224337" indent="-224337" eaLnBrk="1" hangingPunct="1">
              <a:lnSpc>
                <a:spcPct val="90000"/>
              </a:lnSpc>
            </a:pPr>
            <a:endParaRPr lang="en-US" altLang="en-US" dirty="0" smtClean="0"/>
          </a:p>
          <a:p>
            <a:pPr marL="224337" indent="-224337" eaLnBrk="1" hangingPunct="1">
              <a:lnSpc>
                <a:spcPct val="90000"/>
              </a:lnSpc>
              <a:buFontTx/>
              <a:buChar char="•"/>
            </a:pPr>
            <a:endParaRPr lang="en-US" altLang="en-US" sz="900" dirty="0" smtClean="0"/>
          </a:p>
          <a:p>
            <a:pPr marL="224337" indent="-224337" eaLnBrk="1" hangingPunct="1">
              <a:lnSpc>
                <a:spcPct val="90000"/>
              </a:lnSpc>
            </a:pPr>
            <a:endParaRPr lang="en-US" altLang="en-US" sz="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30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69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03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978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19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683" indent="-225683" eaLnBrk="1" hangingPunct="1"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45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8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502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644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67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8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76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671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26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562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372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76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18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85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60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042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726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57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480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06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9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316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200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644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4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557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557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683" indent="-225683" eaLnBrk="1" hangingPunct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78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099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743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808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61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12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0588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23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88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78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96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D6A0-394D-4FE5-9D5F-B2DDF6409B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3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.gov/agencies/ebsa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l.gov/agencies/ebsa/about-ebsa/ask-a-question/ask-ebsa" TargetMode="External"/><Relationship Id="rId5" Type="http://schemas.openxmlformats.org/officeDocument/2006/relationships/hyperlink" Target="https://www.dol.gov/agencies/ebsa/employers-and-advisers/guidance/technical-releases" TargetMode="External"/><Relationship Id="rId4" Type="http://schemas.openxmlformats.org/officeDocument/2006/relationships/hyperlink" Target="https://www.dol.gov/agencies/ebsa/about-ebsa/our-activities/resource-center/faqs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mailto:Lalonde.lois@dol.g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ERISA BASICS &amp; What to expect from an </a:t>
            </a:r>
            <a:r>
              <a:rPr lang="en-US" sz="5400" dirty="0" err="1" smtClean="0"/>
              <a:t>ebsa</a:t>
            </a:r>
            <a:r>
              <a:rPr lang="en-US" sz="5400" dirty="0" smtClean="0"/>
              <a:t> Investigation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Employee Benefits Security Administration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98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Areas of review in civil cases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36310"/>
            <a:ext cx="11336829" cy="4929222"/>
          </a:xfrm>
        </p:spPr>
        <p:txBody>
          <a:bodyPr>
            <a:noAutofit/>
          </a:bodyPr>
          <a:lstStyle/>
          <a:p>
            <a:r>
              <a:rPr lang="en-US" altLang="en-US" sz="2600" dirty="0" smtClean="0"/>
              <a:t>Review of Plan Assets</a:t>
            </a:r>
          </a:p>
          <a:p>
            <a:pPr lvl="1"/>
            <a:r>
              <a:rPr lang="en-US" altLang="en-US" sz="2400" dirty="0" smtClean="0"/>
              <a:t>Prudence, Prohibited Transactions, Self Dealing</a:t>
            </a:r>
          </a:p>
          <a:p>
            <a:r>
              <a:rPr lang="en-US" altLang="en-US" sz="2600" dirty="0"/>
              <a:t>Selecting and Monitoring of Service Providers</a:t>
            </a:r>
          </a:p>
          <a:p>
            <a:r>
              <a:rPr lang="en-US" altLang="en-US" sz="2600" dirty="0" smtClean="0"/>
              <a:t>Reporting to the Government</a:t>
            </a:r>
          </a:p>
          <a:p>
            <a:r>
              <a:rPr lang="en-US" altLang="en-US" sz="2600" dirty="0" smtClean="0"/>
              <a:t>General </a:t>
            </a:r>
            <a:r>
              <a:rPr lang="en-US" altLang="en-US" sz="2600" dirty="0"/>
              <a:t>Plan </a:t>
            </a:r>
            <a:r>
              <a:rPr lang="en-US" altLang="en-US" sz="2600" dirty="0" smtClean="0"/>
              <a:t>Operations</a:t>
            </a:r>
          </a:p>
          <a:p>
            <a:pPr lvl="1"/>
            <a:r>
              <a:rPr lang="en-US" altLang="en-US" sz="2400" dirty="0" smtClean="0"/>
              <a:t>Recordkeeping</a:t>
            </a:r>
          </a:p>
          <a:p>
            <a:pPr lvl="1"/>
            <a:r>
              <a:rPr lang="en-US" altLang="en-US" sz="2400" dirty="0" smtClean="0"/>
              <a:t>Remittance </a:t>
            </a:r>
            <a:r>
              <a:rPr lang="en-US" altLang="en-US" sz="2400" dirty="0"/>
              <a:t>of Employee </a:t>
            </a:r>
            <a:r>
              <a:rPr lang="en-US" altLang="en-US" sz="2400" dirty="0" smtClean="0"/>
              <a:t>Contributions</a:t>
            </a:r>
          </a:p>
          <a:p>
            <a:pPr lvl="1"/>
            <a:r>
              <a:rPr lang="en-US" altLang="en-US" sz="2400" dirty="0" smtClean="0"/>
              <a:t>Locating Missing Participants</a:t>
            </a:r>
          </a:p>
          <a:p>
            <a:pPr lvl="1"/>
            <a:r>
              <a:rPr lang="en-US" altLang="en-US" sz="2400" dirty="0"/>
              <a:t>Disclosure to Plan Participants and </a:t>
            </a:r>
            <a:r>
              <a:rPr lang="en-US" altLang="en-US" sz="2400" dirty="0" smtClean="0"/>
              <a:t>Beneficiaries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020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fiduciary duties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285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a fiduciary?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115508" cy="3039204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In general – position of trust, acting for the benefit of others with a high duty of care and loyalty</a:t>
            </a:r>
          </a:p>
          <a:p>
            <a:endParaRPr lang="en-US" altLang="en-US" sz="2800" dirty="0"/>
          </a:p>
          <a:p>
            <a:r>
              <a:rPr lang="en-US" altLang="en-US" sz="2800" dirty="0"/>
              <a:t>ERISA – any person who exercises discretionary authority or control over plan assets or administration, or gives investment advice for a fee</a:t>
            </a:r>
          </a:p>
        </p:txBody>
      </p:sp>
    </p:spTree>
    <p:extLst>
      <p:ext uri="{BB962C8B-B14F-4D97-AF65-F5344CB8AC3E}">
        <p14:creationId xmlns:p14="http://schemas.microsoft.com/office/powerpoint/2010/main" val="38647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 is a fiduciary?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6" cy="3515454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Plan administrator</a:t>
            </a:r>
          </a:p>
          <a:p>
            <a:r>
              <a:rPr lang="en-US" altLang="en-US" sz="2800" dirty="0"/>
              <a:t>Trustee</a:t>
            </a:r>
          </a:p>
          <a:p>
            <a:r>
              <a:rPr lang="en-US" altLang="en-US" sz="2800" dirty="0"/>
              <a:t>Plan sponsor</a:t>
            </a:r>
          </a:p>
          <a:p>
            <a:r>
              <a:rPr lang="en-US" altLang="en-US" sz="2800" dirty="0"/>
              <a:t>Investment manager</a:t>
            </a:r>
          </a:p>
          <a:p>
            <a:r>
              <a:rPr lang="en-US" altLang="en-US" sz="2800" dirty="0"/>
              <a:t>Plan attorney or accountant </a:t>
            </a:r>
          </a:p>
          <a:p>
            <a:r>
              <a:rPr lang="en-US" altLang="en-US" sz="2800" dirty="0"/>
              <a:t>Insurance company</a:t>
            </a:r>
          </a:p>
        </p:txBody>
      </p:sp>
    </p:spTree>
    <p:extLst>
      <p:ext uri="{BB962C8B-B14F-4D97-AF65-F5344CB8AC3E}">
        <p14:creationId xmlns:p14="http://schemas.microsoft.com/office/powerpoint/2010/main" val="24084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Fiduciary must…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6" cy="3486879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Act </a:t>
            </a:r>
            <a:r>
              <a:rPr lang="en-US" altLang="en-US" sz="2800" dirty="0"/>
              <a:t>“solely in interest” of </a:t>
            </a:r>
            <a:r>
              <a:rPr lang="en-US" altLang="en-US" sz="2800" dirty="0" smtClean="0"/>
              <a:t>participants and beneficiaries </a:t>
            </a:r>
            <a:endParaRPr lang="en-US" altLang="en-US" sz="2800" dirty="0"/>
          </a:p>
          <a:p>
            <a:r>
              <a:rPr lang="en-US" altLang="en-US" sz="2800" dirty="0" smtClean="0"/>
              <a:t>Discharge </a:t>
            </a:r>
            <a:r>
              <a:rPr lang="en-US" altLang="en-US" sz="2800" dirty="0"/>
              <a:t>his / her / its duties </a:t>
            </a:r>
            <a:r>
              <a:rPr lang="en-US" altLang="en-US" sz="2800" dirty="0" smtClean="0"/>
              <a:t>prudently (care</a:t>
            </a:r>
            <a:r>
              <a:rPr lang="en-US" altLang="en-US" sz="2800" dirty="0"/>
              <a:t>, skill, prudence and diligence)</a:t>
            </a:r>
          </a:p>
          <a:p>
            <a:r>
              <a:rPr lang="en-US" altLang="en-US" sz="2800" dirty="0" smtClean="0"/>
              <a:t>Diversify </a:t>
            </a:r>
            <a:r>
              <a:rPr lang="en-US" altLang="en-US" sz="2800" dirty="0"/>
              <a:t>plan investments</a:t>
            </a:r>
          </a:p>
          <a:p>
            <a:r>
              <a:rPr lang="en-US" altLang="en-US" sz="2800" dirty="0" smtClean="0"/>
              <a:t>Follow </a:t>
            </a:r>
            <a:r>
              <a:rPr lang="en-US" altLang="en-US" sz="2800" dirty="0"/>
              <a:t>terms of governing </a:t>
            </a:r>
            <a:r>
              <a:rPr lang="en-US" altLang="en-US" sz="2800" dirty="0" smtClean="0"/>
              <a:t>document (to </a:t>
            </a:r>
            <a:r>
              <a:rPr lang="en-US" altLang="en-US" sz="2800" dirty="0"/>
              <a:t>the extent consistent with ERISA)</a:t>
            </a:r>
          </a:p>
        </p:txBody>
      </p:sp>
    </p:spTree>
    <p:extLst>
      <p:ext uri="{BB962C8B-B14F-4D97-AF65-F5344CB8AC3E}">
        <p14:creationId xmlns:p14="http://schemas.microsoft.com/office/powerpoint/2010/main" val="15892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Fiduciary must NOT…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0686883" cy="2391504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act in his/her/its own self </a:t>
            </a:r>
            <a:r>
              <a:rPr lang="en-US" altLang="en-US" sz="2800" dirty="0" smtClean="0"/>
              <a:t>interest</a:t>
            </a:r>
            <a:endParaRPr lang="en-US" altLang="en-US" sz="2800" dirty="0"/>
          </a:p>
          <a:p>
            <a:r>
              <a:rPr lang="en-US" altLang="en-US" sz="2800" dirty="0"/>
              <a:t>act on behalf of a party with adverse </a:t>
            </a:r>
            <a:r>
              <a:rPr lang="en-US" altLang="en-US" sz="2800" dirty="0" smtClean="0"/>
              <a:t>interests</a:t>
            </a:r>
            <a:endParaRPr lang="en-US" altLang="en-US" sz="2800" dirty="0"/>
          </a:p>
          <a:p>
            <a:r>
              <a:rPr lang="en-US" altLang="en-US" sz="2800" dirty="0"/>
              <a:t>accept “gratuity” from those doing business w/ the Plan (kickback)</a:t>
            </a:r>
          </a:p>
        </p:txBody>
      </p:sp>
    </p:spTree>
    <p:extLst>
      <p:ext uri="{BB962C8B-B14F-4D97-AF65-F5344CB8AC3E}">
        <p14:creationId xmlns:p14="http://schemas.microsoft.com/office/powerpoint/2010/main" val="38711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Fiduciary must NOT…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6" cy="3544029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Fiduciaries must NOT cause the Plan to engage in a “prohibited transaction”</a:t>
            </a:r>
          </a:p>
          <a:p>
            <a:pPr lvl="1"/>
            <a:r>
              <a:rPr lang="en-US" altLang="en-US" sz="2600" dirty="0" smtClean="0"/>
              <a:t>Sale/exchange </a:t>
            </a:r>
            <a:r>
              <a:rPr lang="en-US" altLang="en-US" sz="2600" dirty="0"/>
              <a:t>with </a:t>
            </a:r>
            <a:r>
              <a:rPr lang="en-US" altLang="en-US" sz="2600" dirty="0" smtClean="0"/>
              <a:t>a party </a:t>
            </a:r>
            <a:r>
              <a:rPr lang="en-US" altLang="en-US" sz="2600" dirty="0"/>
              <a:t>in interest </a:t>
            </a:r>
            <a:endParaRPr lang="en-US" altLang="en-US" sz="2600" dirty="0" smtClean="0"/>
          </a:p>
          <a:p>
            <a:pPr lvl="1"/>
            <a:r>
              <a:rPr lang="en-US" altLang="en-US" sz="2600" dirty="0" smtClean="0"/>
              <a:t>Loan/extension </a:t>
            </a:r>
            <a:r>
              <a:rPr lang="en-US" altLang="en-US" sz="2600" dirty="0"/>
              <a:t>of credit with </a:t>
            </a:r>
            <a:r>
              <a:rPr lang="en-US" altLang="en-US" sz="2600" dirty="0" smtClean="0"/>
              <a:t>a party </a:t>
            </a:r>
            <a:r>
              <a:rPr lang="en-US" altLang="en-US" sz="2600" dirty="0"/>
              <a:t>in interest </a:t>
            </a:r>
          </a:p>
          <a:p>
            <a:pPr lvl="1"/>
            <a:r>
              <a:rPr lang="en-US" altLang="en-US" sz="2600" dirty="0" smtClean="0"/>
              <a:t>Goods</a:t>
            </a:r>
            <a:r>
              <a:rPr lang="en-US" altLang="en-US" sz="2600" dirty="0"/>
              <a:t>, services &amp; facilities with a party in interest </a:t>
            </a:r>
          </a:p>
          <a:p>
            <a:pPr lvl="1"/>
            <a:r>
              <a:rPr lang="en-US" altLang="en-US" sz="2600" dirty="0" smtClean="0"/>
              <a:t>Transfer </a:t>
            </a:r>
            <a:r>
              <a:rPr lang="en-US" altLang="en-US" sz="2600" dirty="0"/>
              <a:t>to, use by or for the benefit of a party in interest </a:t>
            </a:r>
          </a:p>
        </p:txBody>
      </p:sp>
    </p:spTree>
    <p:extLst>
      <p:ext uri="{BB962C8B-B14F-4D97-AF65-F5344CB8AC3E}">
        <p14:creationId xmlns:p14="http://schemas.microsoft.com/office/powerpoint/2010/main" val="30557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Careful selection of service providers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286958" cy="2762979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When you need help, get help – remember the prudent expert rule</a:t>
            </a:r>
          </a:p>
          <a:p>
            <a:r>
              <a:rPr lang="en-US" altLang="en-US" sz="2800" dirty="0"/>
              <a:t>A fiduciary’s success may depend on how well the fiduciary selects the plan’s service providers </a:t>
            </a:r>
          </a:p>
          <a:p>
            <a:r>
              <a:rPr lang="en-US" altLang="en-US" sz="2800" dirty="0"/>
              <a:t>The selection of service providers is a fiduciary act – prudence is a process</a:t>
            </a:r>
          </a:p>
        </p:txBody>
      </p:sp>
    </p:spTree>
    <p:extLst>
      <p:ext uri="{BB962C8B-B14F-4D97-AF65-F5344CB8AC3E}">
        <p14:creationId xmlns:p14="http://schemas.microsoft.com/office/powerpoint/2010/main" val="40208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Tips for selecting service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6" cy="4677504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Consider what services you need</a:t>
            </a:r>
          </a:p>
          <a:p>
            <a:r>
              <a:rPr lang="en-US" altLang="en-US" sz="2800" dirty="0"/>
              <a:t>Obtain information from more than one service provider (services, experience with employee benefit plans, costs)</a:t>
            </a:r>
          </a:p>
          <a:p>
            <a:r>
              <a:rPr lang="en-US" altLang="en-US" sz="2800" dirty="0"/>
              <a:t>For valid comparison, make sure each provider has same information</a:t>
            </a:r>
          </a:p>
          <a:p>
            <a:r>
              <a:rPr lang="en-US" altLang="en-US" sz="2800" dirty="0"/>
              <a:t>Consider “bundled” and “unbundled” </a:t>
            </a:r>
            <a:r>
              <a:rPr lang="en-US" altLang="en-US" sz="2800" dirty="0" smtClean="0"/>
              <a:t>services</a:t>
            </a:r>
          </a:p>
          <a:p>
            <a:r>
              <a:rPr lang="en-US" altLang="en-US" sz="2800" dirty="0"/>
              <a:t>If a license is required (attorney, accountant, etc.), check with state or federal licensing authorities to confirm provider has up-to-date license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900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Tips for selecting service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6" cy="4677504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Obtain commitment from provider for regular updates on services</a:t>
            </a:r>
          </a:p>
          <a:p>
            <a:r>
              <a:rPr lang="en-US" altLang="en-US" sz="2800" dirty="0"/>
              <a:t>Document the process you followed in reviewing and selecting service providers</a:t>
            </a:r>
          </a:p>
          <a:p>
            <a:r>
              <a:rPr lang="en-US" altLang="en-US" sz="2800" dirty="0"/>
              <a:t>When renewing contracts with service providers – repeat the selection process / confirm that facts on which initial selection was made have not changed</a:t>
            </a:r>
          </a:p>
          <a:p>
            <a:r>
              <a:rPr lang="en-US" altLang="en-US" sz="2800" dirty="0" smtClean="0"/>
              <a:t>Make </a:t>
            </a:r>
            <a:r>
              <a:rPr lang="en-US" altLang="en-US" sz="2800" dirty="0"/>
              <a:t>sure you understand terms of agreements or </a:t>
            </a:r>
            <a:r>
              <a:rPr lang="en-US" altLang="en-US" sz="2800" dirty="0" smtClean="0"/>
              <a:t>contracts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734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disclaimer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presentation may contain opinions of the presenter that may not comport with the official views of the U.S. Department of Labor and is meant for educational purposes only.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87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Monitor plan service providers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191708" cy="3058254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Plan fiduciaries must prudently select plan service providers and periodically monitor them to make sure the services are being delivered as agreed.  </a:t>
            </a:r>
          </a:p>
          <a:p>
            <a:r>
              <a:rPr lang="en-US" altLang="en-US" sz="2800" dirty="0"/>
              <a:t>Remember - the plan fiduciary may be liable if the service provider fails to carry out its responsibilities.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372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Reporting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 5500/form 5500-sf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Reporting to the government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6" cy="3629754"/>
          </a:xfrm>
        </p:spPr>
        <p:txBody>
          <a:bodyPr>
            <a:normAutofit/>
          </a:bodyPr>
          <a:lstStyle/>
          <a:p>
            <a:r>
              <a:rPr lang="en-US" sz="2800" dirty="0"/>
              <a:t>The Form 5500/Form 5500-SF Annual Return/Report</a:t>
            </a:r>
          </a:p>
          <a:p>
            <a:pPr lvl="1"/>
            <a:r>
              <a:rPr lang="en-US" sz="2600" dirty="0"/>
              <a:t>One Form satisfies DOL, IRS, </a:t>
            </a:r>
            <a:r>
              <a:rPr lang="en-US" sz="2600" dirty="0" smtClean="0"/>
              <a:t>PBGC</a:t>
            </a:r>
            <a:endParaRPr lang="en-US" sz="2800" dirty="0"/>
          </a:p>
          <a:p>
            <a:r>
              <a:rPr lang="en-US" sz="2800" dirty="0"/>
              <a:t>Financial condition and general operation of the plan for the prior </a:t>
            </a:r>
            <a:r>
              <a:rPr lang="en-US" sz="2800" dirty="0" smtClean="0"/>
              <a:t>year</a:t>
            </a:r>
            <a:endParaRPr lang="en-US" sz="2800" dirty="0"/>
          </a:p>
          <a:p>
            <a:r>
              <a:rPr lang="en-US" sz="2800" dirty="0"/>
              <a:t>Required information depends on type of plan and number of employees covered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Reporting to the government</a:t>
            </a:r>
            <a:endParaRPr lang="en-US" sz="3600" dirty="0"/>
          </a:p>
        </p:txBody>
      </p:sp>
      <p:pic>
        <p:nvPicPr>
          <p:cNvPr id="5" name="Picture 4" descr="Decorative example of a Form 5500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475" y="701675"/>
            <a:ext cx="6072525" cy="61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form 5500/form 5500-sf – who?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6" cy="39120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</a:t>
            </a:r>
            <a:r>
              <a:rPr lang="en-US" sz="2800" dirty="0"/>
              <a:t>pension plans (e.g., 401(k), defined benefit, profit sharing, 403(b) covered by Title I of ERISA)  </a:t>
            </a:r>
          </a:p>
          <a:p>
            <a:r>
              <a:rPr lang="en-US" sz="2800" dirty="0"/>
              <a:t>Special rules for small plans (&lt;100 participants)</a:t>
            </a:r>
          </a:p>
          <a:p>
            <a:r>
              <a:rPr lang="en-US" sz="2800" dirty="0"/>
              <a:t>Exemptions for SEPs and SIMPLE-IRAs</a:t>
            </a:r>
          </a:p>
          <a:p>
            <a:r>
              <a:rPr lang="en-US" sz="2800" dirty="0"/>
              <a:t>No blanket exception for small pension plans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form 5500/form 5500-sf – when?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1" y="2180496"/>
            <a:ext cx="11264911" cy="3881257"/>
          </a:xfrm>
        </p:spPr>
        <p:txBody>
          <a:bodyPr>
            <a:normAutofit/>
          </a:bodyPr>
          <a:lstStyle/>
          <a:p>
            <a:r>
              <a:rPr lang="en-US" sz="2800" dirty="0"/>
              <a:t>When is Form 5500 or Form 5500-SF due?</a:t>
            </a:r>
          </a:p>
          <a:p>
            <a:pPr lvl="1"/>
            <a:r>
              <a:rPr lang="en-US" sz="2600" dirty="0"/>
              <a:t>Last day of seventh month after end of plan year</a:t>
            </a:r>
          </a:p>
          <a:p>
            <a:pPr lvl="1"/>
            <a:r>
              <a:rPr lang="en-US" sz="2600" dirty="0"/>
              <a:t>Example: If your plan year ends on December 31, 2019, the plan’s Form 5500 must be filed no later than July 31, </a:t>
            </a:r>
            <a:r>
              <a:rPr lang="en-US" sz="2600" dirty="0" smtClean="0"/>
              <a:t>2020</a:t>
            </a:r>
            <a:endParaRPr lang="en-US" sz="2800" dirty="0"/>
          </a:p>
          <a:p>
            <a:r>
              <a:rPr lang="en-US" sz="2800" dirty="0"/>
              <a:t>Extension available </a:t>
            </a:r>
          </a:p>
          <a:p>
            <a:pPr lvl="1"/>
            <a:r>
              <a:rPr lang="en-US" sz="2600" dirty="0" smtClean="0"/>
              <a:t>Maximum </a:t>
            </a:r>
            <a:r>
              <a:rPr lang="en-US" sz="2600" dirty="0"/>
              <a:t>2 </a:t>
            </a:r>
            <a:r>
              <a:rPr lang="en-US" sz="2600" dirty="0" smtClean="0"/>
              <a:t>½ months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form 5500/form 5500-sf – what?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1980471"/>
            <a:ext cx="11153608" cy="4677504"/>
          </a:xfrm>
        </p:spPr>
        <p:txBody>
          <a:bodyPr>
            <a:normAutofit/>
          </a:bodyPr>
          <a:lstStyle/>
          <a:p>
            <a:r>
              <a:rPr lang="en-US" sz="2800" dirty="0"/>
              <a:t>Plan identification information</a:t>
            </a:r>
          </a:p>
          <a:p>
            <a:r>
              <a:rPr lang="en-US" sz="2800" dirty="0"/>
              <a:t>Financial statement information </a:t>
            </a:r>
          </a:p>
          <a:p>
            <a:r>
              <a:rPr lang="en-US" sz="2800" dirty="0"/>
              <a:t>Insurance policy information</a:t>
            </a:r>
          </a:p>
          <a:p>
            <a:r>
              <a:rPr lang="en-US" sz="2800" dirty="0"/>
              <a:t>Actuarial information (DB Plans)</a:t>
            </a:r>
          </a:p>
          <a:p>
            <a:r>
              <a:rPr lang="en-US" sz="2800" dirty="0"/>
              <a:t>Service provider information </a:t>
            </a:r>
          </a:p>
          <a:p>
            <a:r>
              <a:rPr lang="en-US" sz="2800" dirty="0"/>
              <a:t>Plan investment transaction schedules</a:t>
            </a:r>
          </a:p>
          <a:p>
            <a:r>
              <a:rPr lang="en-US" sz="2800" dirty="0"/>
              <a:t>Retirement plan information </a:t>
            </a:r>
          </a:p>
        </p:txBody>
      </p:sp>
    </p:spTree>
    <p:extLst>
      <p:ext uri="{BB962C8B-B14F-4D97-AF65-F5344CB8AC3E}">
        <p14:creationId xmlns:p14="http://schemas.microsoft.com/office/powerpoint/2010/main" val="36547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form 5500 – accounts report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1980471"/>
            <a:ext cx="5829133" cy="4677504"/>
          </a:xfrm>
        </p:spPr>
        <p:txBody>
          <a:bodyPr>
            <a:normAutofit/>
          </a:bodyPr>
          <a:lstStyle/>
          <a:p>
            <a:r>
              <a:rPr lang="en-US" sz="2800" dirty="0"/>
              <a:t>Large plans (100 or more participants) generally must be audited each year </a:t>
            </a:r>
          </a:p>
          <a:p>
            <a:r>
              <a:rPr lang="en-US" sz="2800" dirty="0"/>
              <a:t>Small plans (fewer than 100 participants) usually can satisfy conditions in DOL regulation for audit waiver</a:t>
            </a:r>
          </a:p>
          <a:p>
            <a:r>
              <a:rPr lang="en-US" sz="2800" dirty="0"/>
              <a:t>Selecting a qualified auditor </a:t>
            </a:r>
            <a:r>
              <a:rPr lang="en-US" sz="2800" dirty="0" smtClean="0"/>
              <a:t>– see </a:t>
            </a:r>
            <a:r>
              <a:rPr lang="en-US" sz="2800" dirty="0"/>
              <a:t>publication for tips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b="10417"/>
          <a:stretch/>
        </p:blipFill>
        <p:spPr>
          <a:xfrm>
            <a:off x="6620435" y="1885950"/>
            <a:ext cx="4437529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 5500-sf (short form)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1980471"/>
            <a:ext cx="11153608" cy="4677504"/>
          </a:xfrm>
        </p:spPr>
        <p:txBody>
          <a:bodyPr>
            <a:normAutofit/>
          </a:bodyPr>
          <a:lstStyle/>
          <a:p>
            <a:r>
              <a:rPr lang="en-US" sz="2800" dirty="0"/>
              <a:t>“Short Form” 5500 for Small plans (under 100 participants).  Can use if:</a:t>
            </a:r>
          </a:p>
          <a:p>
            <a:pPr lvl="1"/>
            <a:r>
              <a:rPr lang="en-US" sz="2600" dirty="0"/>
              <a:t>Exempt from annual audit requirement;</a:t>
            </a:r>
          </a:p>
          <a:p>
            <a:pPr lvl="1"/>
            <a:r>
              <a:rPr lang="en-US" sz="2600" dirty="0"/>
              <a:t>100% invested in secure investments that have a readily determinable fair value;</a:t>
            </a:r>
          </a:p>
          <a:p>
            <a:pPr lvl="1"/>
            <a:r>
              <a:rPr lang="en-US" sz="2600" dirty="0"/>
              <a:t>Hold no employer securities; and</a:t>
            </a:r>
          </a:p>
          <a:p>
            <a:pPr lvl="1"/>
            <a:r>
              <a:rPr lang="en-US" sz="2600" dirty="0"/>
              <a:t>Not multiemployer plan.</a:t>
            </a:r>
          </a:p>
          <a:p>
            <a:r>
              <a:rPr lang="en-US" sz="2800" dirty="0"/>
              <a:t>No Schedules required except DB plans required to file actuarial schedule.</a:t>
            </a:r>
          </a:p>
        </p:txBody>
      </p:sp>
    </p:spTree>
    <p:extLst>
      <p:ext uri="{BB962C8B-B14F-4D97-AF65-F5344CB8AC3E}">
        <p14:creationId xmlns:p14="http://schemas.microsoft.com/office/powerpoint/2010/main" val="24085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form 5500/form 5500-sf – </a:t>
            </a:r>
            <a:r>
              <a:rPr lang="en-US" sz="3600" dirty="0" smtClean="0"/>
              <a:t>how?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4705182" cy="4144104"/>
          </a:xfrm>
        </p:spPr>
        <p:txBody>
          <a:bodyPr/>
          <a:lstStyle/>
          <a:p>
            <a:r>
              <a:rPr lang="en-US" sz="2800" dirty="0"/>
              <a:t>Form 5500/Form 5500-SF must be filed electronically using EFAST2 system</a:t>
            </a:r>
          </a:p>
          <a:p>
            <a:pPr lvl="1"/>
            <a:r>
              <a:rPr lang="en-US" sz="2600" dirty="0"/>
              <a:t>Third-party software</a:t>
            </a:r>
          </a:p>
          <a:p>
            <a:pPr lvl="1"/>
            <a:r>
              <a:rPr lang="en-US" sz="2600" dirty="0"/>
              <a:t>No-Frills </a:t>
            </a:r>
            <a:r>
              <a:rPr lang="en-US" sz="2600" dirty="0" smtClean="0"/>
              <a:t>IFILE</a:t>
            </a:r>
            <a:endParaRPr lang="en-US" sz="2600" dirty="0"/>
          </a:p>
          <a:p>
            <a:r>
              <a:rPr lang="en-US" sz="2800" dirty="0"/>
              <a:t>Applies to all filings, including amended and delinquent filings for 2009 and </a:t>
            </a:r>
            <a:r>
              <a:rPr lang="en-US" sz="2800" dirty="0" smtClean="0"/>
              <a:t>earlier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2180495"/>
            <a:ext cx="6104691" cy="39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EBSA’s Mission statement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Employee Benefits Security Administration protects the security of the retirement, health and other workplace related benefits of American workers and their families. Our Agency accomplishes this by: </a:t>
            </a:r>
          </a:p>
          <a:p>
            <a:pPr lvl="1"/>
            <a:r>
              <a:rPr lang="en-US" sz="2400" dirty="0"/>
              <a:t>developing effective </a:t>
            </a:r>
            <a:r>
              <a:rPr lang="en-US" sz="2400" dirty="0" smtClean="0"/>
              <a:t>regulations</a:t>
            </a:r>
            <a:endParaRPr lang="en-US" sz="2400" dirty="0"/>
          </a:p>
          <a:p>
            <a:pPr lvl="1"/>
            <a:r>
              <a:rPr lang="en-US" sz="2400" dirty="0"/>
              <a:t>assisting and educating workers, plan sponsors, fiduciaries and service </a:t>
            </a:r>
            <a:r>
              <a:rPr lang="en-US" sz="2400" dirty="0" smtClean="0"/>
              <a:t>providers</a:t>
            </a:r>
            <a:endParaRPr lang="en-US" sz="2400" dirty="0"/>
          </a:p>
          <a:p>
            <a:pPr lvl="1"/>
            <a:r>
              <a:rPr lang="en-US" sz="2400" dirty="0"/>
              <a:t>vigorously enforcing the law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83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 5500/form 5500-sf – common mistakes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1980471"/>
            <a:ext cx="5562433" cy="4677504"/>
          </a:xfrm>
        </p:spPr>
        <p:txBody>
          <a:bodyPr>
            <a:normAutofit/>
          </a:bodyPr>
          <a:lstStyle/>
          <a:p>
            <a:r>
              <a:rPr lang="en-US" sz="2800" dirty="0"/>
              <a:t>Failure to file timely report</a:t>
            </a:r>
          </a:p>
          <a:p>
            <a:r>
              <a:rPr lang="en-US" sz="2800" dirty="0"/>
              <a:t>Failure to include accountant’s audit report where required</a:t>
            </a:r>
          </a:p>
          <a:p>
            <a:r>
              <a:rPr lang="en-US" sz="2800" dirty="0"/>
              <a:t>Failure to monitor service providers (accountant, insurance company, benefits consultant)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95" y="2302486"/>
            <a:ext cx="5219789" cy="40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 5500/form 5500 sf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1980471"/>
            <a:ext cx="11153608" cy="4677504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Preventing and Correcting Mistakes</a:t>
            </a:r>
          </a:p>
          <a:p>
            <a:pPr lvl="1"/>
            <a:r>
              <a:rPr lang="en-US" sz="2600" dirty="0" smtClean="0"/>
              <a:t>Prevent </a:t>
            </a:r>
            <a:r>
              <a:rPr lang="en-US" sz="2600" dirty="0"/>
              <a:t>filing mistakes by validating and correcting before submitting your filing.</a:t>
            </a:r>
          </a:p>
          <a:p>
            <a:pPr lvl="1"/>
            <a:r>
              <a:rPr lang="en-US" sz="2600" dirty="0"/>
              <a:t>Check your status report after you file and fix any errors that you find.</a:t>
            </a:r>
          </a:p>
          <a:p>
            <a:pPr lvl="1"/>
            <a:r>
              <a:rPr lang="en-US" sz="2600" dirty="0"/>
              <a:t>You can file an amended Form 5500/Form 5500-SF at anytime to correct a mistake you discover</a:t>
            </a:r>
            <a:r>
              <a:rPr lang="en-US" sz="2600" dirty="0" smtClean="0"/>
              <a:t>.</a:t>
            </a:r>
          </a:p>
          <a:p>
            <a:r>
              <a:rPr lang="en-US" sz="2800" u="sng" dirty="0"/>
              <a:t>If DOL discovers a mistake, you will be sent a notice</a:t>
            </a:r>
          </a:p>
          <a:p>
            <a:pPr lvl="1"/>
            <a:r>
              <a:rPr lang="en-US" sz="2600" dirty="0"/>
              <a:t>Read the notice carefully and respond timely</a:t>
            </a:r>
          </a:p>
          <a:p>
            <a:pPr lvl="1"/>
            <a:r>
              <a:rPr lang="en-US" sz="2600" dirty="0"/>
              <a:t>Personal liability for penalties – plan CANNOT pay </a:t>
            </a:r>
          </a:p>
        </p:txBody>
      </p:sp>
    </p:spTree>
    <p:extLst>
      <p:ext uri="{BB962C8B-B14F-4D97-AF65-F5344CB8AC3E}">
        <p14:creationId xmlns:p14="http://schemas.microsoft.com/office/powerpoint/2010/main" val="5723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 5500 – late filings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1980471"/>
            <a:ext cx="11153608" cy="4677504"/>
          </a:xfrm>
        </p:spPr>
        <p:txBody>
          <a:bodyPr>
            <a:normAutofit/>
          </a:bodyPr>
          <a:lstStyle/>
          <a:p>
            <a:r>
              <a:rPr lang="en-US" sz="2800" dirty="0"/>
              <a:t>If you fail to file or file a late Form 5500, check out the Delinquent Filer Voluntary Compliance Program </a:t>
            </a:r>
            <a:endParaRPr lang="en-US" sz="2800" dirty="0" smtClean="0"/>
          </a:p>
          <a:p>
            <a:pPr lvl="1"/>
            <a:r>
              <a:rPr lang="en-US" sz="2600" dirty="0"/>
              <a:t>Reduced late filing penalties</a:t>
            </a:r>
          </a:p>
          <a:p>
            <a:pPr lvl="1"/>
            <a:r>
              <a:rPr lang="en-US" sz="2600" dirty="0"/>
              <a:t>IRS, PBGC also may grant relief to DFVCP users</a:t>
            </a:r>
          </a:p>
          <a:p>
            <a:pPr lvl="1"/>
            <a:r>
              <a:rPr lang="en-US" sz="2600" dirty="0"/>
              <a:t>Too late for DFVCP if notified of failure by DOL</a:t>
            </a:r>
          </a:p>
          <a:p>
            <a:r>
              <a:rPr lang="en-US" sz="2600" dirty="0"/>
              <a:t>Call 202-693-8360 with DFVCP Questions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096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 5500 – getting help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1980471"/>
            <a:ext cx="11153608" cy="4677504"/>
          </a:xfrm>
        </p:spPr>
        <p:txBody>
          <a:bodyPr>
            <a:normAutofit/>
          </a:bodyPr>
          <a:lstStyle/>
          <a:p>
            <a:r>
              <a:rPr lang="en-US" sz="2800" dirty="0"/>
              <a:t>Reporting and Disclosure Guide</a:t>
            </a:r>
          </a:p>
          <a:p>
            <a:r>
              <a:rPr lang="en-US" sz="2800" dirty="0"/>
              <a:t>Troubleshooter’s Guide to Filing the ERISA Annual Report (Form 5500 and Form 5500-SF) </a:t>
            </a:r>
          </a:p>
          <a:p>
            <a:r>
              <a:rPr lang="en-US" sz="2800" dirty="0"/>
              <a:t>ERISA Filing Acceptance System 2 (EFAST2) website at www.efast.dol.gov</a:t>
            </a:r>
          </a:p>
          <a:p>
            <a:r>
              <a:rPr lang="en-US" sz="2800" dirty="0"/>
              <a:t>EFAST2 Help Line at 1-866-463-3278 (toll free number)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34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88" y="446909"/>
            <a:ext cx="11029615" cy="1497507"/>
          </a:xfrm>
        </p:spPr>
        <p:txBody>
          <a:bodyPr>
            <a:noAutofit/>
          </a:bodyPr>
          <a:lstStyle/>
          <a:p>
            <a:r>
              <a:rPr lang="en-US" sz="5400" dirty="0" smtClean="0"/>
              <a:t>General plan administration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81187" y="2179195"/>
            <a:ext cx="11029615" cy="2640219"/>
          </a:xfrm>
        </p:spPr>
        <p:txBody>
          <a:bodyPr/>
          <a:lstStyle/>
          <a:p>
            <a:r>
              <a:rPr lang="en-US" sz="3200" dirty="0" smtClean="0"/>
              <a:t>Recordkeeping</a:t>
            </a:r>
          </a:p>
          <a:p>
            <a:r>
              <a:rPr lang="en-US" sz="3200" dirty="0" smtClean="0"/>
              <a:t>Making timely contributions</a:t>
            </a:r>
          </a:p>
          <a:p>
            <a:r>
              <a:rPr lang="en-US" sz="3200" dirty="0" smtClean="0"/>
              <a:t>Missing participants</a:t>
            </a:r>
          </a:p>
          <a:p>
            <a:r>
              <a:rPr lang="en-US" sz="3200" dirty="0" smtClean="0"/>
              <a:t>DISCLOSURE TO PARTICIPANTS AND BENEFICIARIES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Recordkeeping – plan records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1980471"/>
            <a:ext cx="11029616" cy="3772629"/>
          </a:xfrm>
        </p:spPr>
        <p:txBody>
          <a:bodyPr>
            <a:normAutofit/>
          </a:bodyPr>
          <a:lstStyle/>
          <a:p>
            <a:r>
              <a:rPr lang="en-US" sz="2800" dirty="0"/>
              <a:t>Plan records include:</a:t>
            </a:r>
          </a:p>
          <a:p>
            <a:pPr lvl="1"/>
            <a:r>
              <a:rPr lang="en-US" sz="2600" dirty="0"/>
              <a:t>Manually signed copy of Form 5500/Form 5500-SF</a:t>
            </a:r>
          </a:p>
          <a:p>
            <a:pPr lvl="1"/>
            <a:r>
              <a:rPr lang="en-US" sz="2600" dirty="0"/>
              <a:t>Info used to prepare Form 5500/Form 5500-SF</a:t>
            </a:r>
          </a:p>
          <a:p>
            <a:pPr lvl="1"/>
            <a:r>
              <a:rPr lang="en-US" sz="2600" dirty="0"/>
              <a:t>Contribution records and benefit payments</a:t>
            </a:r>
          </a:p>
          <a:p>
            <a:pPr lvl="1"/>
            <a:r>
              <a:rPr lang="en-US" sz="2600" dirty="0"/>
              <a:t>Other financial records of the plan</a:t>
            </a:r>
          </a:p>
          <a:p>
            <a:pPr lvl="1"/>
            <a:r>
              <a:rPr lang="en-US" sz="2600" dirty="0"/>
              <a:t>Participant and beneficiary </a:t>
            </a:r>
            <a:r>
              <a:rPr lang="en-US" sz="2600" dirty="0" smtClean="0"/>
              <a:t>information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592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Recordkeeping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1" y="1980471"/>
            <a:ext cx="11486983" cy="4639404"/>
          </a:xfrm>
        </p:spPr>
        <p:txBody>
          <a:bodyPr>
            <a:normAutofit/>
          </a:bodyPr>
          <a:lstStyle/>
          <a:p>
            <a:r>
              <a:rPr lang="en-US" sz="2800" dirty="0"/>
              <a:t>Must maintain plan records used to prepare Form 5500/Form 5500-SF for at least 6 years </a:t>
            </a:r>
          </a:p>
          <a:p>
            <a:r>
              <a:rPr lang="en-US" sz="2800" dirty="0"/>
              <a:t>Includes records needed to verify, explain, clarify Form 5500/Form 5500-SF:</a:t>
            </a:r>
          </a:p>
          <a:p>
            <a:pPr lvl="1"/>
            <a:r>
              <a:rPr lang="en-US" sz="2600" dirty="0"/>
              <a:t>vouchers, worksheets, receipts</a:t>
            </a:r>
          </a:p>
          <a:p>
            <a:pPr lvl="1"/>
            <a:r>
              <a:rPr lang="en-US" sz="2600" dirty="0"/>
              <a:t>payroll records and reports</a:t>
            </a:r>
          </a:p>
          <a:p>
            <a:pPr lvl="1"/>
            <a:r>
              <a:rPr lang="en-US" sz="2600" dirty="0"/>
              <a:t>contribution records and reports</a:t>
            </a:r>
          </a:p>
          <a:p>
            <a:pPr lvl="1"/>
            <a:r>
              <a:rPr lang="en-US" sz="2600" dirty="0"/>
              <a:t>claims records</a:t>
            </a:r>
          </a:p>
          <a:p>
            <a:pPr lvl="1"/>
            <a:r>
              <a:rPr lang="en-US" sz="2600" dirty="0"/>
              <a:t>auditor reports and accountant opinions</a:t>
            </a:r>
          </a:p>
        </p:txBody>
      </p:sp>
    </p:spTree>
    <p:extLst>
      <p:ext uri="{BB962C8B-B14F-4D97-AF65-F5344CB8AC3E}">
        <p14:creationId xmlns:p14="http://schemas.microsoft.com/office/powerpoint/2010/main" val="1905879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Recordkeeping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1" y="1980471"/>
            <a:ext cx="11029617" cy="3744054"/>
          </a:xfrm>
        </p:spPr>
        <p:txBody>
          <a:bodyPr>
            <a:normAutofit/>
          </a:bodyPr>
          <a:lstStyle/>
          <a:p>
            <a:r>
              <a:rPr lang="en-US" sz="2800" dirty="0"/>
              <a:t>Must retain some records for more than 6 years</a:t>
            </a:r>
          </a:p>
          <a:p>
            <a:r>
              <a:rPr lang="en-US" sz="2800" dirty="0"/>
              <a:t>Records necessary to determine benefits payable under the plan include:</a:t>
            </a:r>
          </a:p>
          <a:p>
            <a:pPr lvl="1"/>
            <a:r>
              <a:rPr lang="en-US" sz="2600" dirty="0"/>
              <a:t>plan eligibility records</a:t>
            </a:r>
          </a:p>
          <a:p>
            <a:pPr lvl="1"/>
            <a:r>
              <a:rPr lang="en-US" sz="2600" dirty="0"/>
              <a:t>individual work and compensation history</a:t>
            </a:r>
          </a:p>
          <a:p>
            <a:pPr lvl="1"/>
            <a:r>
              <a:rPr lang="en-US" sz="2600" dirty="0"/>
              <a:t>contribution records</a:t>
            </a:r>
          </a:p>
          <a:p>
            <a:pPr lvl="1"/>
            <a:r>
              <a:rPr lang="en-US" sz="2600" dirty="0"/>
              <a:t>beneficiary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608937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Recordkeeping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1" y="1980471"/>
            <a:ext cx="10715459" cy="3782154"/>
          </a:xfrm>
        </p:spPr>
        <p:txBody>
          <a:bodyPr>
            <a:normAutofit/>
          </a:bodyPr>
          <a:lstStyle/>
          <a:p>
            <a:r>
              <a:rPr lang="en-US" sz="2800" dirty="0"/>
              <a:t>If you hire a third party to maintain your records – remember:</a:t>
            </a:r>
          </a:p>
          <a:p>
            <a:pPr lvl="1"/>
            <a:r>
              <a:rPr lang="en-US" sz="2600" dirty="0"/>
              <a:t>Make clear in your contract which records belong to the plan and when and how records must be maintained and made available. </a:t>
            </a:r>
          </a:p>
          <a:p>
            <a:pPr lvl="1"/>
            <a:r>
              <a:rPr lang="en-US" sz="2600" dirty="0"/>
              <a:t>Duty to maintain records cannot be avoided by contract, delegation, or otherwise – in other words – you are still on the hook.</a:t>
            </a:r>
          </a:p>
          <a:p>
            <a:pPr lvl="1"/>
            <a:r>
              <a:rPr lang="en-US" sz="2600" dirty="0"/>
              <a:t>Monitor the work of your </a:t>
            </a:r>
            <a:r>
              <a:rPr lang="en-US" sz="2600" dirty="0" err="1"/>
              <a:t>recordkeeper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1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Making timely contributions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208904" cy="4147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200" u="sng" dirty="0" smtClean="0"/>
              <a:t>Contributions Overview</a:t>
            </a:r>
          </a:p>
          <a:p>
            <a:r>
              <a:rPr lang="en-US" altLang="en-US" sz="2800" dirty="0" smtClean="0"/>
              <a:t>Employer contributions – </a:t>
            </a:r>
            <a:r>
              <a:rPr lang="en-US" altLang="en-US" sz="2800" dirty="0"/>
              <a:t>contribute per plan documents – failure may result in legal action by plan </a:t>
            </a:r>
            <a:r>
              <a:rPr lang="en-US" altLang="en-US" sz="2800" dirty="0" smtClean="0"/>
              <a:t>fiduciary</a:t>
            </a:r>
            <a:endParaRPr lang="en-US" altLang="en-US" sz="2800" dirty="0"/>
          </a:p>
          <a:p>
            <a:r>
              <a:rPr lang="en-US" altLang="en-US" sz="2800" dirty="0"/>
              <a:t>Participant contributions – become “plan assets” when reasonably </a:t>
            </a:r>
            <a:r>
              <a:rPr lang="en-US" altLang="en-US" sz="2800" dirty="0" err="1"/>
              <a:t>segregable</a:t>
            </a:r>
            <a:r>
              <a:rPr lang="en-US" altLang="en-US" sz="2800" dirty="0"/>
              <a:t> from employer’s general assets – failure may result in violation of trust requirements and prohibited transactions.</a:t>
            </a:r>
          </a:p>
          <a:p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95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ERISA &amp; laws contained in part 7 of </a:t>
            </a:r>
            <a:r>
              <a:rPr lang="en-US" sz="3600" dirty="0" err="1" smtClean="0"/>
              <a:t>erisa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2180496"/>
            <a:ext cx="11317583" cy="44865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Employee Retirement Income Security Act of 1974 (ERISA)</a:t>
            </a:r>
          </a:p>
          <a:p>
            <a:r>
              <a:rPr lang="en-US" sz="2800" dirty="0"/>
              <a:t>Patient Protection and Affordable Care Act of 2010 (Affordable Care Act)</a:t>
            </a:r>
          </a:p>
          <a:p>
            <a:r>
              <a:rPr lang="en-US" sz="2800" dirty="0"/>
              <a:t>Mental Health Parity and Addiction Equity Act of 2008 (MHPAEA)</a:t>
            </a:r>
          </a:p>
          <a:p>
            <a:r>
              <a:rPr lang="en-US" sz="2800" dirty="0" smtClean="0"/>
              <a:t>Health </a:t>
            </a:r>
            <a:r>
              <a:rPr lang="en-US" sz="2800" dirty="0"/>
              <a:t>Insurance Portability and Accountability Act (HIPAA Title I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Women’s Health and Cancer Rights Act (WHCRA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Newborns’ and Mothers’ Health Protection Act (Newborns’ Act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Genetic Information Nondiscrimination Act of 2008 (GINA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71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Participant contributions – the rule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Amounts withheld from employees’ wages must be transmitted to plan as soon as they reasonably can be segregated from the company’s general assets.  </a:t>
            </a:r>
          </a:p>
          <a:p>
            <a:r>
              <a:rPr lang="en-US" sz="2800" dirty="0"/>
              <a:t>A small plan (with fewer than 100 participants) will be deemed to be in compliance if participant contributions are received by the plan within 7 business days. (This is an optional safe harbor for small plans.)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Participant contributions – TIP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2180496"/>
            <a:ext cx="11153608" cy="46775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Delinquent </a:t>
            </a:r>
            <a:r>
              <a:rPr lang="en-US" sz="2800" dirty="0"/>
              <a:t>participant contributions can be one of the biggest problems for sponsors of 401(k) plans.</a:t>
            </a:r>
          </a:p>
          <a:p>
            <a:r>
              <a:rPr lang="en-US" sz="2800" dirty="0"/>
              <a:t>Review your payroll system and work with service providers to ensure that participant contributions are forwarded to the plan on the earliest possible date in compliance with the law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“As soon as” varies from plan to plan</a:t>
            </a:r>
          </a:p>
          <a:p>
            <a:pPr lvl="1"/>
            <a:r>
              <a:rPr lang="en-US" sz="2600" dirty="0"/>
              <a:t>will ask questions about handling</a:t>
            </a:r>
          </a:p>
          <a:p>
            <a:pPr lvl="1"/>
            <a:r>
              <a:rPr lang="en-US" sz="2600" dirty="0"/>
              <a:t>will review </a:t>
            </a:r>
            <a:r>
              <a:rPr lang="en-US" sz="2600" dirty="0" smtClean="0"/>
              <a:t>practice/experience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Missing participants – fab 2014-01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1" y="1980470"/>
            <a:ext cx="11191709" cy="4610829"/>
          </a:xfrm>
        </p:spPr>
        <p:txBody>
          <a:bodyPr>
            <a:normAutofit/>
          </a:bodyPr>
          <a:lstStyle/>
          <a:p>
            <a:r>
              <a:rPr lang="en-US" sz="2800" dirty="0"/>
              <a:t>Locating Missing Participants of Terminated Defined Contribution Plans</a:t>
            </a:r>
          </a:p>
          <a:p>
            <a:r>
              <a:rPr lang="en-US" sz="2800" dirty="0"/>
              <a:t>Plan fiduciary must always:</a:t>
            </a:r>
          </a:p>
          <a:p>
            <a:pPr lvl="1"/>
            <a:r>
              <a:rPr lang="en-US" sz="2600" dirty="0"/>
              <a:t>Use Certified Mail</a:t>
            </a:r>
          </a:p>
          <a:p>
            <a:pPr lvl="1"/>
            <a:r>
              <a:rPr lang="en-US" sz="2600" dirty="0"/>
              <a:t>Check Related Plan and Employer Records</a:t>
            </a:r>
          </a:p>
          <a:p>
            <a:pPr lvl="1"/>
            <a:r>
              <a:rPr lang="en-US" sz="2600" dirty="0"/>
              <a:t>Check with Designated Plan Beneficiary</a:t>
            </a:r>
          </a:p>
          <a:p>
            <a:pPr lvl="1"/>
            <a:r>
              <a:rPr lang="en-US" sz="2600" dirty="0"/>
              <a:t>Use Free Electronic Search Tools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25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Missing participants – making distributions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1980470"/>
            <a:ext cx="11367654" cy="487753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Consider:</a:t>
            </a:r>
            <a:endParaRPr lang="en-US" sz="2800" dirty="0"/>
          </a:p>
          <a:p>
            <a:pPr lvl="1"/>
            <a:r>
              <a:rPr lang="en-US" sz="2600" dirty="0"/>
              <a:t>Using PBGC’s Missing Participants DC Plan Program</a:t>
            </a:r>
          </a:p>
          <a:p>
            <a:pPr lvl="1"/>
            <a:r>
              <a:rPr lang="en-US" sz="2600" dirty="0"/>
              <a:t>Rollover to Individual Retirement Plan </a:t>
            </a:r>
          </a:p>
          <a:p>
            <a:pPr lvl="2"/>
            <a:r>
              <a:rPr lang="en-US" sz="2400" dirty="0"/>
              <a:t>Safe Harbor for Distributions from Terminated Individual Account Plans – </a:t>
            </a:r>
            <a:r>
              <a:rPr lang="en-US" sz="2400" dirty="0" smtClean="0"/>
              <a:t>29 </a:t>
            </a:r>
            <a:r>
              <a:rPr lang="en-US" sz="2400" dirty="0"/>
              <a:t>CFR 2550.404a-3. </a:t>
            </a:r>
          </a:p>
          <a:p>
            <a:r>
              <a:rPr lang="en-US" sz="2800" dirty="0"/>
              <a:t>Other Options:</a:t>
            </a:r>
          </a:p>
          <a:p>
            <a:pPr lvl="1"/>
            <a:r>
              <a:rPr lang="en-US" sz="2600" dirty="0"/>
              <a:t>Interest-bearing, federally insured bank account</a:t>
            </a:r>
          </a:p>
          <a:p>
            <a:pPr lvl="1"/>
            <a:r>
              <a:rPr lang="en-US" sz="2600" dirty="0"/>
              <a:t>State unclaimed property </a:t>
            </a:r>
            <a:r>
              <a:rPr lang="en-US" sz="2600" dirty="0" smtClean="0"/>
              <a:t>fund</a:t>
            </a:r>
          </a:p>
          <a:p>
            <a:r>
              <a:rPr lang="en-US" sz="3000" dirty="0"/>
              <a:t>100% income tax withholding is not an acceptable distribution </a:t>
            </a:r>
            <a:r>
              <a:rPr lang="en-US" sz="3000" dirty="0" smtClean="0"/>
              <a:t>option</a:t>
            </a:r>
            <a:endParaRPr lang="en-US" sz="3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30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Disclosures to Participants and Beneficiaries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2180496"/>
            <a:ext cx="10956687" cy="371687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Summary </a:t>
            </a:r>
            <a:r>
              <a:rPr lang="en-US" sz="2800" dirty="0"/>
              <a:t>Plan Description (</a:t>
            </a:r>
            <a:r>
              <a:rPr lang="en-US" sz="2800" dirty="0" smtClean="0"/>
              <a:t>SPD) and </a:t>
            </a:r>
            <a:r>
              <a:rPr lang="en-US" sz="2800" dirty="0"/>
              <a:t>Summary of Material Changes (SMM)</a:t>
            </a:r>
          </a:p>
          <a:p>
            <a:r>
              <a:rPr lang="en-US" sz="2800" dirty="0"/>
              <a:t>Summary Annual Report (SAR)</a:t>
            </a:r>
          </a:p>
          <a:p>
            <a:r>
              <a:rPr lang="en-US" sz="2800" dirty="0"/>
              <a:t>Pension Benefit </a:t>
            </a:r>
            <a:r>
              <a:rPr lang="en-US" sz="2800" dirty="0" smtClean="0"/>
              <a:t>Statements</a:t>
            </a:r>
          </a:p>
          <a:p>
            <a:r>
              <a:rPr lang="en-US" sz="2800" dirty="0" smtClean="0"/>
              <a:t>Black Out Notices</a:t>
            </a:r>
          </a:p>
          <a:p>
            <a:r>
              <a:rPr lang="en-US" sz="2800" dirty="0" smtClean="0"/>
              <a:t>Annual Funding Notices (AFN)</a:t>
            </a:r>
          </a:p>
          <a:p>
            <a:r>
              <a:rPr lang="en-US" sz="2800" dirty="0" smtClean="0"/>
              <a:t>Fee &amp; Investment Disclosures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97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an </a:t>
            </a:r>
            <a:r>
              <a:rPr lang="en-US" sz="3600" dirty="0" err="1" smtClean="0"/>
              <a:t>spd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2180496"/>
            <a:ext cx="11153608" cy="2915379"/>
          </a:xfrm>
        </p:spPr>
        <p:txBody>
          <a:bodyPr>
            <a:normAutofit/>
          </a:bodyPr>
          <a:lstStyle/>
          <a:p>
            <a:r>
              <a:rPr lang="en-US" sz="2800" dirty="0"/>
              <a:t>SPD is basic ERISA disclosure document</a:t>
            </a:r>
          </a:p>
          <a:p>
            <a:r>
              <a:rPr lang="en-US" sz="2800" dirty="0"/>
              <a:t>Must accurately summarize plan, including benefits, rights, and obligations under the plan</a:t>
            </a:r>
          </a:p>
          <a:p>
            <a:r>
              <a:rPr lang="en-US" sz="2800" dirty="0"/>
              <a:t>Must be written to be understood by average plan participant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Who gets an SPD and when?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Must furnish automatically to participants within 90 days of being covered by plan and to pension beneficiaries within 90 days of receiving benefits</a:t>
            </a:r>
          </a:p>
          <a:p>
            <a:r>
              <a:rPr lang="en-US" sz="2800" dirty="0"/>
              <a:t>Must furnish current SPD on request to participant or pension beneficiary receiving benefits</a:t>
            </a:r>
          </a:p>
          <a:p>
            <a:r>
              <a:rPr lang="en-US" sz="2800" dirty="0"/>
              <a:t>Generally, must redistribute every 5 years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Spd</a:t>
            </a:r>
            <a:r>
              <a:rPr lang="en-US" sz="3600" dirty="0" smtClean="0"/>
              <a:t> – what if plan changes?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kind of pension changes must be disclosed?</a:t>
            </a:r>
          </a:p>
          <a:p>
            <a:pPr lvl="1"/>
            <a:r>
              <a:rPr lang="en-US" sz="2600" dirty="0"/>
              <a:t>Material plan changes and changes in information in SPD </a:t>
            </a:r>
          </a:p>
          <a:p>
            <a:r>
              <a:rPr lang="en-US" sz="2800" dirty="0"/>
              <a:t>How must changes be disclosed?</a:t>
            </a:r>
          </a:p>
          <a:p>
            <a:pPr lvl="1"/>
            <a:r>
              <a:rPr lang="en-US" sz="2600" dirty="0"/>
              <a:t>Must furnish all participants and pension beneficiaries receiving benefits with an SMM no later than 210 days after end of plan year</a:t>
            </a:r>
          </a:p>
          <a:p>
            <a:pPr lvl="1"/>
            <a:r>
              <a:rPr lang="en-US" sz="2600" dirty="0"/>
              <a:t>OK to furnish new SPD with changes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 annual report (</a:t>
            </a:r>
            <a:r>
              <a:rPr lang="en-US" sz="3600" dirty="0" err="1" smtClean="0"/>
              <a:t>sar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144083" cy="467750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What is it?</a:t>
            </a:r>
          </a:p>
          <a:p>
            <a:pPr lvl="1"/>
            <a:r>
              <a:rPr lang="en-US" sz="2600" dirty="0"/>
              <a:t>Summary of Form 5500/Form 5500-SF information</a:t>
            </a:r>
          </a:p>
          <a:p>
            <a:pPr lvl="1"/>
            <a:r>
              <a:rPr lang="en-US" sz="2600" dirty="0"/>
              <a:t>Fill in the blank format prescribed with cross-reference to </a:t>
            </a:r>
            <a:r>
              <a:rPr lang="en-US" sz="2600" dirty="0" smtClean="0"/>
              <a:t>Form</a:t>
            </a:r>
            <a:endParaRPr lang="en-US" sz="2600" dirty="0"/>
          </a:p>
          <a:p>
            <a:r>
              <a:rPr lang="en-US" sz="2800" dirty="0"/>
              <a:t>When must it be furnished?</a:t>
            </a:r>
          </a:p>
          <a:p>
            <a:pPr lvl="1"/>
            <a:r>
              <a:rPr lang="en-US" sz="2600" dirty="0"/>
              <a:t>Within 9 months after close of plan year (or if later, no later than 2 months after Form 5500/Form 5500-SF due)</a:t>
            </a:r>
          </a:p>
          <a:p>
            <a:pPr lvl="1"/>
            <a:r>
              <a:rPr lang="en-US" sz="2600" dirty="0"/>
              <a:t>Must furnish automatically to participants and pension beneficiaries receiving benefits </a:t>
            </a:r>
          </a:p>
          <a:p>
            <a:r>
              <a:rPr lang="en-US" sz="2800" dirty="0"/>
              <a:t>Not applicable to DB plans providing annual funding notice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Pension benefit statements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0782133" cy="3324954"/>
          </a:xfrm>
        </p:spPr>
        <p:txBody>
          <a:bodyPr>
            <a:normAutofit/>
          </a:bodyPr>
          <a:lstStyle/>
          <a:p>
            <a:r>
              <a:rPr lang="en-US" sz="2800" dirty="0"/>
              <a:t>Provided automatically to participants.</a:t>
            </a:r>
          </a:p>
          <a:p>
            <a:r>
              <a:rPr lang="en-US" sz="2800" dirty="0"/>
              <a:t>Quarterly statements – </a:t>
            </a:r>
            <a:r>
              <a:rPr lang="en-US" sz="2800" dirty="0" smtClean="0"/>
              <a:t>participant- directed </a:t>
            </a:r>
            <a:r>
              <a:rPr lang="en-US" sz="2800" dirty="0"/>
              <a:t>DC </a:t>
            </a:r>
            <a:r>
              <a:rPr lang="en-US" sz="2800" dirty="0" smtClean="0"/>
              <a:t>plans</a:t>
            </a:r>
            <a:endParaRPr lang="en-US" sz="2800" dirty="0"/>
          </a:p>
          <a:p>
            <a:r>
              <a:rPr lang="en-US" sz="2800" dirty="0"/>
              <a:t>Annual statements – DC </a:t>
            </a:r>
            <a:r>
              <a:rPr lang="en-US" sz="2800" dirty="0" smtClean="0"/>
              <a:t>plans</a:t>
            </a:r>
            <a:endParaRPr lang="en-US" sz="2800" dirty="0"/>
          </a:p>
          <a:p>
            <a:r>
              <a:rPr lang="en-US" sz="2800" dirty="0">
                <a:solidFill>
                  <a:schemeClr val="tx1"/>
                </a:solidFill>
              </a:rPr>
              <a:t>Triennial statements – DB plans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EBSA’s organizational structure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20" y="701675"/>
            <a:ext cx="8149118" cy="593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Notice of blackout periods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258383" cy="3972654"/>
          </a:xfrm>
        </p:spPr>
        <p:txBody>
          <a:bodyPr>
            <a:normAutofit/>
          </a:bodyPr>
          <a:lstStyle/>
          <a:p>
            <a:r>
              <a:rPr lang="en-US" sz="2800" dirty="0"/>
              <a:t>Notice for individual account plans (e.g. 401(k))</a:t>
            </a:r>
          </a:p>
          <a:p>
            <a:pPr lvl="1"/>
            <a:r>
              <a:rPr lang="en-US" sz="2600" dirty="0"/>
              <a:t>Blackout Period = period of more than 3 consecutive business days where plan restricts participant’s ability to change investments, get loans or pension benefit distributions</a:t>
            </a:r>
          </a:p>
          <a:p>
            <a:r>
              <a:rPr lang="en-US" sz="2800" dirty="0"/>
              <a:t>Content and timing requirements apply</a:t>
            </a:r>
          </a:p>
          <a:p>
            <a:r>
              <a:rPr lang="en-US" sz="2800" dirty="0"/>
              <a:t>General rule: minimum 30 day advance notice (max. 60 days) to all affected participants and beneficiaries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Annual funding notice (</a:t>
            </a:r>
            <a:r>
              <a:rPr lang="en-US" sz="3600" dirty="0" err="1" smtClean="0"/>
              <a:t>afn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258383" cy="3972654"/>
          </a:xfrm>
        </p:spPr>
        <p:txBody>
          <a:bodyPr>
            <a:normAutofit/>
          </a:bodyPr>
          <a:lstStyle/>
          <a:p>
            <a:r>
              <a:rPr lang="en-US" sz="2800" dirty="0"/>
              <a:t>Defined benefit plan </a:t>
            </a:r>
            <a:r>
              <a:rPr lang="en-US" sz="2800" dirty="0" smtClean="0"/>
              <a:t>notice</a:t>
            </a:r>
            <a:endParaRPr lang="en-US" sz="2800" dirty="0"/>
          </a:p>
          <a:p>
            <a:r>
              <a:rPr lang="en-US" sz="2800" dirty="0"/>
              <a:t>Content and timing requirements apply</a:t>
            </a:r>
          </a:p>
          <a:p>
            <a:r>
              <a:rPr lang="en-US" sz="2800" dirty="0"/>
              <a:t>Plans generally must furnish funding notices no later than 120 days after the close of each plan year</a:t>
            </a:r>
          </a:p>
          <a:p>
            <a:r>
              <a:rPr lang="en-US" sz="2800" dirty="0"/>
              <a:t>Notice must include, among other things, the plan’s funding percentage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Fee and investment disclosures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5"/>
            <a:ext cx="7943683" cy="2601055"/>
          </a:xfrm>
        </p:spPr>
        <p:txBody>
          <a:bodyPr>
            <a:normAutofit/>
          </a:bodyPr>
          <a:lstStyle/>
          <a:p>
            <a:r>
              <a:rPr lang="en-US" sz="2800" dirty="0"/>
              <a:t>Disclosure Requirements</a:t>
            </a:r>
          </a:p>
          <a:p>
            <a:r>
              <a:rPr lang="en-US" sz="2800" dirty="0"/>
              <a:t>Participant-Directed Plans Only</a:t>
            </a:r>
          </a:p>
          <a:p>
            <a:r>
              <a:rPr lang="en-US" sz="2800" dirty="0"/>
              <a:t>Field Assistance Bulletin 2012-02R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Fee and investment disclosures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5"/>
            <a:ext cx="11248858" cy="3801205"/>
          </a:xfrm>
        </p:spPr>
        <p:txBody>
          <a:bodyPr>
            <a:normAutofit/>
          </a:bodyPr>
          <a:lstStyle/>
          <a:p>
            <a:r>
              <a:rPr lang="en-US" sz="2800" dirty="0"/>
              <a:t>What information must be disclosed?</a:t>
            </a:r>
          </a:p>
          <a:p>
            <a:pPr lvl="1"/>
            <a:r>
              <a:rPr lang="en-US" sz="2600" dirty="0"/>
              <a:t>“Plan-related information”</a:t>
            </a:r>
          </a:p>
          <a:p>
            <a:pPr lvl="1"/>
            <a:r>
              <a:rPr lang="en-US" sz="2600" dirty="0"/>
              <a:t>General plan information </a:t>
            </a:r>
          </a:p>
          <a:p>
            <a:pPr lvl="1"/>
            <a:r>
              <a:rPr lang="en-US" sz="2600" dirty="0"/>
              <a:t>Administrative expense information</a:t>
            </a:r>
          </a:p>
          <a:p>
            <a:pPr lvl="1"/>
            <a:r>
              <a:rPr lang="en-US" sz="2600" dirty="0"/>
              <a:t>Individual expense information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Fee and investment disclosures – what information must be disclosed?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67" y="1974477"/>
            <a:ext cx="5238584" cy="381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</a:t>
            </a:r>
            <a:r>
              <a:rPr lang="en-US" sz="2800" dirty="0"/>
              <a:t>Plan-related information”</a:t>
            </a:r>
          </a:p>
          <a:p>
            <a:pPr lvl="1"/>
            <a:r>
              <a:rPr lang="en-US" sz="2600" dirty="0"/>
              <a:t>General plan information </a:t>
            </a:r>
          </a:p>
          <a:p>
            <a:pPr lvl="1"/>
            <a:r>
              <a:rPr lang="en-US" sz="2600" dirty="0"/>
              <a:t>Administrative expense information</a:t>
            </a:r>
          </a:p>
          <a:p>
            <a:pPr lvl="1"/>
            <a:r>
              <a:rPr lang="en-US" sz="2600" dirty="0"/>
              <a:t>Individual expense </a:t>
            </a:r>
            <a:r>
              <a:rPr lang="en-US" sz="2600" dirty="0" smtClean="0"/>
              <a:t>information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38851" y="2151188"/>
            <a:ext cx="6000749" cy="4144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“Investment-related information”</a:t>
            </a:r>
          </a:p>
          <a:p>
            <a:pPr lvl="1"/>
            <a:r>
              <a:rPr lang="en-US" sz="2600" dirty="0" smtClean="0"/>
              <a:t>Performance data</a:t>
            </a:r>
          </a:p>
          <a:p>
            <a:pPr lvl="1"/>
            <a:r>
              <a:rPr lang="en-US" sz="2600" dirty="0" smtClean="0"/>
              <a:t>Benchmark returns</a:t>
            </a:r>
          </a:p>
          <a:p>
            <a:pPr lvl="1"/>
            <a:r>
              <a:rPr lang="en-US" sz="2600" dirty="0" smtClean="0"/>
              <a:t>Fee and expenses</a:t>
            </a:r>
          </a:p>
          <a:p>
            <a:pPr lvl="1"/>
            <a:r>
              <a:rPr lang="en-US" sz="2600" dirty="0" smtClean="0"/>
              <a:t>Internet website address</a:t>
            </a:r>
          </a:p>
          <a:p>
            <a:pPr lvl="1"/>
            <a:r>
              <a:rPr lang="en-US" sz="2600" dirty="0" smtClean="0"/>
              <a:t>Glossary</a:t>
            </a:r>
            <a:endParaRPr lang="en-US" sz="2800" dirty="0" smtClean="0"/>
          </a:p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Fee and investment disclosures – when and how much?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116" y="1961418"/>
            <a:ext cx="10448759" cy="4896581"/>
          </a:xfrm>
        </p:spPr>
        <p:txBody>
          <a:bodyPr>
            <a:normAutofit/>
          </a:bodyPr>
          <a:lstStyle/>
          <a:p>
            <a:r>
              <a:rPr lang="en-US" sz="2800" dirty="0"/>
              <a:t>When must the information be disclosed?</a:t>
            </a:r>
          </a:p>
          <a:p>
            <a:pPr lvl="1"/>
            <a:r>
              <a:rPr lang="en-US" sz="2600" dirty="0"/>
              <a:t>Up front</a:t>
            </a:r>
          </a:p>
          <a:p>
            <a:pPr lvl="1"/>
            <a:r>
              <a:rPr lang="en-US" sz="2600" dirty="0"/>
              <a:t>Annually (2-month grace period available)</a:t>
            </a:r>
          </a:p>
          <a:p>
            <a:pPr lvl="1"/>
            <a:r>
              <a:rPr lang="en-US" sz="2600" dirty="0"/>
              <a:t>Additional Information on </a:t>
            </a:r>
            <a:r>
              <a:rPr lang="en-US" sz="2600" dirty="0" smtClean="0"/>
              <a:t>request</a:t>
            </a:r>
          </a:p>
          <a:p>
            <a:r>
              <a:rPr lang="en-US" sz="2800" dirty="0"/>
              <a:t>How must the information be disclosed?</a:t>
            </a:r>
          </a:p>
          <a:p>
            <a:pPr lvl="1"/>
            <a:r>
              <a:rPr lang="en-US" sz="2600" dirty="0"/>
              <a:t>Comparative chart</a:t>
            </a:r>
          </a:p>
          <a:p>
            <a:pPr lvl="1"/>
            <a:r>
              <a:rPr lang="en-US" sz="2600" dirty="0"/>
              <a:t>Model </a:t>
            </a:r>
            <a:r>
              <a:rPr lang="en-US" sz="2600" dirty="0" smtClean="0"/>
              <a:t>provided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91251" y="1889616"/>
            <a:ext cx="6381749" cy="343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Fee and investment disclosures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116" y="1961418"/>
            <a:ext cx="10448759" cy="4896581"/>
          </a:xfrm>
        </p:spPr>
        <p:txBody>
          <a:bodyPr>
            <a:normAutofit/>
          </a:bodyPr>
          <a:lstStyle/>
          <a:p>
            <a:r>
              <a:rPr lang="en-US" sz="2800" dirty="0"/>
              <a:t>Any other information?</a:t>
            </a:r>
          </a:p>
          <a:p>
            <a:pPr lvl="1"/>
            <a:r>
              <a:rPr lang="en-US" sz="2600" dirty="0"/>
              <a:t>“statement of expenses actually deducted</a:t>
            </a:r>
            <a:r>
              <a:rPr lang="en-US" sz="2600" dirty="0" smtClean="0"/>
              <a:t>”</a:t>
            </a:r>
            <a:endParaRPr lang="en-US" sz="2600" dirty="0"/>
          </a:p>
          <a:p>
            <a:r>
              <a:rPr lang="en-US" sz="2800" dirty="0"/>
              <a:t>Plan-related expenses </a:t>
            </a:r>
          </a:p>
          <a:p>
            <a:pPr lvl="1"/>
            <a:r>
              <a:rPr lang="en-US" sz="2600" dirty="0"/>
              <a:t>Administrative expenses</a:t>
            </a:r>
          </a:p>
          <a:p>
            <a:pPr lvl="1"/>
            <a:r>
              <a:rPr lang="en-US" sz="2600" dirty="0"/>
              <a:t>Individual </a:t>
            </a:r>
            <a:r>
              <a:rPr lang="en-US" sz="2600" dirty="0" smtClean="0"/>
              <a:t>expenses</a:t>
            </a:r>
            <a:endParaRPr lang="en-US" sz="2600" dirty="0"/>
          </a:p>
          <a:p>
            <a:r>
              <a:rPr lang="en-US" sz="2800" dirty="0"/>
              <a:t>At least quarterly</a:t>
            </a:r>
          </a:p>
          <a:p>
            <a:pPr lvl="1"/>
            <a:r>
              <a:rPr lang="en-US" sz="2600" dirty="0"/>
              <a:t>May be included in the individual benefit statement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91251" y="1889616"/>
            <a:ext cx="6381749" cy="343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Disclosure upon request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258383" cy="3972654"/>
          </a:xfrm>
        </p:spPr>
        <p:txBody>
          <a:bodyPr>
            <a:normAutofit/>
          </a:bodyPr>
          <a:lstStyle/>
          <a:p>
            <a:r>
              <a:rPr lang="en-US" sz="2800" dirty="0"/>
              <a:t>Upon receipt of written request, must provide:</a:t>
            </a:r>
          </a:p>
          <a:p>
            <a:pPr lvl="1"/>
            <a:r>
              <a:rPr lang="en-US" sz="2600" dirty="0"/>
              <a:t>Form 5500/Form 5500-SF</a:t>
            </a:r>
          </a:p>
          <a:p>
            <a:pPr lvl="1"/>
            <a:r>
              <a:rPr lang="en-US" sz="2600" dirty="0"/>
              <a:t>Current SPD</a:t>
            </a:r>
          </a:p>
          <a:p>
            <a:pPr lvl="1"/>
            <a:r>
              <a:rPr lang="en-US" sz="2600" dirty="0"/>
              <a:t>Other instruments under which the plan is established or operated (e.g., plan trust agreement)</a:t>
            </a:r>
          </a:p>
          <a:p>
            <a:pPr lvl="1"/>
            <a:r>
              <a:rPr lang="en-US" sz="2600" dirty="0"/>
              <a:t>Miscellaneous disclosures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to furnish documents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9086683" cy="3324954"/>
          </a:xfrm>
        </p:spPr>
        <p:txBody>
          <a:bodyPr>
            <a:normAutofit/>
          </a:bodyPr>
          <a:lstStyle/>
          <a:p>
            <a:r>
              <a:rPr lang="en-US" sz="2800" dirty="0"/>
              <a:t>In hand delivery at workplace</a:t>
            </a:r>
          </a:p>
          <a:p>
            <a:r>
              <a:rPr lang="en-US" sz="2800" dirty="0"/>
              <a:t>By mail</a:t>
            </a:r>
          </a:p>
          <a:p>
            <a:r>
              <a:rPr lang="en-US" sz="2800" dirty="0"/>
              <a:t>Electronic delivery </a:t>
            </a:r>
          </a:p>
          <a:p>
            <a:pPr lvl="1"/>
            <a:r>
              <a:rPr lang="en-US" sz="2800" dirty="0"/>
              <a:t>(certain standards apply)</a:t>
            </a:r>
          </a:p>
          <a:p>
            <a:r>
              <a:rPr lang="en-US" sz="2800" dirty="0"/>
              <a:t>Posting by itself is not sufficient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Civil penalties may be assessed for failure to provide: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5"/>
            <a:ext cx="11296483" cy="4496529"/>
          </a:xfrm>
        </p:spPr>
        <p:txBody>
          <a:bodyPr>
            <a:normAutofit/>
          </a:bodyPr>
          <a:lstStyle/>
          <a:p>
            <a:r>
              <a:rPr lang="en-US" sz="2800" dirty="0"/>
              <a:t>Plan documents and other instruments under which plan is operated requested by participant (includes current SPD and copies of Form 5500/Form 5500-SF)</a:t>
            </a:r>
          </a:p>
          <a:p>
            <a:r>
              <a:rPr lang="en-US" sz="2800" dirty="0"/>
              <a:t>Annual funding notices</a:t>
            </a:r>
          </a:p>
          <a:p>
            <a:r>
              <a:rPr lang="en-US" sz="2800" dirty="0"/>
              <a:t>Pension benefit statements </a:t>
            </a:r>
          </a:p>
          <a:p>
            <a:r>
              <a:rPr lang="en-US" sz="2800" dirty="0"/>
              <a:t>Automatic contribution notices</a:t>
            </a:r>
          </a:p>
          <a:p>
            <a:r>
              <a:rPr lang="en-US" sz="2800" dirty="0"/>
              <a:t>Blackout notices</a:t>
            </a:r>
          </a:p>
          <a:p>
            <a:r>
              <a:rPr lang="en-US" sz="2800" dirty="0"/>
              <a:t>Diversification rights notices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EBSA’s field offices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30" y="701675"/>
            <a:ext cx="9456470" cy="60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726" y="2437734"/>
            <a:ext cx="11172442" cy="241166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Voluntary fiduciary correction program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73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Voluntary fiduciary correction program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1980470"/>
            <a:ext cx="11367654" cy="48775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Allows </a:t>
            </a:r>
            <a:r>
              <a:rPr lang="en-US" sz="2800" dirty="0"/>
              <a:t>“Plan Officials” to correct certain violations before DOL investigates and if done properly, receive a “No-Action” letter from the Department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Covers 19 specific transactions and describes acceptable methods on how to correct them. </a:t>
            </a:r>
          </a:p>
          <a:p>
            <a:r>
              <a:rPr lang="en-US" sz="2800" dirty="0"/>
              <a:t>Eligibility is conditioned upon not being “under investigation” and upon the application not containing any evidence of criminal violations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Correction must be made prior to submitting an application to the VFCP Coordinator in the EBSA Regional Office.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216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Voluntary fiduciary correction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VFCP is designed to be used by a Plan Official without assistance from an EBSA Regional Office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Online calculator and display of IRS rates and factors on EBSA website.</a:t>
            </a:r>
          </a:p>
          <a:p>
            <a:r>
              <a:rPr lang="en-US" sz="2800" dirty="0" smtClean="0"/>
              <a:t>Model </a:t>
            </a:r>
            <a:r>
              <a:rPr lang="en-US" sz="2800" dirty="0"/>
              <a:t>Application Form available on EBSA website.</a:t>
            </a:r>
          </a:p>
          <a:p>
            <a:r>
              <a:rPr lang="en-US" sz="2800" dirty="0" smtClean="0"/>
              <a:t>Includes </a:t>
            </a:r>
            <a:r>
              <a:rPr lang="en-US" sz="2800" dirty="0"/>
              <a:t>online compliance assistance tools and reduced documentation requirements.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549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Voluntary fiduciary correction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4" y="1715956"/>
            <a:ext cx="11871087" cy="5083333"/>
          </a:xfrm>
        </p:spPr>
        <p:txBody>
          <a:bodyPr>
            <a:noAutofit/>
          </a:bodyPr>
          <a:lstStyle/>
          <a:p>
            <a:r>
              <a:rPr lang="en-US" sz="2400" dirty="0"/>
              <a:t>Identify ERISA violations involving the plan and determine if they are covered by the VFCP.</a:t>
            </a:r>
          </a:p>
          <a:p>
            <a:r>
              <a:rPr lang="en-US" sz="2400" dirty="0"/>
              <a:t>Make sure the Plan Official is not under investigation.</a:t>
            </a:r>
          </a:p>
          <a:p>
            <a:r>
              <a:rPr lang="en-US" sz="2400" dirty="0"/>
              <a:t>Follow the VFCP for correcting specific violations (i.e., improper loans, purchases, sales, etc.)</a:t>
            </a:r>
          </a:p>
          <a:p>
            <a:r>
              <a:rPr lang="en-US" sz="2400" dirty="0"/>
              <a:t>Follow the VFCP to calculate and restore amounts due to the plan including any lost earnings or profits. </a:t>
            </a:r>
          </a:p>
          <a:p>
            <a:r>
              <a:rPr lang="en-US" sz="2400" dirty="0"/>
              <a:t>Complete, sign, and date the checklist.</a:t>
            </a:r>
          </a:p>
          <a:p>
            <a:r>
              <a:rPr lang="en-US" sz="2400" dirty="0"/>
              <a:t>File a complete application with your EBSA Regional Office</a:t>
            </a:r>
            <a:r>
              <a:rPr lang="en-US" sz="2400" dirty="0" smtClean="0"/>
              <a:t>.</a:t>
            </a:r>
          </a:p>
          <a:p>
            <a:pPr lvl="1"/>
            <a:r>
              <a:rPr lang="en-US" sz="2200" dirty="0"/>
              <a:t>Submit all documents to your EBSA Regional </a:t>
            </a:r>
            <a:r>
              <a:rPr lang="en-US" sz="2200" dirty="0" smtClean="0"/>
              <a:t>Office</a:t>
            </a:r>
            <a:endParaRPr lang="en-US" sz="2200" dirty="0"/>
          </a:p>
          <a:p>
            <a:r>
              <a:rPr lang="en-US" sz="2400" dirty="0"/>
              <a:t>DOL reviews application and if complete, issues a “No-Action” letter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52121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Helpful </a:t>
            </a:r>
            <a:r>
              <a:rPr lang="en-US" sz="3600" dirty="0" err="1" smtClean="0"/>
              <a:t>ebsa</a:t>
            </a:r>
            <a:r>
              <a:rPr lang="en-US" sz="3600" dirty="0" smtClean="0"/>
              <a:t> publications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5" y="1715957"/>
            <a:ext cx="11173453" cy="4818408"/>
          </a:xfrm>
        </p:spPr>
        <p:txBody>
          <a:bodyPr>
            <a:noAutofit/>
          </a:bodyPr>
          <a:lstStyle/>
          <a:p>
            <a:r>
              <a:rPr lang="en-US" sz="2800" dirty="0"/>
              <a:t>Meeting Your Fiduciary Responsibilities</a:t>
            </a:r>
          </a:p>
          <a:p>
            <a:r>
              <a:rPr lang="en-US" sz="2800" dirty="0"/>
              <a:t>Understanding Retirement Plan Fees and Expenses</a:t>
            </a:r>
          </a:p>
          <a:p>
            <a:r>
              <a:rPr lang="en-US" sz="2800" dirty="0"/>
              <a:t>Selecting an Auditor for Your Employee Benefit Plan</a:t>
            </a:r>
          </a:p>
          <a:p>
            <a:r>
              <a:rPr lang="en-US" sz="2800" dirty="0"/>
              <a:t>Reporting and Disclosure Guide</a:t>
            </a:r>
          </a:p>
          <a:p>
            <a:r>
              <a:rPr lang="en-US" sz="2800" dirty="0"/>
              <a:t>Selecting &amp; Monitoring Pension Consultants – Tips for Plan Fiduciaries</a:t>
            </a:r>
          </a:p>
          <a:p>
            <a:r>
              <a:rPr lang="en-US" sz="2800" dirty="0"/>
              <a:t>Tips for Selecting and Monitoring Service Providers for Your Employee Benefit Plan</a:t>
            </a:r>
          </a:p>
        </p:txBody>
      </p:sp>
    </p:spTree>
    <p:extLst>
      <p:ext uri="{BB962C8B-B14F-4D97-AF65-F5344CB8AC3E}">
        <p14:creationId xmlns:p14="http://schemas.microsoft.com/office/powerpoint/2010/main" val="37469855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5" y="1715956"/>
            <a:ext cx="11449846" cy="5083333"/>
          </a:xfrm>
        </p:spPr>
        <p:txBody>
          <a:bodyPr>
            <a:noAutofit/>
          </a:bodyPr>
          <a:lstStyle/>
          <a:p>
            <a:r>
              <a:rPr lang="en-US" sz="2400" dirty="0" smtClean="0"/>
              <a:t>Subscribe </a:t>
            </a:r>
            <a:r>
              <a:rPr lang="en-US" sz="2400" dirty="0"/>
              <a:t>to the DOL, EBSA website for </a:t>
            </a:r>
            <a:r>
              <a:rPr lang="en-US" sz="2400" dirty="0" smtClean="0"/>
              <a:t>updates: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en-US" sz="2400" dirty="0">
                <a:solidFill>
                  <a:srgbClr val="0070C0"/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rgbClr val="0070C0"/>
                </a:solidFill>
                <a:hlinkClick r:id="rId3"/>
              </a:rPr>
              <a:t>www.dol.gov/agencies/ebsa</a:t>
            </a:r>
            <a:r>
              <a:rPr lang="en-US" sz="2400" dirty="0" smtClean="0">
                <a:solidFill>
                  <a:srgbClr val="0070C0"/>
                </a:solidFill>
              </a:rPr>
              <a:t>    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/>
              <a:t>FAQs (Frequently Asked Questions)</a:t>
            </a:r>
          </a:p>
          <a:p>
            <a:pPr lvl="1"/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www.dol.gov/agencies/ebsa/about-ebsa/our-activities/resource-center/faqs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Technical Releases</a:t>
            </a:r>
          </a:p>
          <a:p>
            <a:pPr lvl="1"/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www.dol.gov/agencies/ebsa/employers-and-advisers/guidance/technical-releases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Questions</a:t>
            </a:r>
          </a:p>
          <a:p>
            <a:pPr lvl="1"/>
            <a:r>
              <a:rPr lang="en-US" sz="2400" dirty="0" smtClean="0"/>
              <a:t>Web </a:t>
            </a:r>
            <a:r>
              <a:rPr lang="en-US" sz="2400" dirty="0"/>
              <a:t>inquiries</a:t>
            </a:r>
            <a:r>
              <a:rPr lang="en-US" sz="2400" dirty="0" smtClean="0"/>
              <a:t>: </a:t>
            </a:r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www.dol.gov/agencies/ebsa/about-ebsa/ask-a-question/ask-ebsa</a:t>
            </a:r>
            <a:r>
              <a:rPr lang="en-US" sz="2400" dirty="0" smtClean="0"/>
              <a:t>   </a:t>
            </a:r>
            <a:endParaRPr lang="en-US" sz="2400" dirty="0"/>
          </a:p>
          <a:p>
            <a:pPr lvl="1"/>
            <a:r>
              <a:rPr lang="en-US" sz="2400" dirty="0" smtClean="0"/>
              <a:t>Phone inquiries:  866-444-EBSA </a:t>
            </a:r>
            <a:r>
              <a:rPr lang="en-US" sz="2400" dirty="0"/>
              <a:t>(3272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93110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460120" cy="4466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Lois La </a:t>
            </a:r>
            <a:r>
              <a:rPr lang="en-US" sz="2400" dirty="0" err="1"/>
              <a:t>Londe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Supervisory Benefits Advisor</a:t>
            </a:r>
          </a:p>
          <a:p>
            <a:pPr marL="0" indent="0">
              <a:buNone/>
            </a:pPr>
            <a:r>
              <a:rPr lang="en-US" sz="2400" dirty="0"/>
              <a:t>United States Department of Labor</a:t>
            </a:r>
          </a:p>
          <a:p>
            <a:pPr marL="0" indent="0">
              <a:buNone/>
            </a:pPr>
            <a:r>
              <a:rPr lang="en-US" sz="2400" dirty="0"/>
              <a:t>Employee Benefits Security Administration</a:t>
            </a:r>
          </a:p>
          <a:p>
            <a:pPr marL="0" indent="0">
              <a:buNone/>
            </a:pPr>
            <a:r>
              <a:rPr lang="en-US" sz="2400" dirty="0"/>
              <a:t>33 Whitehall Street, </a:t>
            </a:r>
            <a:r>
              <a:rPr lang="en-US" sz="2400" dirty="0" err="1"/>
              <a:t>Ste</a:t>
            </a:r>
            <a:r>
              <a:rPr lang="en-US" sz="2400" dirty="0"/>
              <a:t> 1200</a:t>
            </a:r>
          </a:p>
          <a:p>
            <a:pPr marL="0" indent="0">
              <a:buNone/>
            </a:pPr>
            <a:r>
              <a:rPr lang="en-US" sz="2400" dirty="0"/>
              <a:t>New York, NY 10004</a:t>
            </a:r>
          </a:p>
          <a:p>
            <a:pPr marL="0" indent="0">
              <a:buNone/>
            </a:pPr>
            <a:r>
              <a:rPr lang="en-US" sz="2400" dirty="0"/>
              <a:t>(212) 607-8638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Lalonde.lois@dol.gov</a:t>
            </a:r>
            <a:r>
              <a:rPr lang="en-US" sz="2400" dirty="0" smtClean="0"/>
              <a:t>  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807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EBSA’s field offices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6307281" y="3281676"/>
            <a:ext cx="3644011" cy="1758650"/>
          </a:xfrm>
          <a:prstGeom prst="rect">
            <a:avLst/>
          </a:prstGeom>
          <a:solidFill>
            <a:srgbClr val="ED8428"/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9444" y="3281676"/>
            <a:ext cx="3715764" cy="1758650"/>
          </a:xfrm>
          <a:prstGeom prst="rect">
            <a:avLst/>
          </a:prstGeom>
          <a:solidFill>
            <a:srgbClr val="ED8428"/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60" y="3668794"/>
            <a:ext cx="3154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algn="ctr"/>
            <a:r>
              <a:rPr lang="en-US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 </a:t>
            </a:r>
          </a:p>
          <a:p>
            <a:pPr marL="6350" lvl="1" algn="ctr"/>
            <a:r>
              <a:rPr lang="en-US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7512" y="3396835"/>
            <a:ext cx="3599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algn="ctr">
              <a:buClr>
                <a:srgbClr val="000000"/>
              </a:buClr>
            </a:pPr>
            <a:r>
              <a:rPr lang="en-US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</a:t>
            </a:r>
            <a:r>
              <a:rPr lang="en-US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 AND COMPLIANCE ASSISTANCE</a:t>
            </a:r>
            <a:endParaRPr lang="en-US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318671" y="2630108"/>
            <a:ext cx="3119178" cy="577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0BAD2"/>
              </a:buClr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Benefits Advisors</a:t>
            </a:r>
            <a:endParaRPr lang="en-US" sz="28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922804" y="2630108"/>
            <a:ext cx="2389981" cy="577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0BAD2"/>
              </a:buClr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Investigators</a:t>
            </a:r>
            <a:endParaRPr lang="en-US" sz="28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Sources of cases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800" dirty="0"/>
              <a:t>Participant complaints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800" dirty="0" smtClean="0"/>
              <a:t>Form </a:t>
            </a:r>
            <a:r>
              <a:rPr lang="en-US" altLang="en-US" sz="2800" dirty="0"/>
              <a:t>5500 Reviews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800" dirty="0" smtClean="0"/>
              <a:t>Referrals </a:t>
            </a:r>
            <a:r>
              <a:rPr lang="en-US" altLang="en-US" sz="2800" dirty="0"/>
              <a:t>from other agencies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800" dirty="0" smtClean="0"/>
              <a:t>Media</a:t>
            </a:r>
            <a:endParaRPr lang="en-US" altLang="en-US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800" dirty="0" smtClean="0"/>
              <a:t>Other</a:t>
            </a:r>
            <a:endParaRPr lang="en-US" alt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56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Types of investigations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758145" y="2724608"/>
            <a:ext cx="3868729" cy="756250"/>
          </a:xfrm>
          <a:prstGeom prst="rect">
            <a:avLst/>
          </a:prstGeom>
          <a:solidFill>
            <a:srgbClr val="ED8428"/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4476" y="2846315"/>
            <a:ext cx="3599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algn="ctr">
              <a:buClr>
                <a:srgbClr val="000000"/>
              </a:buClr>
            </a:pPr>
            <a:r>
              <a:rPr lang="en-US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Provider</a:t>
            </a:r>
            <a:endParaRPr lang="en-US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1192" y="1977290"/>
            <a:ext cx="3119178" cy="577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0BAD2"/>
              </a:buClr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Civil</a:t>
            </a:r>
            <a:endParaRPr lang="en-US" sz="28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7836" y="3739445"/>
            <a:ext cx="2389981" cy="577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0BAD2"/>
              </a:buClr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Criminal</a:t>
            </a:r>
            <a:endParaRPr lang="en-US" sz="28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8146" y="5654868"/>
            <a:ext cx="3868729" cy="756250"/>
          </a:xfrm>
          <a:prstGeom prst="rect">
            <a:avLst/>
          </a:prstGeom>
          <a:solidFill>
            <a:srgbClr val="ED8428"/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08270" y="5802159"/>
            <a:ext cx="3599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algn="ctr">
              <a:buClr>
                <a:srgbClr val="000000"/>
              </a:buClr>
            </a:pPr>
            <a:r>
              <a:rPr lang="en-US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  <a:endParaRPr lang="en-US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73720" y="4492312"/>
            <a:ext cx="3868729" cy="756250"/>
          </a:xfrm>
          <a:prstGeom prst="rect">
            <a:avLst/>
          </a:prstGeom>
          <a:solidFill>
            <a:srgbClr val="ED8428"/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0201" y="4639604"/>
            <a:ext cx="3599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algn="ctr">
              <a:buClr>
                <a:srgbClr val="000000"/>
              </a:buClr>
            </a:pPr>
            <a:r>
              <a:rPr lang="en-US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Provider</a:t>
            </a:r>
            <a:endParaRPr lang="en-US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2630" y="5654868"/>
            <a:ext cx="3868729" cy="756250"/>
          </a:xfrm>
          <a:prstGeom prst="rect">
            <a:avLst/>
          </a:prstGeom>
          <a:solidFill>
            <a:srgbClr val="ED8428"/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67180" y="5802160"/>
            <a:ext cx="3599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algn="ctr">
              <a:buClr>
                <a:srgbClr val="000000"/>
              </a:buClr>
            </a:pPr>
            <a:r>
              <a:rPr lang="en-US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Employer</a:t>
            </a:r>
            <a:endParaRPr lang="en-US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2630" y="4462151"/>
            <a:ext cx="3868729" cy="756250"/>
          </a:xfrm>
          <a:prstGeom prst="rect">
            <a:avLst/>
          </a:prstGeom>
          <a:solidFill>
            <a:srgbClr val="ED8428"/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99073" y="4609443"/>
            <a:ext cx="3599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algn="ctr">
              <a:buClr>
                <a:srgbClr val="000000"/>
              </a:buClr>
            </a:pPr>
            <a:r>
              <a:rPr lang="en-US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en-US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4523" y="2692921"/>
            <a:ext cx="3868729" cy="756250"/>
          </a:xfrm>
          <a:prstGeom prst="rect">
            <a:avLst/>
          </a:prstGeom>
          <a:solidFill>
            <a:srgbClr val="ED8428"/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5245" y="2840213"/>
            <a:ext cx="3599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algn="ctr">
              <a:buClr>
                <a:srgbClr val="000000"/>
              </a:buClr>
            </a:pPr>
            <a:r>
              <a:rPr lang="en-US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en-US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2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1108</TotalTime>
  <Words>2831</Words>
  <Application>Microsoft Office PowerPoint</Application>
  <PresentationFormat>Widescreen</PresentationFormat>
  <Paragraphs>432</Paragraphs>
  <Slides>66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Corbel</vt:lpstr>
      <vt:lpstr>Gill Sans MT</vt:lpstr>
      <vt:lpstr>Times New Roman</vt:lpstr>
      <vt:lpstr>Wingdings 2</vt:lpstr>
      <vt:lpstr>Dividend</vt:lpstr>
      <vt:lpstr>ERISA BASICS &amp; What to expect from an ebsa Investigation</vt:lpstr>
      <vt:lpstr>disclaimer</vt:lpstr>
      <vt:lpstr>EBSA’s Mission statement</vt:lpstr>
      <vt:lpstr>ERISA &amp; laws contained in part 7 of erisa</vt:lpstr>
      <vt:lpstr>EBSA’s organizational structure</vt:lpstr>
      <vt:lpstr>EBSA’s field offices</vt:lpstr>
      <vt:lpstr>EBSA’s field offices</vt:lpstr>
      <vt:lpstr>Sources of cases</vt:lpstr>
      <vt:lpstr>Types of investigations</vt:lpstr>
      <vt:lpstr>Areas of review in civil cases</vt:lpstr>
      <vt:lpstr>fiduciary duties</vt:lpstr>
      <vt:lpstr>What is a fiduciary?</vt:lpstr>
      <vt:lpstr>WHO is a fiduciary?</vt:lpstr>
      <vt:lpstr>Fiduciary must…</vt:lpstr>
      <vt:lpstr>Fiduciary must NOT…</vt:lpstr>
      <vt:lpstr>Fiduciary must NOT…</vt:lpstr>
      <vt:lpstr>Careful selection of service providers</vt:lpstr>
      <vt:lpstr>Tips for selecting service providers</vt:lpstr>
      <vt:lpstr>Tips for selecting service providers</vt:lpstr>
      <vt:lpstr>Monitor plan service providers</vt:lpstr>
      <vt:lpstr>Reporting</vt:lpstr>
      <vt:lpstr>Reporting to the government</vt:lpstr>
      <vt:lpstr>Reporting to the government</vt:lpstr>
      <vt:lpstr>The form 5500/form 5500-sf – who?</vt:lpstr>
      <vt:lpstr>The form 5500/form 5500-sf – when?</vt:lpstr>
      <vt:lpstr>The form 5500/form 5500-sf – what?</vt:lpstr>
      <vt:lpstr>The form 5500 – accounts report</vt:lpstr>
      <vt:lpstr>FORM 5500-sf (short form)</vt:lpstr>
      <vt:lpstr>the form 5500/form 5500-sf – how?</vt:lpstr>
      <vt:lpstr>FORM 5500/form 5500-sf – common mistakes</vt:lpstr>
      <vt:lpstr>FORM 5500/form 5500 sf </vt:lpstr>
      <vt:lpstr>FORM 5500 – late filings</vt:lpstr>
      <vt:lpstr>FORM 5500 – getting help</vt:lpstr>
      <vt:lpstr>General plan administration</vt:lpstr>
      <vt:lpstr>Recordkeeping – plan records</vt:lpstr>
      <vt:lpstr>Recordkeeping</vt:lpstr>
      <vt:lpstr>Recordkeeping</vt:lpstr>
      <vt:lpstr>Recordkeeping</vt:lpstr>
      <vt:lpstr>Making timely contributions</vt:lpstr>
      <vt:lpstr>Participant contributions – the rule </vt:lpstr>
      <vt:lpstr>Participant contributions – TIP</vt:lpstr>
      <vt:lpstr>Missing participants – fab 2014-01</vt:lpstr>
      <vt:lpstr>Missing participants – making distributions</vt:lpstr>
      <vt:lpstr>Disclosures to Participants and Beneficiaries</vt:lpstr>
      <vt:lpstr>What is an spd?</vt:lpstr>
      <vt:lpstr>Who gets an SPD and when?</vt:lpstr>
      <vt:lpstr>Spd – what if plan changes?</vt:lpstr>
      <vt:lpstr>Summary annual report (sar)</vt:lpstr>
      <vt:lpstr>Pension benefit statements</vt:lpstr>
      <vt:lpstr>Notice of blackout periods</vt:lpstr>
      <vt:lpstr>Annual funding notice (afn)</vt:lpstr>
      <vt:lpstr>Fee and investment disclosures</vt:lpstr>
      <vt:lpstr>Fee and investment disclosures</vt:lpstr>
      <vt:lpstr>Fee and investment disclosures – what information must be disclosed?</vt:lpstr>
      <vt:lpstr>Fee and investment disclosures – when and how much?</vt:lpstr>
      <vt:lpstr>Fee and investment disclosures</vt:lpstr>
      <vt:lpstr>Disclosure upon request</vt:lpstr>
      <vt:lpstr>How to furnish documents</vt:lpstr>
      <vt:lpstr>Civil penalties may be assessed for failure to provide:</vt:lpstr>
      <vt:lpstr>Voluntary fiduciary correction program</vt:lpstr>
      <vt:lpstr>Voluntary fiduciary correction program</vt:lpstr>
      <vt:lpstr>Voluntary fiduciary correction program</vt:lpstr>
      <vt:lpstr>Voluntary fiduciary correction program</vt:lpstr>
      <vt:lpstr>Helpful ebsa publications</vt:lpstr>
      <vt:lpstr>Resources</vt:lpstr>
      <vt:lpstr>Questions?</vt:lpstr>
    </vt:vector>
  </TitlesOfParts>
  <Company>Department of Labor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ERISA BASICS &amp; What to expect from an ebsa Investigation</dc:title>
  <dc:creator>LaLonde, Lois - EBSA</dc:creator>
  <cp:lastModifiedBy>LaLonde, Lois - EBSA</cp:lastModifiedBy>
  <cp:revision>75</cp:revision>
  <dcterms:created xsi:type="dcterms:W3CDTF">2020-04-06T16:13:21Z</dcterms:created>
  <dcterms:modified xsi:type="dcterms:W3CDTF">2020-04-23T14:55:11Z</dcterms:modified>
</cp:coreProperties>
</file>